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8" r:id="rId1"/>
    <p:sldMasterId id="2147483655" r:id="rId2"/>
    <p:sldMasterId id="2147483678" r:id="rId3"/>
  </p:sldMasterIdLst>
  <p:notesMasterIdLst>
    <p:notesMasterId r:id="rId46"/>
  </p:notesMasterIdLst>
  <p:handoutMasterIdLst>
    <p:handoutMasterId r:id="rId47"/>
  </p:handoutMasterIdLst>
  <p:sldIdLst>
    <p:sldId id="313" r:id="rId4"/>
    <p:sldId id="260" r:id="rId5"/>
    <p:sldId id="269" r:id="rId6"/>
    <p:sldId id="309" r:id="rId7"/>
    <p:sldId id="270" r:id="rId8"/>
    <p:sldId id="283" r:id="rId9"/>
    <p:sldId id="271" r:id="rId10"/>
    <p:sldId id="308" r:id="rId11"/>
    <p:sldId id="272" r:id="rId12"/>
    <p:sldId id="273" r:id="rId13"/>
    <p:sldId id="274" r:id="rId14"/>
    <p:sldId id="276" r:id="rId15"/>
    <p:sldId id="278" r:id="rId16"/>
    <p:sldId id="288" r:id="rId17"/>
    <p:sldId id="280" r:id="rId18"/>
    <p:sldId id="277" r:id="rId19"/>
    <p:sldId id="310" r:id="rId20"/>
    <p:sldId id="279" r:id="rId21"/>
    <p:sldId id="281" r:id="rId22"/>
    <p:sldId id="282" r:id="rId23"/>
    <p:sldId id="284" r:id="rId24"/>
    <p:sldId id="285" r:id="rId25"/>
    <p:sldId id="286" r:id="rId26"/>
    <p:sldId id="290" r:id="rId27"/>
    <p:sldId id="289" r:id="rId28"/>
    <p:sldId id="287" r:id="rId29"/>
    <p:sldId id="311" r:id="rId30"/>
    <p:sldId id="291" r:id="rId31"/>
    <p:sldId id="292" r:id="rId32"/>
    <p:sldId id="305" r:id="rId33"/>
    <p:sldId id="312" r:id="rId34"/>
    <p:sldId id="293" r:id="rId35"/>
    <p:sldId id="295" r:id="rId36"/>
    <p:sldId id="294" r:id="rId37"/>
    <p:sldId id="300" r:id="rId38"/>
    <p:sldId id="298" r:id="rId39"/>
    <p:sldId id="299" r:id="rId40"/>
    <p:sldId id="301" r:id="rId41"/>
    <p:sldId id="302" r:id="rId42"/>
    <p:sldId id="303" r:id="rId43"/>
    <p:sldId id="304" r:id="rId44"/>
    <p:sldId id="261" r:id="rId45"/>
  </p:sldIdLst>
  <p:sldSz cx="9144000" cy="6858000" type="screen4x3"/>
  <p:notesSz cx="6997700" cy="9283700"/>
  <p:defaultTextStyle>
    <a:defPPr>
      <a:defRPr lang="en-US"/>
    </a:defPPr>
    <a:lvl1pPr algn="ctr" rtl="0" eaLnBrk="0" fontAlgn="base" hangingPunct="0">
      <a:spcBef>
        <a:spcPct val="0"/>
      </a:spcBef>
      <a:spcAft>
        <a:spcPct val="0"/>
      </a:spcAft>
      <a:defRPr kern="1200">
        <a:solidFill>
          <a:srgbClr val="455560"/>
        </a:solidFill>
        <a:latin typeface="Trebuchet MS" pitchFamily="34" charset="0"/>
        <a:ea typeface="+mn-ea"/>
        <a:cs typeface="+mn-cs"/>
      </a:defRPr>
    </a:lvl1pPr>
    <a:lvl2pPr marL="457200" algn="ctr" rtl="0" eaLnBrk="0" fontAlgn="base" hangingPunct="0">
      <a:spcBef>
        <a:spcPct val="0"/>
      </a:spcBef>
      <a:spcAft>
        <a:spcPct val="0"/>
      </a:spcAft>
      <a:defRPr kern="1200">
        <a:solidFill>
          <a:srgbClr val="455560"/>
        </a:solidFill>
        <a:latin typeface="Trebuchet MS" pitchFamily="34" charset="0"/>
        <a:ea typeface="+mn-ea"/>
        <a:cs typeface="+mn-cs"/>
      </a:defRPr>
    </a:lvl2pPr>
    <a:lvl3pPr marL="914400" algn="ctr" rtl="0" eaLnBrk="0" fontAlgn="base" hangingPunct="0">
      <a:spcBef>
        <a:spcPct val="0"/>
      </a:spcBef>
      <a:spcAft>
        <a:spcPct val="0"/>
      </a:spcAft>
      <a:defRPr kern="1200">
        <a:solidFill>
          <a:srgbClr val="455560"/>
        </a:solidFill>
        <a:latin typeface="Trebuchet MS" pitchFamily="34" charset="0"/>
        <a:ea typeface="+mn-ea"/>
        <a:cs typeface="+mn-cs"/>
      </a:defRPr>
    </a:lvl3pPr>
    <a:lvl4pPr marL="1371600" algn="ctr" rtl="0" eaLnBrk="0" fontAlgn="base" hangingPunct="0">
      <a:spcBef>
        <a:spcPct val="0"/>
      </a:spcBef>
      <a:spcAft>
        <a:spcPct val="0"/>
      </a:spcAft>
      <a:defRPr kern="1200">
        <a:solidFill>
          <a:srgbClr val="455560"/>
        </a:solidFill>
        <a:latin typeface="Trebuchet MS" pitchFamily="34" charset="0"/>
        <a:ea typeface="+mn-ea"/>
        <a:cs typeface="+mn-cs"/>
      </a:defRPr>
    </a:lvl4pPr>
    <a:lvl5pPr marL="1828800" algn="ctr" rtl="0" eaLnBrk="0" fontAlgn="base" hangingPunct="0">
      <a:spcBef>
        <a:spcPct val="0"/>
      </a:spcBef>
      <a:spcAft>
        <a:spcPct val="0"/>
      </a:spcAft>
      <a:defRPr kern="1200">
        <a:solidFill>
          <a:srgbClr val="455560"/>
        </a:solidFill>
        <a:latin typeface="Trebuchet MS" pitchFamily="34" charset="0"/>
        <a:ea typeface="+mn-ea"/>
        <a:cs typeface="+mn-cs"/>
      </a:defRPr>
    </a:lvl5pPr>
    <a:lvl6pPr marL="2286000" algn="l" defTabSz="914400" rtl="0" eaLnBrk="1" latinLnBrk="0" hangingPunct="1">
      <a:defRPr kern="1200">
        <a:solidFill>
          <a:srgbClr val="455560"/>
        </a:solidFill>
        <a:latin typeface="Trebuchet MS" pitchFamily="34" charset="0"/>
        <a:ea typeface="+mn-ea"/>
        <a:cs typeface="+mn-cs"/>
      </a:defRPr>
    </a:lvl6pPr>
    <a:lvl7pPr marL="2743200" algn="l" defTabSz="914400" rtl="0" eaLnBrk="1" latinLnBrk="0" hangingPunct="1">
      <a:defRPr kern="1200">
        <a:solidFill>
          <a:srgbClr val="455560"/>
        </a:solidFill>
        <a:latin typeface="Trebuchet MS" pitchFamily="34" charset="0"/>
        <a:ea typeface="+mn-ea"/>
        <a:cs typeface="+mn-cs"/>
      </a:defRPr>
    </a:lvl7pPr>
    <a:lvl8pPr marL="3200400" algn="l" defTabSz="914400" rtl="0" eaLnBrk="1" latinLnBrk="0" hangingPunct="1">
      <a:defRPr kern="1200">
        <a:solidFill>
          <a:srgbClr val="455560"/>
        </a:solidFill>
        <a:latin typeface="Trebuchet MS" pitchFamily="34" charset="0"/>
        <a:ea typeface="+mn-ea"/>
        <a:cs typeface="+mn-cs"/>
      </a:defRPr>
    </a:lvl8pPr>
    <a:lvl9pPr marL="3657600" algn="l" defTabSz="914400" rtl="0" eaLnBrk="1" latinLnBrk="0" hangingPunct="1">
      <a:defRPr kern="1200">
        <a:solidFill>
          <a:srgbClr val="455560"/>
        </a:solidFill>
        <a:latin typeface="Trebuchet MS"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5560"/>
    <a:srgbClr val="CCAF7A"/>
    <a:srgbClr val="D0B276"/>
    <a:srgbClr val="E7E9CF"/>
    <a:srgbClr val="517669"/>
    <a:srgbClr val="4F2400"/>
    <a:srgbClr val="B89600"/>
    <a:srgbClr val="6AC561"/>
    <a:srgbClr val="73BE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6" autoAdjust="0"/>
    <p:restoredTop sz="94493" autoAdjust="0"/>
  </p:normalViewPr>
  <p:slideViewPr>
    <p:cSldViewPr>
      <p:cViewPr varScale="1">
        <p:scale>
          <a:sx n="56" d="100"/>
          <a:sy n="56" d="100"/>
        </p:scale>
        <p:origin x="152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2944" tIns="46472" rIns="92944" bIns="46472" numCol="1" anchor="t" anchorCtr="0" compatLnSpc="1">
            <a:prstTxWarp prst="textNoShape">
              <a:avLst/>
            </a:prstTxWarp>
          </a:bodyPr>
          <a:lstStyle>
            <a:lvl1pPr algn="l" defTabSz="930275">
              <a:defRPr sz="1200">
                <a:solidFill>
                  <a:schemeClr val="tx1"/>
                </a:solidFill>
                <a:latin typeface="Times" pitchFamily="18" charset="0"/>
              </a:defRPr>
            </a:lvl1pPr>
          </a:lstStyle>
          <a:p>
            <a:endParaRPr lang="en-US"/>
          </a:p>
        </p:txBody>
      </p:sp>
      <p:sp>
        <p:nvSpPr>
          <p:cNvPr id="36867"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a:effectLst/>
        </p:spPr>
        <p:txBody>
          <a:bodyPr vert="horz" wrap="square" lIns="92944" tIns="46472" rIns="92944" bIns="46472" numCol="1" anchor="t" anchorCtr="0" compatLnSpc="1">
            <a:prstTxWarp prst="textNoShape">
              <a:avLst/>
            </a:prstTxWarp>
          </a:bodyPr>
          <a:lstStyle>
            <a:lvl1pPr algn="r" defTabSz="930275">
              <a:defRPr sz="1200">
                <a:solidFill>
                  <a:schemeClr val="tx1"/>
                </a:solidFill>
                <a:latin typeface="Times" pitchFamily="18" charset="0"/>
              </a:defRPr>
            </a:lvl1pPr>
          </a:lstStyle>
          <a:p>
            <a:endParaRPr lang="en-US"/>
          </a:p>
        </p:txBody>
      </p:sp>
      <p:sp>
        <p:nvSpPr>
          <p:cNvPr id="36868"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a:effectLst/>
        </p:spPr>
        <p:txBody>
          <a:bodyPr vert="horz" wrap="square" lIns="92944" tIns="46472" rIns="92944" bIns="46472" numCol="1" anchor="b" anchorCtr="0" compatLnSpc="1">
            <a:prstTxWarp prst="textNoShape">
              <a:avLst/>
            </a:prstTxWarp>
          </a:bodyPr>
          <a:lstStyle>
            <a:lvl1pPr algn="l" defTabSz="930275">
              <a:defRPr sz="1200">
                <a:solidFill>
                  <a:schemeClr val="tx1"/>
                </a:solidFill>
                <a:latin typeface="Times" pitchFamily="18" charset="0"/>
              </a:defRPr>
            </a:lvl1pPr>
          </a:lstStyle>
          <a:p>
            <a:endParaRPr lang="en-US"/>
          </a:p>
        </p:txBody>
      </p:sp>
      <p:sp>
        <p:nvSpPr>
          <p:cNvPr id="36869"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a:effectLst/>
        </p:spPr>
        <p:txBody>
          <a:bodyPr vert="horz" wrap="square" lIns="92944" tIns="46472" rIns="92944" bIns="46472" numCol="1" anchor="b" anchorCtr="0" compatLnSpc="1">
            <a:prstTxWarp prst="textNoShape">
              <a:avLst/>
            </a:prstTxWarp>
          </a:bodyPr>
          <a:lstStyle>
            <a:lvl1pPr algn="r" defTabSz="930275">
              <a:defRPr sz="1200">
                <a:solidFill>
                  <a:schemeClr val="tx1"/>
                </a:solidFill>
                <a:latin typeface="Times" pitchFamily="18" charset="0"/>
              </a:defRPr>
            </a:lvl1pPr>
          </a:lstStyle>
          <a:p>
            <a:fld id="{5C0348FD-E595-4419-886B-E1ABEF7B6188}" type="slidenum">
              <a:rPr lang="en-US"/>
              <a:pPr/>
              <a:t>‹#›</a:t>
            </a:fld>
            <a:endParaRPr lang="en-US"/>
          </a:p>
        </p:txBody>
      </p:sp>
    </p:spTree>
    <p:extLst>
      <p:ext uri="{BB962C8B-B14F-4D97-AF65-F5344CB8AC3E}">
        <p14:creationId xmlns:p14="http://schemas.microsoft.com/office/powerpoint/2010/main" val="554966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2944" tIns="46472" rIns="92944" bIns="46472" numCol="1" anchor="t" anchorCtr="0" compatLnSpc="1">
            <a:prstTxWarp prst="textNoShape">
              <a:avLst/>
            </a:prstTxWarp>
          </a:bodyPr>
          <a:lstStyle>
            <a:lvl1pPr algn="l" defTabSz="930275">
              <a:defRPr sz="1200">
                <a:solidFill>
                  <a:schemeClr val="tx1"/>
                </a:solidFill>
                <a:latin typeface="Times" pitchFamily="18" charset="0"/>
              </a:defRPr>
            </a:lvl1pPr>
          </a:lstStyle>
          <a:p>
            <a:endParaRPr lang="en-US" altLang="en-US"/>
          </a:p>
        </p:txBody>
      </p:sp>
      <p:sp>
        <p:nvSpPr>
          <p:cNvPr id="5123" name="Rectangle 3"/>
          <p:cNvSpPr>
            <a:spLocks noGrp="1" noChangeArrowheads="1"/>
          </p:cNvSpPr>
          <p:nvPr>
            <p:ph type="dt" idx="1"/>
          </p:nvPr>
        </p:nvSpPr>
        <p:spPr bwMode="auto">
          <a:xfrm>
            <a:off x="3965575" y="0"/>
            <a:ext cx="3032125" cy="463550"/>
          </a:xfrm>
          <a:prstGeom prst="rect">
            <a:avLst/>
          </a:prstGeom>
          <a:noFill/>
          <a:ln w="9525">
            <a:noFill/>
            <a:miter lim="800000"/>
            <a:headEnd/>
            <a:tailEnd/>
          </a:ln>
          <a:effectLst/>
        </p:spPr>
        <p:txBody>
          <a:bodyPr vert="horz" wrap="square" lIns="92944" tIns="46472" rIns="92944" bIns="46472" numCol="1" anchor="t" anchorCtr="0" compatLnSpc="1">
            <a:prstTxWarp prst="textNoShape">
              <a:avLst/>
            </a:prstTxWarp>
          </a:bodyPr>
          <a:lstStyle>
            <a:lvl1pPr algn="r" defTabSz="930275">
              <a:defRPr sz="1200">
                <a:solidFill>
                  <a:schemeClr val="tx1"/>
                </a:solidFill>
                <a:latin typeface="Times" pitchFamily="18" charset="0"/>
              </a:defRPr>
            </a:lvl1pPr>
          </a:lstStyle>
          <a:p>
            <a:endParaRPr lang="en-US" altLang="en-US"/>
          </a:p>
        </p:txBody>
      </p:sp>
      <p:sp>
        <p:nvSpPr>
          <p:cNvPr id="5124"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a:effectLst/>
        </p:spPr>
        <p:txBody>
          <a:bodyPr vert="horz" wrap="square" lIns="92944" tIns="46472" rIns="92944" bIns="46472"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126"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a:effectLst/>
        </p:spPr>
        <p:txBody>
          <a:bodyPr vert="horz" wrap="square" lIns="92944" tIns="46472" rIns="92944" bIns="46472" numCol="1" anchor="b" anchorCtr="0" compatLnSpc="1">
            <a:prstTxWarp prst="textNoShape">
              <a:avLst/>
            </a:prstTxWarp>
          </a:bodyPr>
          <a:lstStyle>
            <a:lvl1pPr algn="l" defTabSz="930275">
              <a:defRPr sz="1200">
                <a:solidFill>
                  <a:schemeClr val="tx1"/>
                </a:solidFill>
                <a:latin typeface="Times" pitchFamily="18" charset="0"/>
              </a:defRPr>
            </a:lvl1pPr>
          </a:lstStyle>
          <a:p>
            <a:endParaRPr lang="en-US" altLang="en-US"/>
          </a:p>
        </p:txBody>
      </p:sp>
      <p:sp>
        <p:nvSpPr>
          <p:cNvPr id="5127"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a:effectLst/>
        </p:spPr>
        <p:txBody>
          <a:bodyPr vert="horz" wrap="square" lIns="92944" tIns="46472" rIns="92944" bIns="46472" numCol="1" anchor="b" anchorCtr="0" compatLnSpc="1">
            <a:prstTxWarp prst="textNoShape">
              <a:avLst/>
            </a:prstTxWarp>
          </a:bodyPr>
          <a:lstStyle>
            <a:lvl1pPr algn="r" defTabSz="930275">
              <a:defRPr sz="1200">
                <a:solidFill>
                  <a:schemeClr val="tx1"/>
                </a:solidFill>
                <a:latin typeface="Times" pitchFamily="18" charset="0"/>
              </a:defRPr>
            </a:lvl1pPr>
          </a:lstStyle>
          <a:p>
            <a:fld id="{B87E46F8-F3A8-41C9-B0AA-EC13F3AB0EBE}" type="slidenum">
              <a:rPr lang="en-US" altLang="en-US"/>
              <a:pPr/>
              <a:t>‹#›</a:t>
            </a:fld>
            <a:endParaRPr lang="en-US" altLang="en-US"/>
          </a:p>
        </p:txBody>
      </p:sp>
    </p:spTree>
    <p:extLst>
      <p:ext uri="{BB962C8B-B14F-4D97-AF65-F5344CB8AC3E}">
        <p14:creationId xmlns:p14="http://schemas.microsoft.com/office/powerpoint/2010/main" val="351276687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itchFamily="18" charset="0"/>
        <a:ea typeface="+mn-ea"/>
        <a:cs typeface="+mn-cs"/>
      </a:defRPr>
    </a:lvl1pPr>
    <a:lvl2pPr marL="457200" algn="l" rtl="0" fontAlgn="base">
      <a:spcBef>
        <a:spcPct val="30000"/>
      </a:spcBef>
      <a:spcAft>
        <a:spcPct val="0"/>
      </a:spcAft>
      <a:defRPr sz="1200" kern="1200">
        <a:solidFill>
          <a:schemeClr val="tx1"/>
        </a:solidFill>
        <a:latin typeface="Times" pitchFamily="18" charset="0"/>
        <a:ea typeface="+mn-ea"/>
        <a:cs typeface="+mn-cs"/>
      </a:defRPr>
    </a:lvl2pPr>
    <a:lvl3pPr marL="914400" algn="l" rtl="0" fontAlgn="base">
      <a:spcBef>
        <a:spcPct val="30000"/>
      </a:spcBef>
      <a:spcAft>
        <a:spcPct val="0"/>
      </a:spcAft>
      <a:defRPr sz="1200" kern="1200">
        <a:solidFill>
          <a:schemeClr val="tx1"/>
        </a:solidFill>
        <a:latin typeface="Times" pitchFamily="18" charset="0"/>
        <a:ea typeface="+mn-ea"/>
        <a:cs typeface="+mn-cs"/>
      </a:defRPr>
    </a:lvl3pPr>
    <a:lvl4pPr marL="1371600" algn="l" rtl="0" fontAlgn="base">
      <a:spcBef>
        <a:spcPct val="30000"/>
      </a:spcBef>
      <a:spcAft>
        <a:spcPct val="0"/>
      </a:spcAft>
      <a:defRPr sz="1200" kern="1200">
        <a:solidFill>
          <a:schemeClr val="tx1"/>
        </a:solidFill>
        <a:latin typeface="Times" pitchFamily="18" charset="0"/>
        <a:ea typeface="+mn-ea"/>
        <a:cs typeface="+mn-cs"/>
      </a:defRPr>
    </a:lvl4pPr>
    <a:lvl5pPr marL="1828800" algn="l" rtl="0" fontAlgn="base">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1168400" y="4416425"/>
            <a:ext cx="4595813" cy="4183063"/>
          </a:xfrm>
          <a:noFill/>
        </p:spPr>
        <p:txBody>
          <a:bodyPr/>
          <a:lstStyle/>
          <a:p>
            <a:endParaRPr lang="en-CA" altLang="en-US" smtClean="0">
              <a:latin typeface="Arial" panose="020B0604020202020204" pitchFamily="34" charset="0"/>
            </a:endParaRPr>
          </a:p>
        </p:txBody>
      </p:sp>
    </p:spTree>
    <p:extLst>
      <p:ext uri="{BB962C8B-B14F-4D97-AF65-F5344CB8AC3E}">
        <p14:creationId xmlns:p14="http://schemas.microsoft.com/office/powerpoint/2010/main" val="21161704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381048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38458562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3829950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2334458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30996430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29091431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0689226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3336447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36779893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222251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301194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26636070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7741289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939370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9914059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40867953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34636991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1367411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1851557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42556188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503744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1824831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6568465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38014107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4978836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40373038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9744279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41384849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8617548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23397026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25772215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2980385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32832349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2648590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25596046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3110581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2955179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3632392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3405108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2284886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a:p>
        </p:txBody>
      </p:sp>
      <p:sp>
        <p:nvSpPr>
          <p:cNvPr id="4" name="Slide Number Placeholder 3"/>
          <p:cNvSpPr>
            <a:spLocks noGrp="1"/>
          </p:cNvSpPr>
          <p:nvPr>
            <p:ph type="sldNum" sz="quarter" idx="10"/>
          </p:nvPr>
        </p:nvSpPr>
        <p:spPr/>
        <p:txBody>
          <a:bodyPr/>
          <a:lstStyle/>
          <a:p>
            <a:endParaRPr lang="en-US" altLang="en-US"/>
          </a:p>
        </p:txBody>
      </p:sp>
    </p:spTree>
    <p:extLst>
      <p:ext uri="{BB962C8B-B14F-4D97-AF65-F5344CB8AC3E}">
        <p14:creationId xmlns:p14="http://schemas.microsoft.com/office/powerpoint/2010/main" val="19084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Page de secti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3" name="Rectangle 3"/>
          <p:cNvSpPr>
            <a:spLocks noChangeArrowheads="1"/>
          </p:cNvSpPr>
          <p:nvPr userDrawn="1"/>
        </p:nvSpPr>
        <p:spPr bwMode="auto">
          <a:xfrm>
            <a:off x="0" y="0"/>
            <a:ext cx="9144000" cy="304800"/>
          </a:xfrm>
          <a:prstGeom prst="rect">
            <a:avLst/>
          </a:prstGeom>
          <a:solidFill>
            <a:srgbClr val="00234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defRPr/>
            </a:pPr>
            <a:endParaRPr lang="en-US" altLang="en-US" smtClean="0">
              <a:solidFill>
                <a:srgbClr val="000000"/>
              </a:solidFill>
            </a:endParaRPr>
          </a:p>
        </p:txBody>
      </p:sp>
      <p:sp>
        <p:nvSpPr>
          <p:cNvPr id="4" name="Line 4"/>
          <p:cNvSpPr>
            <a:spLocks noChangeShapeType="1"/>
          </p:cNvSpPr>
          <p:nvPr userDrawn="1"/>
        </p:nvSpPr>
        <p:spPr bwMode="auto">
          <a:xfrm>
            <a:off x="0" y="304800"/>
            <a:ext cx="9144000" cy="0"/>
          </a:xfrm>
          <a:prstGeom prst="line">
            <a:avLst/>
          </a:prstGeom>
          <a:noFill/>
          <a:ln w="25400">
            <a:solidFill>
              <a:srgbClr val="87743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US" sz="2400" smtClean="0">
              <a:solidFill>
                <a:srgbClr val="000000"/>
              </a:solidFill>
              <a:latin typeface="Arial" panose="020B0604020202020204" pitchFamily="34" charset="0"/>
            </a:endParaRPr>
          </a:p>
        </p:txBody>
      </p:sp>
      <p:pic>
        <p:nvPicPr>
          <p:cNvPr id="5" name="Picture 5" descr="bottombar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48375"/>
            <a:ext cx="9145588"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4" name="Rectangle 2"/>
          <p:cNvSpPr>
            <a:spLocks noGrp="1" noChangeArrowheads="1"/>
          </p:cNvSpPr>
          <p:nvPr>
            <p:ph type="ctrTitle"/>
          </p:nvPr>
        </p:nvSpPr>
        <p:spPr>
          <a:xfrm>
            <a:off x="2362200" y="1524000"/>
            <a:ext cx="4495800" cy="1143000"/>
          </a:xfrm>
          <a:solidFill>
            <a:srgbClr val="003366"/>
          </a:solidFill>
        </p:spPr>
        <p:txBody>
          <a:bodyPr/>
          <a:lstStyle>
            <a:lvl1pPr algn="ctr">
              <a:defRPr sz="1800">
                <a:solidFill>
                  <a:schemeClr val="bg1"/>
                </a:solidFill>
                <a:latin typeface="Arial" charset="0"/>
              </a:defRPr>
            </a:lvl1pPr>
          </a:lstStyle>
          <a:p>
            <a:pPr lvl="0"/>
            <a:r>
              <a:rPr lang="en-US" noProof="0" smtClean="0"/>
              <a:t>Click to edit Master title style</a:t>
            </a:r>
          </a:p>
        </p:txBody>
      </p:sp>
    </p:spTree>
    <p:extLst>
      <p:ext uri="{BB962C8B-B14F-4D97-AF65-F5344CB8AC3E}">
        <p14:creationId xmlns:p14="http://schemas.microsoft.com/office/powerpoint/2010/main" val="410988890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98344" name="Picture 40" descr="Background"/>
          <p:cNvPicPr>
            <a:picLocks noChangeAspect="1" noChangeArrowheads="1"/>
          </p:cNvPicPr>
          <p:nvPr/>
        </p:nvPicPr>
        <p:blipFill>
          <a:blip r:embed="rId2" cstate="print"/>
          <a:srcRect/>
          <a:stretch>
            <a:fillRect/>
          </a:stretch>
        </p:blipFill>
        <p:spPr bwMode="auto">
          <a:xfrm>
            <a:off x="231775" y="2352675"/>
            <a:ext cx="7996238" cy="3949700"/>
          </a:xfrm>
          <a:prstGeom prst="rect">
            <a:avLst/>
          </a:prstGeom>
          <a:noFill/>
        </p:spPr>
      </p:pic>
      <p:sp>
        <p:nvSpPr>
          <p:cNvPr id="98339" name="Rectangle 35"/>
          <p:cNvSpPr>
            <a:spLocks noChangeArrowheads="1"/>
          </p:cNvSpPr>
          <p:nvPr/>
        </p:nvSpPr>
        <p:spPr bwMode="auto">
          <a:xfrm>
            <a:off x="228600" y="2133600"/>
            <a:ext cx="8001000" cy="228600"/>
          </a:xfrm>
          <a:prstGeom prst="rect">
            <a:avLst/>
          </a:prstGeom>
          <a:solidFill>
            <a:srgbClr val="45555F"/>
          </a:solidFill>
          <a:ln w="9525">
            <a:noFill/>
            <a:miter lim="800000"/>
            <a:headEnd/>
            <a:tailEnd/>
          </a:ln>
          <a:effectLst/>
        </p:spPr>
        <p:txBody>
          <a:bodyPr wrap="none" anchor="ctr"/>
          <a:lstStyle/>
          <a:p>
            <a:endParaRPr lang="fr-CA"/>
          </a:p>
        </p:txBody>
      </p:sp>
      <p:sp>
        <p:nvSpPr>
          <p:cNvPr id="98331" name="Rectangle 27"/>
          <p:cNvSpPr>
            <a:spLocks noChangeArrowheads="1"/>
          </p:cNvSpPr>
          <p:nvPr/>
        </p:nvSpPr>
        <p:spPr bwMode="auto">
          <a:xfrm>
            <a:off x="4067175" y="4149725"/>
            <a:ext cx="3705225" cy="1728788"/>
          </a:xfrm>
          <a:prstGeom prst="rect">
            <a:avLst/>
          </a:prstGeom>
          <a:noFill/>
          <a:ln w="9525">
            <a:noFill/>
            <a:miter lim="800000"/>
            <a:headEnd/>
            <a:tailEnd/>
          </a:ln>
          <a:effectLst/>
        </p:spPr>
        <p:txBody>
          <a:bodyPr/>
          <a:lstStyle/>
          <a:p>
            <a:pPr algn="r">
              <a:spcBef>
                <a:spcPct val="15000"/>
              </a:spcBef>
              <a:spcAft>
                <a:spcPct val="10000"/>
              </a:spcAft>
              <a:buClr>
                <a:srgbClr val="455560"/>
              </a:buClr>
              <a:buSzPct val="50000"/>
              <a:buFont typeface="Wingdings" pitchFamily="2" charset="2"/>
              <a:buNone/>
            </a:pPr>
            <a:endParaRPr lang="fr-CA" sz="1700"/>
          </a:p>
          <a:p>
            <a:pPr algn="r">
              <a:spcBef>
                <a:spcPct val="15000"/>
              </a:spcBef>
              <a:spcAft>
                <a:spcPct val="10000"/>
              </a:spcAft>
              <a:buClr>
                <a:srgbClr val="455560"/>
              </a:buClr>
              <a:buSzPct val="50000"/>
              <a:buFont typeface="Wingdings" pitchFamily="2" charset="2"/>
              <a:buNone/>
            </a:pPr>
            <a:endParaRPr lang="fr-CA" sz="1700"/>
          </a:p>
          <a:p>
            <a:pPr algn="r">
              <a:spcBef>
                <a:spcPct val="15000"/>
              </a:spcBef>
              <a:spcAft>
                <a:spcPct val="10000"/>
              </a:spcAft>
              <a:buClr>
                <a:srgbClr val="455560"/>
              </a:buClr>
              <a:buSzPct val="50000"/>
              <a:buFont typeface="Wingdings" pitchFamily="2" charset="2"/>
              <a:buNone/>
            </a:pPr>
            <a:endParaRPr lang="fr-CA" sz="1700"/>
          </a:p>
        </p:txBody>
      </p:sp>
      <p:sp>
        <p:nvSpPr>
          <p:cNvPr id="98345" name="Rectangle 41"/>
          <p:cNvSpPr>
            <a:spLocks noGrp="1" noChangeArrowheads="1"/>
          </p:cNvSpPr>
          <p:nvPr>
            <p:ph type="ctrTitle" sz="quarter"/>
          </p:nvPr>
        </p:nvSpPr>
        <p:spPr>
          <a:xfrm>
            <a:off x="827088" y="3141663"/>
            <a:ext cx="6769100" cy="1727200"/>
          </a:xfrm>
        </p:spPr>
        <p:txBody>
          <a:bodyPr/>
          <a:lstStyle>
            <a:lvl1pPr>
              <a:defRPr baseline="0">
                <a:solidFill>
                  <a:srgbClr val="455560"/>
                </a:solidFill>
              </a:defRPr>
            </a:lvl1pPr>
          </a:lstStyle>
          <a:p>
            <a:endParaRPr lang="en-GB" dirty="0"/>
          </a:p>
        </p:txBody>
      </p:sp>
      <p:sp>
        <p:nvSpPr>
          <p:cNvPr id="98347" name="Text Box 43"/>
          <p:cNvSpPr txBox="1">
            <a:spLocks noChangeArrowheads="1"/>
          </p:cNvSpPr>
          <p:nvPr/>
        </p:nvSpPr>
        <p:spPr bwMode="auto">
          <a:xfrm>
            <a:off x="228600" y="2085975"/>
            <a:ext cx="7848600" cy="320675"/>
          </a:xfrm>
          <a:prstGeom prst="rect">
            <a:avLst/>
          </a:prstGeom>
          <a:noFill/>
          <a:ln w="9525">
            <a:noFill/>
            <a:miter lim="800000"/>
            <a:headEnd/>
            <a:tailEnd/>
          </a:ln>
          <a:effectLst/>
        </p:spPr>
        <p:txBody>
          <a:bodyPr>
            <a:spAutoFit/>
          </a:bodyPr>
          <a:lstStyle/>
          <a:p>
            <a:pPr algn="l" eaLnBrk="1" hangingPunct="1">
              <a:spcBef>
                <a:spcPct val="50000"/>
              </a:spcBef>
            </a:pPr>
            <a:r>
              <a:rPr lang="en-US" sz="1500" i="1" dirty="0" smtClean="0">
                <a:solidFill>
                  <a:srgbClr val="6AC561"/>
                </a:solidFill>
              </a:rPr>
              <a:t>January</a:t>
            </a:r>
            <a:r>
              <a:rPr lang="en-US" sz="1500" i="1" baseline="0" dirty="0" smtClean="0">
                <a:solidFill>
                  <a:srgbClr val="6AC561"/>
                </a:solidFill>
              </a:rPr>
              <a:t> 11</a:t>
            </a:r>
            <a:r>
              <a:rPr lang="en-US" sz="1500" i="1" baseline="30000" dirty="0" smtClean="0">
                <a:solidFill>
                  <a:srgbClr val="6AC561"/>
                </a:solidFill>
              </a:rPr>
              <a:t>th</a:t>
            </a:r>
            <a:r>
              <a:rPr lang="en-US" sz="1500" i="1" baseline="0" dirty="0" smtClean="0">
                <a:solidFill>
                  <a:srgbClr val="6AC561"/>
                </a:solidFill>
              </a:rPr>
              <a:t> 2017</a:t>
            </a:r>
            <a:endParaRPr lang="en-US" sz="1500" i="1" dirty="0">
              <a:solidFill>
                <a:srgbClr val="6AC561"/>
              </a:solidFill>
            </a:endParaRPr>
          </a:p>
        </p:txBody>
      </p:sp>
      <p:pic>
        <p:nvPicPr>
          <p:cNvPr id="8" name="Image 7" descr="H:\MODÈLES Office07\Nouveau logo 11_2014\lavery_lawyers_CMYK_ang.jpg"/>
          <p:cNvPicPr>
            <a:picLocks noChangeAspect="1"/>
          </p:cNvPicPr>
          <p:nvPr userDrawn="1"/>
        </p:nvPicPr>
        <p:blipFill>
          <a:blip r:embed="rId3" cstate="print"/>
          <a:srcRect/>
          <a:stretch>
            <a:fillRect/>
          </a:stretch>
        </p:blipFill>
        <p:spPr bwMode="auto">
          <a:xfrm>
            <a:off x="5652000" y="828000"/>
            <a:ext cx="2697480" cy="1181100"/>
          </a:xfrm>
          <a:prstGeom prst="rect">
            <a:avLst/>
          </a:prstGeom>
          <a:noFill/>
          <a:ln w="9525">
            <a:noFill/>
            <a:miter lim="800000"/>
            <a:headEnd/>
            <a:tailEnd/>
          </a:ln>
        </p:spPr>
      </p:pic>
      <p:sp>
        <p:nvSpPr>
          <p:cNvPr id="9" name="ZoneTexte 8"/>
          <p:cNvSpPr txBox="1"/>
          <p:nvPr userDrawn="1"/>
        </p:nvSpPr>
        <p:spPr>
          <a:xfrm>
            <a:off x="3347864" y="5157192"/>
            <a:ext cx="4248472" cy="646331"/>
          </a:xfrm>
          <a:prstGeom prst="rect">
            <a:avLst/>
          </a:prstGeom>
          <a:noFill/>
        </p:spPr>
        <p:txBody>
          <a:bodyPr wrap="square" rtlCol="0">
            <a:spAutoFit/>
          </a:bodyPr>
          <a:lstStyle/>
          <a:p>
            <a:pPr algn="l"/>
            <a:r>
              <a:rPr lang="en-GB" dirty="0" smtClean="0"/>
              <a:t>		Me Awatif Lakhdar </a:t>
            </a:r>
          </a:p>
          <a:p>
            <a:pPr algn="l"/>
            <a:r>
              <a:rPr lang="en-GB" dirty="0" smtClean="0"/>
              <a:t>		Me Gerald Stotland</a:t>
            </a:r>
            <a:endParaRPr lang="fr-CA" dirty="0"/>
          </a:p>
        </p:txBody>
      </p:sp>
    </p:spTree>
  </p:cSld>
  <p:clrMapOvr>
    <a:masterClrMapping/>
  </p:clrMapOvr>
  <p:transition>
    <p:blinds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4" name="Espace réservé du numéro de diapositive 3"/>
          <p:cNvSpPr>
            <a:spLocks noGrp="1"/>
          </p:cNvSpPr>
          <p:nvPr>
            <p:ph type="sldNum" sz="quarter" idx="10"/>
          </p:nvPr>
        </p:nvSpPr>
        <p:spPr/>
        <p:txBody>
          <a:bodyPr/>
          <a:lstStyle>
            <a:lvl1pPr>
              <a:defRPr/>
            </a:lvl1pPr>
          </a:lstStyle>
          <a:p>
            <a:fld id="{30CD2562-758A-4458-946E-167B86D8EAD3}" type="slidenum">
              <a:rPr lang="en-US"/>
              <a:pPr/>
              <a:t>‹#›</a:t>
            </a:fld>
            <a:endParaRPr lang="en-US"/>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684213" y="1700213"/>
            <a:ext cx="3840162" cy="4481512"/>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4" name="Espace réservé du contenu 3"/>
          <p:cNvSpPr>
            <a:spLocks noGrp="1"/>
          </p:cNvSpPr>
          <p:nvPr>
            <p:ph sz="half" idx="2"/>
          </p:nvPr>
        </p:nvSpPr>
        <p:spPr>
          <a:xfrm>
            <a:off x="4676775" y="1700213"/>
            <a:ext cx="3840163" cy="4481512"/>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5" name="Espace réservé du numéro de diapositive 4"/>
          <p:cNvSpPr>
            <a:spLocks noGrp="1"/>
          </p:cNvSpPr>
          <p:nvPr>
            <p:ph type="sldNum" sz="quarter" idx="10"/>
          </p:nvPr>
        </p:nvSpPr>
        <p:spPr/>
        <p:txBody>
          <a:bodyPr/>
          <a:lstStyle>
            <a:lvl1pPr>
              <a:defRPr/>
            </a:lvl1pPr>
          </a:lstStyle>
          <a:p>
            <a:fld id="{80B702E5-E30D-4859-AB26-293C13906CB3}" type="slidenum">
              <a:rPr lang="en-US"/>
              <a:pPr/>
              <a:t>‹#›</a:t>
            </a:fld>
            <a:endParaRPr lang="en-US"/>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74848" y="188640"/>
            <a:ext cx="8229600" cy="868958"/>
          </a:xfrm>
        </p:spPr>
        <p:txBody>
          <a:bodyPr/>
          <a:lstStyle>
            <a:lvl1pPr>
              <a:defRPr/>
            </a:lvl1pPr>
          </a:lstStyle>
          <a:p>
            <a:r>
              <a:rPr lang="fr-FR" dirty="0" smtClean="0"/>
              <a:t>Cliquez pour modifier le style du titre</a:t>
            </a:r>
            <a:endParaRPr lang="fr-CA" dirty="0"/>
          </a:p>
        </p:txBody>
      </p:sp>
      <p:sp>
        <p:nvSpPr>
          <p:cNvPr id="4" name="Espace réservé du contenu 3"/>
          <p:cNvSpPr>
            <a:spLocks noGrp="1"/>
          </p:cNvSpPr>
          <p:nvPr>
            <p:ph sz="half" idx="2"/>
          </p:nvPr>
        </p:nvSpPr>
        <p:spPr>
          <a:xfrm>
            <a:off x="457200" y="1412776"/>
            <a:ext cx="4040188" cy="4713387"/>
          </a:xfrm>
        </p:spPr>
        <p:txBody>
          <a:bodyPr/>
          <a:lstStyle>
            <a:lvl1pPr>
              <a:defRPr sz="2400"/>
            </a:lvl1pPr>
            <a:lvl2pPr>
              <a:defRPr sz="2200"/>
            </a:lvl2pPr>
            <a:lvl3pPr>
              <a:defRPr sz="2200"/>
            </a:lvl3pPr>
            <a:lvl4pPr>
              <a:defRPr sz="2000"/>
            </a:lvl4pPr>
            <a:lvl5pPr>
              <a:defRPr sz="2000"/>
            </a:lvl5pPr>
            <a:lvl6pPr>
              <a:defRPr sz="1600"/>
            </a:lvl6pPr>
            <a:lvl7pPr>
              <a:defRPr sz="1600"/>
            </a:lvl7pPr>
            <a:lvl8pPr>
              <a:defRPr sz="1600"/>
            </a:lvl8pPr>
            <a:lvl9pPr>
              <a:defRPr sz="16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6" name="Espace réservé du contenu 5"/>
          <p:cNvSpPr>
            <a:spLocks noGrp="1"/>
          </p:cNvSpPr>
          <p:nvPr>
            <p:ph sz="quarter" idx="4"/>
          </p:nvPr>
        </p:nvSpPr>
        <p:spPr>
          <a:xfrm>
            <a:off x="4645025" y="1412776"/>
            <a:ext cx="4041775" cy="4713387"/>
          </a:xfrm>
        </p:spPr>
        <p:txBody>
          <a:bodyPr/>
          <a:lstStyle>
            <a:lvl1pPr>
              <a:defRPr sz="2400"/>
            </a:lvl1pPr>
            <a:lvl2pPr>
              <a:defRPr sz="2000"/>
            </a:lvl2pPr>
            <a:lvl3pPr>
              <a:defRPr sz="2200"/>
            </a:lvl3pPr>
            <a:lvl4pPr>
              <a:defRPr sz="2000"/>
            </a:lvl4pPr>
            <a:lvl5pPr>
              <a:defRPr sz="2000"/>
            </a:lvl5pPr>
            <a:lvl6pPr>
              <a:defRPr sz="1600"/>
            </a:lvl6pPr>
            <a:lvl7pPr>
              <a:defRPr sz="1600"/>
            </a:lvl7pPr>
            <a:lvl8pPr>
              <a:defRPr sz="1600"/>
            </a:lvl8pPr>
            <a:lvl9pPr>
              <a:defRPr sz="16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7" name="Espace réservé du numéro de diapositive 6"/>
          <p:cNvSpPr>
            <a:spLocks noGrp="1"/>
          </p:cNvSpPr>
          <p:nvPr>
            <p:ph type="sldNum" sz="quarter" idx="10"/>
          </p:nvPr>
        </p:nvSpPr>
        <p:spPr/>
        <p:txBody>
          <a:bodyPr/>
          <a:lstStyle>
            <a:lvl1pPr>
              <a:defRPr/>
            </a:lvl1pPr>
          </a:lstStyle>
          <a:p>
            <a:fld id="{C49427C9-2461-4976-AE55-6BA80F7D4D4D}" type="slidenum">
              <a:rPr lang="en-US"/>
              <a:pPr/>
              <a:t>‹#›</a:t>
            </a:fld>
            <a:endParaRPr lang="en-US"/>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numéro de diapositive 2"/>
          <p:cNvSpPr>
            <a:spLocks noGrp="1"/>
          </p:cNvSpPr>
          <p:nvPr>
            <p:ph type="sldNum" sz="quarter" idx="10"/>
          </p:nvPr>
        </p:nvSpPr>
        <p:spPr/>
        <p:txBody>
          <a:bodyPr/>
          <a:lstStyle>
            <a:lvl1pPr>
              <a:defRPr/>
            </a:lvl1pPr>
          </a:lstStyle>
          <a:p>
            <a:fld id="{83CBFFE0-4C64-4E52-9DB6-F95C653C54FF}" type="slidenum">
              <a:rPr lang="en-US"/>
              <a:pPr/>
              <a:t>‹#›</a:t>
            </a:fld>
            <a:endParaRPr lang="en-US"/>
          </a:p>
        </p:txBody>
      </p:sp>
    </p:spTree>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0"/>
          </p:nvPr>
        </p:nvSpPr>
        <p:spPr/>
        <p:txBody>
          <a:bodyPr/>
          <a:lstStyle>
            <a:lvl1pPr>
              <a:defRPr/>
            </a:lvl1pPr>
          </a:lstStyle>
          <a:p>
            <a:fld id="{E07A530E-3F27-4614-A678-FC6F3B0272A2}" type="slidenum">
              <a:rPr lang="en-US"/>
              <a:pPr/>
              <a:t>‹#›</a:t>
            </a:fld>
            <a:endParaRPr lang="en-US"/>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67544" y="1412776"/>
            <a:ext cx="3008313" cy="730002"/>
          </a:xfrm>
        </p:spPr>
        <p:txBody>
          <a:bodyPr anchor="ctr"/>
          <a:lstStyle>
            <a:lvl1pPr algn="l">
              <a:defRPr sz="2000" b="1">
                <a:solidFill>
                  <a:srgbClr val="455560"/>
                </a:solidFill>
              </a:defRPr>
            </a:lvl1pPr>
          </a:lstStyle>
          <a:p>
            <a:r>
              <a:rPr lang="fr-FR" dirty="0" smtClean="0"/>
              <a:t>Cliquez pour modifier le style du titre</a:t>
            </a:r>
            <a:endParaRPr lang="fr-CA" dirty="0"/>
          </a:p>
        </p:txBody>
      </p:sp>
      <p:sp>
        <p:nvSpPr>
          <p:cNvPr id="3" name="Espace réservé du contenu 2"/>
          <p:cNvSpPr>
            <a:spLocks noGrp="1"/>
          </p:cNvSpPr>
          <p:nvPr>
            <p:ph idx="1"/>
          </p:nvPr>
        </p:nvSpPr>
        <p:spPr>
          <a:xfrm>
            <a:off x="3575050" y="1412776"/>
            <a:ext cx="5111750" cy="4713387"/>
          </a:xfrm>
        </p:spPr>
        <p:txBody>
          <a:bodyPr/>
          <a:lstStyle>
            <a:lvl1pPr>
              <a:defRPr sz="2400"/>
            </a:lvl1pPr>
            <a:lvl2pPr>
              <a:defRPr sz="2200"/>
            </a:lvl2pPr>
            <a:lvl3pPr>
              <a:defRPr sz="2200"/>
            </a:lvl3pPr>
            <a:lvl4pPr>
              <a:defRPr sz="2000"/>
            </a:lvl4pPr>
            <a:lvl5pPr>
              <a:defRPr sz="2000"/>
            </a:lvl5pPr>
            <a:lvl6pPr>
              <a:defRPr sz="2000"/>
            </a:lvl6pPr>
            <a:lvl7pPr>
              <a:defRPr sz="2000"/>
            </a:lvl7pPr>
            <a:lvl8pPr>
              <a:defRPr sz="2000"/>
            </a:lvl8pPr>
            <a:lvl9pPr>
              <a:defRPr sz="20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4" name="Espace réservé du texte 3"/>
          <p:cNvSpPr>
            <a:spLocks noGrp="1"/>
          </p:cNvSpPr>
          <p:nvPr>
            <p:ph type="body" sz="half" idx="2"/>
          </p:nvPr>
        </p:nvSpPr>
        <p:spPr>
          <a:xfrm>
            <a:off x="457200" y="2204864"/>
            <a:ext cx="3008313" cy="3921299"/>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smtClean="0"/>
              <a:t>Cliquez pour modifier les styles du texte du masque</a:t>
            </a:r>
          </a:p>
        </p:txBody>
      </p:sp>
      <p:sp>
        <p:nvSpPr>
          <p:cNvPr id="5" name="Espace réservé du numéro de diapositive 4"/>
          <p:cNvSpPr>
            <a:spLocks noGrp="1"/>
          </p:cNvSpPr>
          <p:nvPr>
            <p:ph type="sldNum" sz="quarter" idx="10"/>
          </p:nvPr>
        </p:nvSpPr>
        <p:spPr/>
        <p:txBody>
          <a:bodyPr/>
          <a:lstStyle>
            <a:lvl1pPr>
              <a:defRPr/>
            </a:lvl1pPr>
          </a:lstStyle>
          <a:p>
            <a:fld id="{F38351BE-B365-4A3D-99C2-B25ABC8BDDE6}" type="slidenum">
              <a:rPr lang="en-US"/>
              <a:pPr/>
              <a:t>‹#›</a:t>
            </a:fld>
            <a:endParaRPr lang="en-US"/>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ctr"/>
          <a:lstStyle>
            <a:lvl1pPr algn="l">
              <a:defRPr sz="2000" b="1">
                <a:solidFill>
                  <a:srgbClr val="455560"/>
                </a:solidFill>
              </a:defRPr>
            </a:lvl1pPr>
          </a:lstStyle>
          <a:p>
            <a:r>
              <a:rPr lang="fr-FR" dirty="0" smtClean="0"/>
              <a:t>Cliquez pour modifier le style du titre</a:t>
            </a:r>
            <a:endParaRPr lang="fr-CA" dirty="0"/>
          </a:p>
        </p:txBody>
      </p:sp>
      <p:sp>
        <p:nvSpPr>
          <p:cNvPr id="3" name="Espace réservé pour une image  2"/>
          <p:cNvSpPr>
            <a:spLocks noGrp="1"/>
          </p:cNvSpPr>
          <p:nvPr>
            <p:ph type="pic" idx="1"/>
          </p:nvPr>
        </p:nvSpPr>
        <p:spPr>
          <a:xfrm>
            <a:off x="1792288" y="1196752"/>
            <a:ext cx="5486400" cy="353082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smtClean="0"/>
              <a:t>Cliquez pour modifier les styles du texte du masque</a:t>
            </a:r>
          </a:p>
        </p:txBody>
      </p:sp>
      <p:sp>
        <p:nvSpPr>
          <p:cNvPr id="5" name="Espace réservé du numéro de diapositive 4"/>
          <p:cNvSpPr>
            <a:spLocks noGrp="1"/>
          </p:cNvSpPr>
          <p:nvPr>
            <p:ph type="sldNum" sz="quarter" idx="10"/>
          </p:nvPr>
        </p:nvSpPr>
        <p:spPr/>
        <p:txBody>
          <a:bodyPr/>
          <a:lstStyle>
            <a:lvl1pPr>
              <a:defRPr/>
            </a:lvl1pPr>
          </a:lstStyle>
          <a:p>
            <a:fld id="{762F24A7-62D5-49CF-89CE-5B935A127937}" type="slidenum">
              <a:rPr lang="en-US"/>
              <a:pPr/>
              <a:t>‹#›</a:t>
            </a:fld>
            <a:endParaRPr lang="en-US"/>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5.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4.png"/><Relationship Id="rId5" Type="http://schemas.openxmlformats.org/officeDocument/2006/relationships/slideLayout" Target="../slideLayouts/slideLayout6.xml"/><Relationship Id="rId10" Type="http://schemas.openxmlformats.org/officeDocument/2006/relationships/image" Target="../media/image3.jpeg"/><Relationship Id="rId4" Type="http://schemas.openxmlformats.org/officeDocument/2006/relationships/slideLayout" Target="../slideLayouts/slideLayout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3.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2757" name="Picture 5" descr="Background"/>
          <p:cNvPicPr>
            <a:picLocks noChangeAspect="1" noChangeArrowheads="1"/>
          </p:cNvPicPr>
          <p:nvPr/>
        </p:nvPicPr>
        <p:blipFill>
          <a:blip r:embed="rId3" cstate="print"/>
          <a:srcRect/>
          <a:stretch>
            <a:fillRect/>
          </a:stretch>
        </p:blipFill>
        <p:spPr bwMode="auto">
          <a:xfrm>
            <a:off x="238125" y="2359025"/>
            <a:ext cx="7996238" cy="3949700"/>
          </a:xfrm>
          <a:prstGeom prst="rect">
            <a:avLst/>
          </a:prstGeom>
          <a:noFill/>
        </p:spPr>
      </p:pic>
      <p:sp>
        <p:nvSpPr>
          <p:cNvPr id="202756" name="Rectangle 4"/>
          <p:cNvSpPr>
            <a:spLocks noGrp="1" noChangeArrowheads="1"/>
          </p:cNvSpPr>
          <p:nvPr>
            <p:ph type="title"/>
          </p:nvPr>
        </p:nvSpPr>
        <p:spPr bwMode="auto">
          <a:xfrm>
            <a:off x="468313" y="3509963"/>
            <a:ext cx="7219950" cy="998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Cliquez pour modifier le style du titre</a:t>
            </a:r>
          </a:p>
        </p:txBody>
      </p:sp>
      <p:sp>
        <p:nvSpPr>
          <p:cNvPr id="202758" name="Rectangle 6"/>
          <p:cNvSpPr>
            <a:spLocks noChangeArrowheads="1"/>
          </p:cNvSpPr>
          <p:nvPr/>
        </p:nvSpPr>
        <p:spPr bwMode="auto">
          <a:xfrm>
            <a:off x="228600" y="2133600"/>
            <a:ext cx="8001000" cy="228600"/>
          </a:xfrm>
          <a:prstGeom prst="rect">
            <a:avLst/>
          </a:prstGeom>
          <a:solidFill>
            <a:srgbClr val="45555F"/>
          </a:solidFill>
          <a:ln w="9525">
            <a:noFill/>
            <a:miter lim="800000"/>
            <a:headEnd/>
            <a:tailEnd/>
          </a:ln>
          <a:effectLst/>
        </p:spPr>
        <p:txBody>
          <a:bodyPr wrap="none" anchor="ctr"/>
          <a:lstStyle/>
          <a:p>
            <a:endParaRPr lang="fr-CA"/>
          </a:p>
        </p:txBody>
      </p:sp>
      <p:pic>
        <p:nvPicPr>
          <p:cNvPr id="202759" name="Picture 7" descr="lavery seul"/>
          <p:cNvPicPr>
            <a:picLocks noChangeAspect="1" noChangeArrowheads="1"/>
          </p:cNvPicPr>
          <p:nvPr/>
        </p:nvPicPr>
        <p:blipFill>
          <a:blip r:embed="rId4" cstate="print"/>
          <a:srcRect/>
          <a:stretch>
            <a:fillRect/>
          </a:stretch>
        </p:blipFill>
        <p:spPr bwMode="auto">
          <a:xfrm>
            <a:off x="6948488" y="260350"/>
            <a:ext cx="1727200" cy="493713"/>
          </a:xfrm>
          <a:prstGeom prst="rect">
            <a:avLst/>
          </a:prstGeom>
          <a:noFill/>
        </p:spPr>
      </p:pic>
    </p:spTree>
  </p:cSld>
  <p:clrMap bg1="lt1" tx1="dk1" bg2="lt2" tx2="dk2" accent1="accent1" accent2="accent2" accent3="accent3" accent4="accent4" accent5="accent5" accent6="accent6" hlink="hlink" folHlink="folHlink"/>
  <p:sldLayoutIdLst>
    <p:sldLayoutId id="2147483664" r:id="rId1"/>
  </p:sldLayoutIdLst>
  <p:txStyles>
    <p:titleStyle>
      <a:lvl1pPr algn="r" rtl="0" eaLnBrk="1" fontAlgn="base" hangingPunct="1">
        <a:spcBef>
          <a:spcPct val="0"/>
        </a:spcBef>
        <a:spcAft>
          <a:spcPct val="0"/>
        </a:spcAft>
        <a:defRPr sz="2800">
          <a:solidFill>
            <a:srgbClr val="455560"/>
          </a:solidFill>
          <a:latin typeface="+mj-lt"/>
          <a:ea typeface="+mj-ea"/>
          <a:cs typeface="+mj-cs"/>
        </a:defRPr>
      </a:lvl1pPr>
      <a:lvl2pPr algn="r" rtl="0" eaLnBrk="1" fontAlgn="base" hangingPunct="1">
        <a:spcBef>
          <a:spcPct val="0"/>
        </a:spcBef>
        <a:spcAft>
          <a:spcPct val="0"/>
        </a:spcAft>
        <a:defRPr sz="2800">
          <a:solidFill>
            <a:srgbClr val="455560"/>
          </a:solidFill>
          <a:latin typeface="Trebuchet MS" pitchFamily="34" charset="0"/>
        </a:defRPr>
      </a:lvl2pPr>
      <a:lvl3pPr algn="r" rtl="0" eaLnBrk="1" fontAlgn="base" hangingPunct="1">
        <a:spcBef>
          <a:spcPct val="0"/>
        </a:spcBef>
        <a:spcAft>
          <a:spcPct val="0"/>
        </a:spcAft>
        <a:defRPr sz="2800">
          <a:solidFill>
            <a:srgbClr val="455560"/>
          </a:solidFill>
          <a:latin typeface="Trebuchet MS" pitchFamily="34" charset="0"/>
        </a:defRPr>
      </a:lvl3pPr>
      <a:lvl4pPr algn="r" rtl="0" eaLnBrk="1" fontAlgn="base" hangingPunct="1">
        <a:spcBef>
          <a:spcPct val="0"/>
        </a:spcBef>
        <a:spcAft>
          <a:spcPct val="0"/>
        </a:spcAft>
        <a:defRPr sz="2800">
          <a:solidFill>
            <a:srgbClr val="455560"/>
          </a:solidFill>
          <a:latin typeface="Trebuchet MS" pitchFamily="34" charset="0"/>
        </a:defRPr>
      </a:lvl4pPr>
      <a:lvl5pPr algn="r" rtl="0" eaLnBrk="1" fontAlgn="base" hangingPunct="1">
        <a:spcBef>
          <a:spcPct val="0"/>
        </a:spcBef>
        <a:spcAft>
          <a:spcPct val="0"/>
        </a:spcAft>
        <a:defRPr sz="2800">
          <a:solidFill>
            <a:srgbClr val="455560"/>
          </a:solidFill>
          <a:latin typeface="Trebuchet MS" pitchFamily="34" charset="0"/>
        </a:defRPr>
      </a:lvl5pPr>
      <a:lvl6pPr marL="457200" algn="r" rtl="0" eaLnBrk="1" fontAlgn="base" hangingPunct="1">
        <a:spcBef>
          <a:spcPct val="0"/>
        </a:spcBef>
        <a:spcAft>
          <a:spcPct val="0"/>
        </a:spcAft>
        <a:defRPr sz="2800">
          <a:solidFill>
            <a:srgbClr val="455560"/>
          </a:solidFill>
          <a:latin typeface="Trebuchet MS" pitchFamily="34" charset="0"/>
        </a:defRPr>
      </a:lvl6pPr>
      <a:lvl7pPr marL="914400" algn="r" rtl="0" eaLnBrk="1" fontAlgn="base" hangingPunct="1">
        <a:spcBef>
          <a:spcPct val="0"/>
        </a:spcBef>
        <a:spcAft>
          <a:spcPct val="0"/>
        </a:spcAft>
        <a:defRPr sz="2800">
          <a:solidFill>
            <a:srgbClr val="455560"/>
          </a:solidFill>
          <a:latin typeface="Trebuchet MS" pitchFamily="34" charset="0"/>
        </a:defRPr>
      </a:lvl7pPr>
      <a:lvl8pPr marL="1371600" algn="r" rtl="0" eaLnBrk="1" fontAlgn="base" hangingPunct="1">
        <a:spcBef>
          <a:spcPct val="0"/>
        </a:spcBef>
        <a:spcAft>
          <a:spcPct val="0"/>
        </a:spcAft>
        <a:defRPr sz="2800">
          <a:solidFill>
            <a:srgbClr val="455560"/>
          </a:solidFill>
          <a:latin typeface="Trebuchet MS" pitchFamily="34" charset="0"/>
        </a:defRPr>
      </a:lvl8pPr>
      <a:lvl9pPr marL="1828800" algn="r" rtl="0" eaLnBrk="1" fontAlgn="base" hangingPunct="1">
        <a:spcBef>
          <a:spcPct val="0"/>
        </a:spcBef>
        <a:spcAft>
          <a:spcPct val="0"/>
        </a:spcAft>
        <a:defRPr sz="2800">
          <a:solidFill>
            <a:srgbClr val="455560"/>
          </a:solidFill>
          <a:latin typeface="Trebuchet MS"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3" name="Rectangle 3"/>
          <p:cNvSpPr>
            <a:spLocks noGrp="1" noChangeArrowheads="1"/>
          </p:cNvSpPr>
          <p:nvPr>
            <p:ph type="body" idx="1"/>
          </p:nvPr>
        </p:nvSpPr>
        <p:spPr bwMode="auto">
          <a:xfrm>
            <a:off x="684213" y="1700213"/>
            <a:ext cx="7832725" cy="448151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97284" name="Rectangle 4"/>
          <p:cNvSpPr>
            <a:spLocks noGrp="1" noChangeArrowheads="1"/>
          </p:cNvSpPr>
          <p:nvPr>
            <p:ph type="sldNum" sz="quarter" idx="4"/>
          </p:nvPr>
        </p:nvSpPr>
        <p:spPr bwMode="auto">
          <a:xfrm>
            <a:off x="8413750" y="6553200"/>
            <a:ext cx="838200" cy="304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solidFill>
                  <a:schemeClr val="tx2"/>
                </a:solidFill>
              </a:defRPr>
            </a:lvl1pPr>
          </a:lstStyle>
          <a:p>
            <a:fld id="{49E5BF4F-6965-4643-A7BA-94D02E24B56F}" type="slidenum">
              <a:rPr lang="en-US"/>
              <a:pPr/>
              <a:t>‹#›</a:t>
            </a:fld>
            <a:endParaRPr lang="en-US"/>
          </a:p>
        </p:txBody>
      </p:sp>
      <p:sp>
        <p:nvSpPr>
          <p:cNvPr id="97326" name="Rectangle 46"/>
          <p:cNvSpPr>
            <a:spLocks noChangeArrowheads="1"/>
          </p:cNvSpPr>
          <p:nvPr/>
        </p:nvSpPr>
        <p:spPr bwMode="auto">
          <a:xfrm>
            <a:off x="250825" y="6597650"/>
            <a:ext cx="8310563" cy="111125"/>
          </a:xfrm>
          <a:prstGeom prst="rect">
            <a:avLst/>
          </a:prstGeom>
          <a:solidFill>
            <a:srgbClr val="45555F"/>
          </a:solidFill>
          <a:ln w="9525">
            <a:noFill/>
            <a:miter lim="800000"/>
            <a:headEnd/>
            <a:tailEnd/>
          </a:ln>
          <a:effectLst/>
        </p:spPr>
        <p:txBody>
          <a:bodyPr wrap="none" anchor="ctr"/>
          <a:lstStyle/>
          <a:p>
            <a:endParaRPr lang="fr-CA"/>
          </a:p>
        </p:txBody>
      </p:sp>
      <p:sp>
        <p:nvSpPr>
          <p:cNvPr id="97322" name="Rectangle 42"/>
          <p:cNvSpPr>
            <a:spLocks noGrp="1" noChangeArrowheads="1"/>
          </p:cNvSpPr>
          <p:nvPr>
            <p:ph type="title"/>
          </p:nvPr>
        </p:nvSpPr>
        <p:spPr bwMode="auto">
          <a:xfrm>
            <a:off x="323850" y="247650"/>
            <a:ext cx="6626225" cy="690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Cliquez pour modifier le style du titre</a:t>
            </a:r>
          </a:p>
        </p:txBody>
      </p:sp>
      <p:pic>
        <p:nvPicPr>
          <p:cNvPr id="1027" name="Picture 3" descr="C:\Users\zx911\Desktop\pptx-new_ang_NouveauLogo.jpg"/>
          <p:cNvPicPr>
            <a:picLocks noChangeAspect="1" noChangeArrowheads="1"/>
          </p:cNvPicPr>
          <p:nvPr/>
        </p:nvPicPr>
        <p:blipFill>
          <a:blip r:embed="rId10" cstate="print"/>
          <a:srcRect/>
          <a:stretch>
            <a:fillRect/>
          </a:stretch>
        </p:blipFill>
        <p:spPr bwMode="auto">
          <a:xfrm>
            <a:off x="251520" y="188640"/>
            <a:ext cx="8640960" cy="900874"/>
          </a:xfrm>
          <a:prstGeom prst="rect">
            <a:avLst/>
          </a:prstGeom>
          <a:noFill/>
        </p:spPr>
      </p:pic>
    </p:spTree>
  </p:cSld>
  <p:clrMap bg1="lt1" tx1="dk1" bg2="lt2" tx2="dk2" accent1="accent1" accent2="accent2" accent3="accent3" accent4="accent4" accent5="accent5" accent6="accent6" hlink="hlink" folHlink="folHlink"/>
  <p:sldLayoutIdLst>
    <p:sldLayoutId id="2147483656" r:id="rId1"/>
    <p:sldLayoutId id="2147483670" r:id="rId2"/>
    <p:sldLayoutId id="2147483672" r:id="rId3"/>
    <p:sldLayoutId id="2147483673" r:id="rId4"/>
    <p:sldLayoutId id="2147483674" r:id="rId5"/>
    <p:sldLayoutId id="2147483675" r:id="rId6"/>
    <p:sldLayoutId id="2147483676" r:id="rId7"/>
    <p:sldLayoutId id="2147483677" r:id="rId8"/>
  </p:sldLayoutIdLst>
  <p:transition>
    <p:blinds dir="vert"/>
  </p:transition>
  <p:timing>
    <p:tnLst>
      <p:par>
        <p:cTn id="1" dur="indefinite" restart="never" nodeType="tmRoot"/>
      </p:par>
    </p:tnLst>
  </p:timing>
  <p:hf hdr="0" ftr="0" dt="0"/>
  <p:txStyles>
    <p:titleStyle>
      <a:lvl1pPr algn="l" rtl="0" eaLnBrk="0" fontAlgn="base" hangingPunct="0">
        <a:lnSpc>
          <a:spcPct val="90000"/>
        </a:lnSpc>
        <a:spcBef>
          <a:spcPct val="0"/>
        </a:spcBef>
        <a:spcAft>
          <a:spcPct val="0"/>
        </a:spcAft>
        <a:defRPr sz="2800">
          <a:solidFill>
            <a:srgbClr val="6AC561"/>
          </a:solidFill>
          <a:latin typeface="+mj-lt"/>
          <a:ea typeface="+mj-ea"/>
          <a:cs typeface="+mj-cs"/>
        </a:defRPr>
      </a:lvl1pPr>
      <a:lvl2pPr algn="l" rtl="0" eaLnBrk="0" fontAlgn="base" hangingPunct="0">
        <a:lnSpc>
          <a:spcPct val="90000"/>
        </a:lnSpc>
        <a:spcBef>
          <a:spcPct val="0"/>
        </a:spcBef>
        <a:spcAft>
          <a:spcPct val="0"/>
        </a:spcAft>
        <a:defRPr sz="2800">
          <a:solidFill>
            <a:srgbClr val="6AC561"/>
          </a:solidFill>
          <a:latin typeface="Trebuchet MS" pitchFamily="34" charset="0"/>
        </a:defRPr>
      </a:lvl2pPr>
      <a:lvl3pPr algn="l" rtl="0" eaLnBrk="0" fontAlgn="base" hangingPunct="0">
        <a:lnSpc>
          <a:spcPct val="90000"/>
        </a:lnSpc>
        <a:spcBef>
          <a:spcPct val="0"/>
        </a:spcBef>
        <a:spcAft>
          <a:spcPct val="0"/>
        </a:spcAft>
        <a:defRPr sz="2800">
          <a:solidFill>
            <a:srgbClr val="6AC561"/>
          </a:solidFill>
          <a:latin typeface="Trebuchet MS" pitchFamily="34" charset="0"/>
        </a:defRPr>
      </a:lvl3pPr>
      <a:lvl4pPr algn="l" rtl="0" eaLnBrk="0" fontAlgn="base" hangingPunct="0">
        <a:lnSpc>
          <a:spcPct val="90000"/>
        </a:lnSpc>
        <a:spcBef>
          <a:spcPct val="0"/>
        </a:spcBef>
        <a:spcAft>
          <a:spcPct val="0"/>
        </a:spcAft>
        <a:defRPr sz="2800">
          <a:solidFill>
            <a:srgbClr val="6AC561"/>
          </a:solidFill>
          <a:latin typeface="Trebuchet MS" pitchFamily="34" charset="0"/>
        </a:defRPr>
      </a:lvl4pPr>
      <a:lvl5pPr algn="l" rtl="0" eaLnBrk="0" fontAlgn="base" hangingPunct="0">
        <a:lnSpc>
          <a:spcPct val="90000"/>
        </a:lnSpc>
        <a:spcBef>
          <a:spcPct val="0"/>
        </a:spcBef>
        <a:spcAft>
          <a:spcPct val="0"/>
        </a:spcAft>
        <a:defRPr sz="2800">
          <a:solidFill>
            <a:srgbClr val="6AC561"/>
          </a:solidFill>
          <a:latin typeface="Trebuchet MS" pitchFamily="34" charset="0"/>
        </a:defRPr>
      </a:lvl5pPr>
      <a:lvl6pPr marL="457200" algn="l" rtl="0" eaLnBrk="0" fontAlgn="base" hangingPunct="0">
        <a:lnSpc>
          <a:spcPct val="90000"/>
        </a:lnSpc>
        <a:spcBef>
          <a:spcPct val="0"/>
        </a:spcBef>
        <a:spcAft>
          <a:spcPct val="0"/>
        </a:spcAft>
        <a:defRPr sz="2800">
          <a:solidFill>
            <a:srgbClr val="6AC561"/>
          </a:solidFill>
          <a:latin typeface="Trebuchet MS" pitchFamily="34" charset="0"/>
        </a:defRPr>
      </a:lvl6pPr>
      <a:lvl7pPr marL="914400" algn="l" rtl="0" eaLnBrk="0" fontAlgn="base" hangingPunct="0">
        <a:lnSpc>
          <a:spcPct val="90000"/>
        </a:lnSpc>
        <a:spcBef>
          <a:spcPct val="0"/>
        </a:spcBef>
        <a:spcAft>
          <a:spcPct val="0"/>
        </a:spcAft>
        <a:defRPr sz="2800">
          <a:solidFill>
            <a:srgbClr val="6AC561"/>
          </a:solidFill>
          <a:latin typeface="Trebuchet MS" pitchFamily="34" charset="0"/>
        </a:defRPr>
      </a:lvl7pPr>
      <a:lvl8pPr marL="1371600" algn="l" rtl="0" eaLnBrk="0" fontAlgn="base" hangingPunct="0">
        <a:lnSpc>
          <a:spcPct val="90000"/>
        </a:lnSpc>
        <a:spcBef>
          <a:spcPct val="0"/>
        </a:spcBef>
        <a:spcAft>
          <a:spcPct val="0"/>
        </a:spcAft>
        <a:defRPr sz="2800">
          <a:solidFill>
            <a:srgbClr val="6AC561"/>
          </a:solidFill>
          <a:latin typeface="Trebuchet MS" pitchFamily="34" charset="0"/>
        </a:defRPr>
      </a:lvl8pPr>
      <a:lvl9pPr marL="1828800" algn="l" rtl="0" eaLnBrk="0" fontAlgn="base" hangingPunct="0">
        <a:lnSpc>
          <a:spcPct val="90000"/>
        </a:lnSpc>
        <a:spcBef>
          <a:spcPct val="0"/>
        </a:spcBef>
        <a:spcAft>
          <a:spcPct val="0"/>
        </a:spcAft>
        <a:defRPr sz="2800">
          <a:solidFill>
            <a:srgbClr val="6AC561"/>
          </a:solidFill>
          <a:latin typeface="Trebuchet MS" pitchFamily="34" charset="0"/>
        </a:defRPr>
      </a:lvl9pPr>
    </p:titleStyle>
    <p:bodyStyle>
      <a:lvl1pPr marL="223838" indent="-223838" algn="l" rtl="0" eaLnBrk="0" fontAlgn="base" hangingPunct="0">
        <a:spcBef>
          <a:spcPct val="15000"/>
        </a:spcBef>
        <a:spcAft>
          <a:spcPct val="10000"/>
        </a:spcAft>
        <a:buClr>
          <a:srgbClr val="455560"/>
        </a:buClr>
        <a:buSzPct val="50000"/>
        <a:buFont typeface="Wingdings" pitchFamily="2" charset="2"/>
        <a:buBlip>
          <a:blip r:embed="rId11"/>
        </a:buBlip>
        <a:defRPr sz="2400">
          <a:solidFill>
            <a:srgbClr val="455560"/>
          </a:solidFill>
          <a:latin typeface="+mn-lt"/>
          <a:ea typeface="+mn-ea"/>
          <a:cs typeface="+mn-cs"/>
        </a:defRPr>
      </a:lvl1pPr>
      <a:lvl2pPr marL="561975" indent="-223838" algn="l" rtl="0" eaLnBrk="0" fontAlgn="base" hangingPunct="0">
        <a:spcBef>
          <a:spcPct val="15000"/>
        </a:spcBef>
        <a:spcAft>
          <a:spcPct val="10000"/>
        </a:spcAft>
        <a:buClr>
          <a:srgbClr val="455560"/>
        </a:buClr>
        <a:buSzPct val="75000"/>
        <a:buFont typeface="Trebuchet MS" pitchFamily="34" charset="0"/>
        <a:buChar char="&gt;"/>
        <a:defRPr sz="2200">
          <a:solidFill>
            <a:srgbClr val="455560"/>
          </a:solidFill>
          <a:latin typeface="+mn-lt"/>
        </a:defRPr>
      </a:lvl2pPr>
      <a:lvl3pPr marL="858838" indent="-182563" algn="l" rtl="0" eaLnBrk="0" fontAlgn="base" hangingPunct="0">
        <a:spcBef>
          <a:spcPct val="15000"/>
        </a:spcBef>
        <a:spcAft>
          <a:spcPct val="10000"/>
        </a:spcAft>
        <a:buClr>
          <a:srgbClr val="6AC561"/>
        </a:buClr>
        <a:buSzPct val="50000"/>
        <a:buFont typeface="Wingdings" pitchFamily="2" charset="2"/>
        <a:buBlip>
          <a:blip r:embed="rId12"/>
        </a:buBlip>
        <a:defRPr sz="2200">
          <a:solidFill>
            <a:srgbClr val="455560"/>
          </a:solidFill>
          <a:latin typeface="+mn-lt"/>
        </a:defRPr>
      </a:lvl3pPr>
      <a:lvl4pPr marL="1255713" indent="-236538" algn="l" rtl="0" eaLnBrk="0" fontAlgn="base" hangingPunct="0">
        <a:spcBef>
          <a:spcPct val="15000"/>
        </a:spcBef>
        <a:spcAft>
          <a:spcPct val="10000"/>
        </a:spcAft>
        <a:buClr>
          <a:srgbClr val="455560"/>
        </a:buClr>
        <a:buSzPct val="55000"/>
        <a:buFont typeface="Trebuchet MS" pitchFamily="34" charset="0"/>
        <a:buChar char="&gt;"/>
        <a:defRPr sz="2000">
          <a:solidFill>
            <a:srgbClr val="455560"/>
          </a:solidFill>
          <a:latin typeface="+mn-lt"/>
        </a:defRPr>
      </a:lvl4pPr>
      <a:lvl5pPr marL="1606550" indent="-236538" algn="l" rtl="0" eaLnBrk="0" fontAlgn="base" hangingPunct="0">
        <a:spcBef>
          <a:spcPct val="15000"/>
        </a:spcBef>
        <a:spcAft>
          <a:spcPct val="10000"/>
        </a:spcAft>
        <a:buClr>
          <a:srgbClr val="414B50"/>
        </a:buClr>
        <a:buFont typeface="Times" pitchFamily="18" charset="0"/>
        <a:buChar char="-"/>
        <a:defRPr sz="2000">
          <a:solidFill>
            <a:srgbClr val="414B50"/>
          </a:solidFill>
          <a:latin typeface="+mn-lt"/>
        </a:defRPr>
      </a:lvl5pPr>
      <a:lvl6pPr marL="2063750" indent="-236538" algn="l" rtl="0" eaLnBrk="0" fontAlgn="base" hangingPunct="0">
        <a:spcBef>
          <a:spcPct val="15000"/>
        </a:spcBef>
        <a:spcAft>
          <a:spcPct val="10000"/>
        </a:spcAft>
        <a:buClr>
          <a:srgbClr val="414B50"/>
        </a:buClr>
        <a:buFont typeface="Times" pitchFamily="18" charset="0"/>
        <a:buChar char="-"/>
        <a:defRPr sz="2000">
          <a:solidFill>
            <a:srgbClr val="414B50"/>
          </a:solidFill>
          <a:latin typeface="+mn-lt"/>
        </a:defRPr>
      </a:lvl6pPr>
      <a:lvl7pPr marL="2520950" indent="-236538" algn="l" rtl="0" eaLnBrk="0" fontAlgn="base" hangingPunct="0">
        <a:spcBef>
          <a:spcPct val="15000"/>
        </a:spcBef>
        <a:spcAft>
          <a:spcPct val="10000"/>
        </a:spcAft>
        <a:buClr>
          <a:srgbClr val="414B50"/>
        </a:buClr>
        <a:buFont typeface="Times" pitchFamily="18" charset="0"/>
        <a:buChar char="-"/>
        <a:defRPr sz="2000">
          <a:solidFill>
            <a:srgbClr val="414B50"/>
          </a:solidFill>
          <a:latin typeface="+mn-lt"/>
        </a:defRPr>
      </a:lvl7pPr>
      <a:lvl8pPr marL="2978150" indent="-236538" algn="l" rtl="0" eaLnBrk="0" fontAlgn="base" hangingPunct="0">
        <a:spcBef>
          <a:spcPct val="15000"/>
        </a:spcBef>
        <a:spcAft>
          <a:spcPct val="10000"/>
        </a:spcAft>
        <a:buClr>
          <a:srgbClr val="414B50"/>
        </a:buClr>
        <a:buFont typeface="Times" pitchFamily="18" charset="0"/>
        <a:buChar char="-"/>
        <a:defRPr sz="2000">
          <a:solidFill>
            <a:srgbClr val="414B50"/>
          </a:solidFill>
          <a:latin typeface="+mn-lt"/>
        </a:defRPr>
      </a:lvl8pPr>
      <a:lvl9pPr marL="3435350" indent="-236538" algn="l" rtl="0" eaLnBrk="0" fontAlgn="base" hangingPunct="0">
        <a:spcBef>
          <a:spcPct val="15000"/>
        </a:spcBef>
        <a:spcAft>
          <a:spcPct val="10000"/>
        </a:spcAft>
        <a:buClr>
          <a:srgbClr val="414B50"/>
        </a:buClr>
        <a:buFont typeface="Times" pitchFamily="18" charset="0"/>
        <a:buChar char="-"/>
        <a:defRPr sz="2000">
          <a:solidFill>
            <a:srgbClr val="414B50"/>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bottombar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048375"/>
            <a:ext cx="9145588"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ChangeArrowheads="1"/>
          </p:cNvSpPr>
          <p:nvPr userDrawn="1"/>
        </p:nvSpPr>
        <p:spPr bwMode="auto">
          <a:xfrm>
            <a:off x="0" y="228600"/>
            <a:ext cx="9144000" cy="609600"/>
          </a:xfrm>
          <a:prstGeom prst="rect">
            <a:avLst/>
          </a:prstGeom>
          <a:solidFill>
            <a:srgbClr val="CBC2A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defRPr/>
            </a:pPr>
            <a:endParaRPr lang="en-US" altLang="en-US" smtClean="0">
              <a:solidFill>
                <a:srgbClr val="000000"/>
              </a:solidFill>
            </a:endParaRPr>
          </a:p>
        </p:txBody>
      </p:sp>
      <p:sp>
        <p:nvSpPr>
          <p:cNvPr id="2052" name="Rectangle 4"/>
          <p:cNvSpPr>
            <a:spLocks noChangeArrowheads="1"/>
          </p:cNvSpPr>
          <p:nvPr userDrawn="1"/>
        </p:nvSpPr>
        <p:spPr bwMode="auto">
          <a:xfrm>
            <a:off x="0" y="0"/>
            <a:ext cx="9144000" cy="255588"/>
          </a:xfrm>
          <a:prstGeom prst="rect">
            <a:avLst/>
          </a:prstGeom>
          <a:solidFill>
            <a:srgbClr val="00234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defRPr/>
            </a:pPr>
            <a:endParaRPr lang="en-US" altLang="en-US" smtClean="0">
              <a:solidFill>
                <a:srgbClr val="000000"/>
              </a:solidFill>
            </a:endParaRPr>
          </a:p>
        </p:txBody>
      </p:sp>
      <p:sp>
        <p:nvSpPr>
          <p:cNvPr id="2053" name="Text Box 5"/>
          <p:cNvSpPr txBox="1">
            <a:spLocks noChangeArrowheads="1"/>
          </p:cNvSpPr>
          <p:nvPr userDrawn="1"/>
        </p:nvSpPr>
        <p:spPr bwMode="auto">
          <a:xfrm>
            <a:off x="6019800" y="28575"/>
            <a:ext cx="27432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a:spcBef>
                <a:spcPct val="50000"/>
              </a:spcBef>
              <a:defRPr/>
            </a:pPr>
            <a:r>
              <a:rPr lang="en-US" sz="800" smtClean="0">
                <a:solidFill>
                  <a:srgbClr val="FFFFFF"/>
                </a:solidFill>
              </a:rPr>
              <a:t>RBC Dominion Securities</a:t>
            </a:r>
          </a:p>
        </p:txBody>
      </p:sp>
      <p:sp>
        <p:nvSpPr>
          <p:cNvPr id="2054" name="Line 6"/>
          <p:cNvSpPr>
            <a:spLocks noChangeShapeType="1"/>
          </p:cNvSpPr>
          <p:nvPr userDrawn="1"/>
        </p:nvSpPr>
        <p:spPr bwMode="auto">
          <a:xfrm>
            <a:off x="0" y="6048375"/>
            <a:ext cx="9144000" cy="0"/>
          </a:xfrm>
          <a:prstGeom prst="line">
            <a:avLst/>
          </a:prstGeom>
          <a:noFill/>
          <a:ln w="25400">
            <a:solidFill>
              <a:srgbClr val="87743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US" sz="2400" smtClean="0">
              <a:solidFill>
                <a:srgbClr val="000000"/>
              </a:solidFill>
              <a:latin typeface="Arial" panose="020B0604020202020204" pitchFamily="34" charset="0"/>
            </a:endParaRPr>
          </a:p>
        </p:txBody>
      </p:sp>
      <p:sp>
        <p:nvSpPr>
          <p:cNvPr id="2055" name="Rectangle 7"/>
          <p:cNvSpPr>
            <a:spLocks noGrp="1" noChangeArrowheads="1"/>
          </p:cNvSpPr>
          <p:nvPr>
            <p:ph type="body" idx="1"/>
          </p:nvPr>
        </p:nvSpPr>
        <p:spPr bwMode="auto">
          <a:xfrm>
            <a:off x="381000" y="1066800"/>
            <a:ext cx="8315325"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56" name="Rectangle 8"/>
          <p:cNvSpPr>
            <a:spLocks noGrp="1" noChangeArrowheads="1"/>
          </p:cNvSpPr>
          <p:nvPr>
            <p:ph type="title"/>
          </p:nvPr>
        </p:nvSpPr>
        <p:spPr bwMode="auto">
          <a:xfrm>
            <a:off x="381000" y="266700"/>
            <a:ext cx="83058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2777" name="Rectangle 9"/>
          <p:cNvSpPr>
            <a:spLocks noGrp="1" noChangeArrowheads="1"/>
          </p:cNvSpPr>
          <p:nvPr>
            <p:ph type="sldNum" sz="quarter" idx="4"/>
          </p:nvPr>
        </p:nvSpPr>
        <p:spPr bwMode="auto">
          <a:xfrm>
            <a:off x="3733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solidFill>
                  <a:srgbClr val="CBC2A0"/>
                </a:solidFill>
                <a:latin typeface="Book Antiqua" panose="02040602050305030304" pitchFamily="18" charset="0"/>
              </a:defRPr>
            </a:lvl1pPr>
          </a:lstStyle>
          <a:p>
            <a:pPr>
              <a:defRPr/>
            </a:pPr>
            <a:fld id="{1A84BFCF-1149-4CD0-B6F6-AC756E594DED}" type="slidenum">
              <a:rPr lang="en-US" altLang="en-US"/>
              <a:pPr>
                <a:defRPr/>
              </a:pPr>
              <a:t>‹#›</a:t>
            </a:fld>
            <a:endParaRPr lang="en-US" altLang="en-US" b="1">
              <a:solidFill>
                <a:srgbClr val="FFFFFF"/>
              </a:solidFill>
            </a:endParaRPr>
          </a:p>
        </p:txBody>
      </p:sp>
    </p:spTree>
    <p:extLst>
      <p:ext uri="{BB962C8B-B14F-4D97-AF65-F5344CB8AC3E}">
        <p14:creationId xmlns:p14="http://schemas.microsoft.com/office/powerpoint/2010/main" val="3189192343"/>
      </p:ext>
    </p:extLst>
  </p:cSld>
  <p:clrMap bg1="lt1" tx1="dk1" bg2="lt2" tx2="dk2" accent1="accent1" accent2="accent2" accent3="accent3" accent4="accent4" accent5="accent5" accent6="accent6" hlink="hlink" folHlink="folHlink"/>
  <p:sldLayoutIdLst>
    <p:sldLayoutId id="2147483679" r:id="rId1"/>
  </p:sldLayoutIdLst>
  <p:transition/>
  <p:timing>
    <p:tnLst>
      <p:par>
        <p:cTn id="1" dur="indefinite" restart="never" nodeType="tmRoot"/>
      </p:par>
    </p:tnLst>
  </p:timing>
  <p:txStyles>
    <p:titleStyle>
      <a:lvl1pPr algn="l" rtl="0" eaLnBrk="0" fontAlgn="base" hangingPunct="0">
        <a:spcBef>
          <a:spcPct val="0"/>
        </a:spcBef>
        <a:spcAft>
          <a:spcPct val="0"/>
        </a:spcAft>
        <a:defRPr sz="2000">
          <a:solidFill>
            <a:srgbClr val="0A284C"/>
          </a:solidFill>
          <a:latin typeface="+mj-lt"/>
          <a:ea typeface="+mj-ea"/>
          <a:cs typeface="+mj-cs"/>
        </a:defRPr>
      </a:lvl1pPr>
      <a:lvl2pPr algn="l" rtl="0" eaLnBrk="0" fontAlgn="base" hangingPunct="0">
        <a:spcBef>
          <a:spcPct val="0"/>
        </a:spcBef>
        <a:spcAft>
          <a:spcPct val="0"/>
        </a:spcAft>
        <a:defRPr sz="2000">
          <a:solidFill>
            <a:srgbClr val="0A284C"/>
          </a:solidFill>
          <a:latin typeface="Book Antiqua" pitchFamily="18" charset="0"/>
        </a:defRPr>
      </a:lvl2pPr>
      <a:lvl3pPr algn="l" rtl="0" eaLnBrk="0" fontAlgn="base" hangingPunct="0">
        <a:spcBef>
          <a:spcPct val="0"/>
        </a:spcBef>
        <a:spcAft>
          <a:spcPct val="0"/>
        </a:spcAft>
        <a:defRPr sz="2000">
          <a:solidFill>
            <a:srgbClr val="0A284C"/>
          </a:solidFill>
          <a:latin typeface="Book Antiqua" pitchFamily="18" charset="0"/>
        </a:defRPr>
      </a:lvl3pPr>
      <a:lvl4pPr algn="l" rtl="0" eaLnBrk="0" fontAlgn="base" hangingPunct="0">
        <a:spcBef>
          <a:spcPct val="0"/>
        </a:spcBef>
        <a:spcAft>
          <a:spcPct val="0"/>
        </a:spcAft>
        <a:defRPr sz="2000">
          <a:solidFill>
            <a:srgbClr val="0A284C"/>
          </a:solidFill>
          <a:latin typeface="Book Antiqua" pitchFamily="18" charset="0"/>
        </a:defRPr>
      </a:lvl4pPr>
      <a:lvl5pPr algn="l" rtl="0" eaLnBrk="0" fontAlgn="base" hangingPunct="0">
        <a:spcBef>
          <a:spcPct val="0"/>
        </a:spcBef>
        <a:spcAft>
          <a:spcPct val="0"/>
        </a:spcAft>
        <a:defRPr sz="2000">
          <a:solidFill>
            <a:srgbClr val="0A284C"/>
          </a:solidFill>
          <a:latin typeface="Book Antiqua" pitchFamily="18" charset="0"/>
        </a:defRPr>
      </a:lvl5pPr>
      <a:lvl6pPr marL="457200" algn="l" rtl="0" fontAlgn="base">
        <a:spcBef>
          <a:spcPct val="0"/>
        </a:spcBef>
        <a:spcAft>
          <a:spcPct val="0"/>
        </a:spcAft>
        <a:defRPr sz="2000">
          <a:solidFill>
            <a:srgbClr val="0A284C"/>
          </a:solidFill>
          <a:latin typeface="Book Antiqua" pitchFamily="18" charset="0"/>
        </a:defRPr>
      </a:lvl6pPr>
      <a:lvl7pPr marL="914400" algn="l" rtl="0" fontAlgn="base">
        <a:spcBef>
          <a:spcPct val="0"/>
        </a:spcBef>
        <a:spcAft>
          <a:spcPct val="0"/>
        </a:spcAft>
        <a:defRPr sz="2000">
          <a:solidFill>
            <a:srgbClr val="0A284C"/>
          </a:solidFill>
          <a:latin typeface="Book Antiqua" pitchFamily="18" charset="0"/>
        </a:defRPr>
      </a:lvl7pPr>
      <a:lvl8pPr marL="1371600" algn="l" rtl="0" fontAlgn="base">
        <a:spcBef>
          <a:spcPct val="0"/>
        </a:spcBef>
        <a:spcAft>
          <a:spcPct val="0"/>
        </a:spcAft>
        <a:defRPr sz="2000">
          <a:solidFill>
            <a:srgbClr val="0A284C"/>
          </a:solidFill>
          <a:latin typeface="Book Antiqua" pitchFamily="18" charset="0"/>
        </a:defRPr>
      </a:lvl8pPr>
      <a:lvl9pPr marL="1828800" algn="l" rtl="0" fontAlgn="base">
        <a:spcBef>
          <a:spcPct val="0"/>
        </a:spcBef>
        <a:spcAft>
          <a:spcPct val="0"/>
        </a:spcAft>
        <a:defRPr sz="2000">
          <a:solidFill>
            <a:srgbClr val="0A284C"/>
          </a:solidFill>
          <a:latin typeface="Book Antiqua" pitchFamily="18" charset="0"/>
        </a:defRPr>
      </a:lvl9pPr>
    </p:titleStyle>
    <p:bodyStyle>
      <a:lvl1pPr marL="174625" indent="-174625" algn="l" rtl="0" eaLnBrk="0" fontAlgn="base" hangingPunct="0">
        <a:lnSpc>
          <a:spcPts val="2200"/>
        </a:lnSpc>
        <a:spcBef>
          <a:spcPct val="0"/>
        </a:spcBef>
        <a:spcAft>
          <a:spcPts val="1600"/>
        </a:spcAft>
        <a:buClr>
          <a:srgbClr val="826F4F"/>
        </a:buClr>
        <a:buFont typeface="Wingdings" panose="05000000000000000000" pitchFamily="2" charset="2"/>
        <a:buChar char="§"/>
        <a:defRPr sz="1400">
          <a:solidFill>
            <a:schemeClr val="tx1"/>
          </a:solidFill>
          <a:latin typeface="+mn-lt"/>
          <a:ea typeface="+mn-ea"/>
          <a:cs typeface="+mn-cs"/>
        </a:defRPr>
      </a:lvl1pPr>
      <a:lvl2pPr marL="630238" indent="-173038" algn="l" rtl="0" eaLnBrk="0" fontAlgn="base" hangingPunct="0">
        <a:lnSpc>
          <a:spcPts val="2200"/>
        </a:lnSpc>
        <a:spcBef>
          <a:spcPct val="0"/>
        </a:spcBef>
        <a:spcAft>
          <a:spcPts val="1600"/>
        </a:spcAft>
        <a:buClr>
          <a:srgbClr val="826F4F"/>
        </a:buClr>
        <a:buFont typeface="Times" panose="02020603050405020304" pitchFamily="18" charset="0"/>
        <a:buChar char="•"/>
        <a:defRPr sz="1400">
          <a:solidFill>
            <a:schemeClr val="tx1"/>
          </a:solidFill>
          <a:latin typeface="+mn-lt"/>
        </a:defRPr>
      </a:lvl2pPr>
      <a:lvl3pPr marL="1027113" indent="-112713" algn="l" rtl="0" eaLnBrk="0" fontAlgn="base" hangingPunct="0">
        <a:lnSpc>
          <a:spcPts val="2200"/>
        </a:lnSpc>
        <a:spcBef>
          <a:spcPct val="0"/>
        </a:spcBef>
        <a:spcAft>
          <a:spcPts val="1600"/>
        </a:spcAft>
        <a:buClr>
          <a:srgbClr val="826F4F"/>
        </a:buClr>
        <a:buFont typeface="Times" panose="02020603050405020304" pitchFamily="18" charset="0"/>
        <a:buChar char="•"/>
        <a:defRPr sz="1400">
          <a:solidFill>
            <a:schemeClr val="tx1"/>
          </a:solidFill>
          <a:latin typeface="+mn-lt"/>
        </a:defRPr>
      </a:lvl3pPr>
      <a:lvl4pPr marL="1482725" indent="-111125" algn="l" rtl="0" eaLnBrk="0" fontAlgn="base" hangingPunct="0">
        <a:lnSpc>
          <a:spcPts val="2200"/>
        </a:lnSpc>
        <a:spcBef>
          <a:spcPct val="0"/>
        </a:spcBef>
        <a:spcAft>
          <a:spcPts val="1600"/>
        </a:spcAft>
        <a:buClr>
          <a:srgbClr val="826F4F"/>
        </a:buClr>
        <a:buFont typeface="Times" panose="02020603050405020304" pitchFamily="18" charset="0"/>
        <a:buChar char="•"/>
        <a:defRPr sz="1400">
          <a:solidFill>
            <a:schemeClr val="tx1"/>
          </a:solidFill>
          <a:latin typeface="+mn-lt"/>
        </a:defRPr>
      </a:lvl4pPr>
      <a:lvl5pPr marL="1938338" indent="-109538" algn="l" rtl="0" eaLnBrk="0" fontAlgn="base" hangingPunct="0">
        <a:lnSpc>
          <a:spcPts val="2200"/>
        </a:lnSpc>
        <a:spcBef>
          <a:spcPct val="0"/>
        </a:spcBef>
        <a:spcAft>
          <a:spcPts val="1600"/>
        </a:spcAft>
        <a:buClr>
          <a:srgbClr val="826F4F"/>
        </a:buClr>
        <a:buFont typeface="Times" panose="02020603050405020304" pitchFamily="18" charset="0"/>
        <a:buChar char="•"/>
        <a:defRPr sz="1400">
          <a:solidFill>
            <a:schemeClr val="tx1"/>
          </a:solidFill>
          <a:latin typeface="+mn-lt"/>
        </a:defRPr>
      </a:lvl5pPr>
      <a:lvl6pPr marL="2395538" indent="-109538" algn="l" rtl="0" fontAlgn="base">
        <a:lnSpc>
          <a:spcPts val="2200"/>
        </a:lnSpc>
        <a:spcBef>
          <a:spcPct val="0"/>
        </a:spcBef>
        <a:spcAft>
          <a:spcPts val="1600"/>
        </a:spcAft>
        <a:buClr>
          <a:srgbClr val="826F4F"/>
        </a:buClr>
        <a:buFont typeface="Times" pitchFamily="18" charset="0"/>
        <a:buChar char="•"/>
        <a:defRPr sz="1400">
          <a:solidFill>
            <a:schemeClr val="tx1"/>
          </a:solidFill>
          <a:latin typeface="+mn-lt"/>
        </a:defRPr>
      </a:lvl6pPr>
      <a:lvl7pPr marL="2852738" indent="-109538" algn="l" rtl="0" fontAlgn="base">
        <a:lnSpc>
          <a:spcPts val="2200"/>
        </a:lnSpc>
        <a:spcBef>
          <a:spcPct val="0"/>
        </a:spcBef>
        <a:spcAft>
          <a:spcPts val="1600"/>
        </a:spcAft>
        <a:buClr>
          <a:srgbClr val="826F4F"/>
        </a:buClr>
        <a:buFont typeface="Times" pitchFamily="18" charset="0"/>
        <a:buChar char="•"/>
        <a:defRPr sz="1400">
          <a:solidFill>
            <a:schemeClr val="tx1"/>
          </a:solidFill>
          <a:latin typeface="+mn-lt"/>
        </a:defRPr>
      </a:lvl7pPr>
      <a:lvl8pPr marL="3309938" indent="-109538" algn="l" rtl="0" fontAlgn="base">
        <a:lnSpc>
          <a:spcPts val="2200"/>
        </a:lnSpc>
        <a:spcBef>
          <a:spcPct val="0"/>
        </a:spcBef>
        <a:spcAft>
          <a:spcPts val="1600"/>
        </a:spcAft>
        <a:buClr>
          <a:srgbClr val="826F4F"/>
        </a:buClr>
        <a:buFont typeface="Times" pitchFamily="18" charset="0"/>
        <a:buChar char="•"/>
        <a:defRPr sz="1400">
          <a:solidFill>
            <a:schemeClr val="tx1"/>
          </a:solidFill>
          <a:latin typeface="+mn-lt"/>
        </a:defRPr>
      </a:lvl8pPr>
      <a:lvl9pPr marL="3767138" indent="-109538" algn="l" rtl="0" fontAlgn="base">
        <a:lnSpc>
          <a:spcPts val="2200"/>
        </a:lnSpc>
        <a:spcBef>
          <a:spcPct val="0"/>
        </a:spcBef>
        <a:spcAft>
          <a:spcPts val="1600"/>
        </a:spcAft>
        <a:buClr>
          <a:srgbClr val="826F4F"/>
        </a:buClr>
        <a:buFont typeface="Times" pitchFamily="18"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ngelo.damico@rbc.com" TargetMode="External"/><Relationship Id="rId7" Type="http://schemas.openxmlformats.org/officeDocument/2006/relationships/hyperlink" Target="mailto:celina.toia@rbc.com"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mailto:christiana.kavadas@rbc.com" TargetMode="External"/><Relationship Id="rId5" Type="http://schemas.openxmlformats.org/officeDocument/2006/relationships/hyperlink" Target="mailto:dario.falso@rbc.com" TargetMode="External"/><Relationship Id="rId4" Type="http://schemas.openxmlformats.org/officeDocument/2006/relationships/hyperlink" Target="http://www.damicofamilywealthmanagementgroup.ca/"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71438" y="0"/>
            <a:ext cx="9215438" cy="533400"/>
          </a:xfrm>
          <a:prstGeom prst="rect">
            <a:avLst/>
          </a:prstGeom>
          <a:solidFill>
            <a:srgbClr val="CBC2A0"/>
          </a:solidFill>
          <a:ln w="9525" algn="ctr">
            <a:solidFill>
              <a:srgbClr val="826F4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endParaRPr lang="en-US" altLang="en-US" smtClean="0">
              <a:solidFill>
                <a:srgbClr val="000000"/>
              </a:solidFill>
            </a:endParaRPr>
          </a:p>
        </p:txBody>
      </p:sp>
      <p:sp>
        <p:nvSpPr>
          <p:cNvPr id="7171" name="Rectangle 3"/>
          <p:cNvSpPr>
            <a:spLocks noChangeArrowheads="1"/>
          </p:cNvSpPr>
          <p:nvPr/>
        </p:nvSpPr>
        <p:spPr bwMode="auto">
          <a:xfrm>
            <a:off x="381000" y="-2057400"/>
            <a:ext cx="8534400" cy="8756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endParaRPr lang="fr-CA" altLang="en-US" sz="2100" b="1" i="1" smtClean="0">
              <a:solidFill>
                <a:srgbClr val="000000"/>
              </a:solidFill>
              <a:latin typeface="Georgia" panose="02040502050405020303" pitchFamily="18" charset="0"/>
            </a:endParaRPr>
          </a:p>
          <a:p>
            <a:endParaRPr lang="fr-CA" altLang="en-US" sz="2000" b="1" i="1" smtClean="0">
              <a:solidFill>
                <a:srgbClr val="000000"/>
              </a:solidFill>
              <a:latin typeface="Georgia" panose="02040502050405020303" pitchFamily="18" charset="0"/>
            </a:endParaRPr>
          </a:p>
          <a:p>
            <a:endParaRPr lang="fr-CA" altLang="en-US" sz="2000" b="1" i="1" smtClean="0">
              <a:solidFill>
                <a:srgbClr val="000000"/>
              </a:solidFill>
              <a:latin typeface="Georgia" panose="02040502050405020303" pitchFamily="18" charset="0"/>
            </a:endParaRPr>
          </a:p>
          <a:p>
            <a:endParaRPr lang="fr-CA" altLang="en-US" sz="2000" b="1" i="1" smtClean="0">
              <a:solidFill>
                <a:srgbClr val="000000"/>
              </a:solidFill>
              <a:latin typeface="Georgia" panose="02040502050405020303" pitchFamily="18" charset="0"/>
            </a:endParaRPr>
          </a:p>
          <a:p>
            <a:endParaRPr lang="fr-CA" altLang="en-US" sz="2000" b="1" i="1" smtClean="0">
              <a:solidFill>
                <a:srgbClr val="000000"/>
              </a:solidFill>
              <a:latin typeface="Georgia" panose="02040502050405020303" pitchFamily="18" charset="0"/>
            </a:endParaRPr>
          </a:p>
          <a:p>
            <a:endParaRPr lang="fr-CA" altLang="en-US" b="1" i="1" smtClean="0">
              <a:solidFill>
                <a:srgbClr val="000000"/>
              </a:solidFill>
              <a:latin typeface="Georgia" panose="02040502050405020303" pitchFamily="18" charset="0"/>
            </a:endParaRPr>
          </a:p>
          <a:p>
            <a:endParaRPr lang="fr-CA" altLang="en-US" sz="1000" b="1" i="1" smtClean="0">
              <a:solidFill>
                <a:srgbClr val="000000"/>
              </a:solidFill>
              <a:latin typeface="Georgia" panose="02040502050405020303" pitchFamily="18" charset="0"/>
            </a:endParaRPr>
          </a:p>
          <a:p>
            <a:endParaRPr lang="fr-CA" altLang="en-US" b="1" i="1" smtClean="0">
              <a:solidFill>
                <a:srgbClr val="000000"/>
              </a:solidFill>
              <a:latin typeface="Georgia" panose="02040502050405020303" pitchFamily="18" charset="0"/>
            </a:endParaRPr>
          </a:p>
          <a:p>
            <a:endParaRPr lang="fr-CA" altLang="en-US" b="1" i="1" smtClean="0">
              <a:solidFill>
                <a:srgbClr val="000000"/>
              </a:solidFill>
              <a:latin typeface="Georgia" panose="02040502050405020303" pitchFamily="18" charset="0"/>
            </a:endParaRPr>
          </a:p>
          <a:p>
            <a:r>
              <a:rPr lang="fr-CA" altLang="en-US" b="1" i="1" smtClean="0">
                <a:solidFill>
                  <a:srgbClr val="000000"/>
                </a:solidFill>
                <a:latin typeface="Georgia" panose="02040502050405020303" pitchFamily="18" charset="0"/>
              </a:rPr>
              <a:t>D'Amico Family Wealth Management Group </a:t>
            </a:r>
          </a:p>
          <a:p>
            <a:r>
              <a:rPr lang="fr-CA" altLang="en-US" b="1" i="1" smtClean="0">
                <a:solidFill>
                  <a:srgbClr val="000000"/>
                </a:solidFill>
                <a:latin typeface="Georgia" panose="02040502050405020303" pitchFamily="18" charset="0"/>
              </a:rPr>
              <a:t>Of RBC Dominion Securities</a:t>
            </a:r>
            <a:endParaRPr lang="en-US" altLang="en-US" sz="400" b="1" smtClean="0">
              <a:solidFill>
                <a:srgbClr val="000000"/>
              </a:solidFill>
              <a:latin typeface="Georgia" panose="02040502050405020303" pitchFamily="18" charset="0"/>
              <a:ea typeface="Times New Roman" panose="02020603050405020304" pitchFamily="18" charset="0"/>
              <a:cs typeface="Garamond" panose="02020404030301010803" pitchFamily="18" charset="0"/>
            </a:endParaRPr>
          </a:p>
          <a:p>
            <a:endParaRPr lang="en-US" altLang="en-US" sz="1000" b="1" smtClean="0">
              <a:solidFill>
                <a:srgbClr val="000000"/>
              </a:solidFill>
              <a:latin typeface="Georgia" panose="02040502050405020303" pitchFamily="18" charset="0"/>
              <a:ea typeface="Times New Roman" panose="02020603050405020304" pitchFamily="18" charset="0"/>
              <a:cs typeface="Garamond" panose="02020404030301010803" pitchFamily="18" charset="0"/>
            </a:endParaRPr>
          </a:p>
          <a:p>
            <a:r>
              <a:rPr lang="en-US" altLang="en-US" sz="1600" smtClean="0">
                <a:solidFill>
                  <a:srgbClr val="000000"/>
                </a:solidFill>
                <a:latin typeface="Times" panose="02020603050405020304" pitchFamily="18" charset="0"/>
                <a:ea typeface="Times New Roman" panose="02020603050405020304" pitchFamily="18" charset="0"/>
                <a:cs typeface="Times" panose="02020603050405020304" pitchFamily="18" charset="0"/>
              </a:rPr>
              <a:t>Presents</a:t>
            </a:r>
          </a:p>
          <a:p>
            <a:endParaRPr lang="en-US" altLang="en-US" sz="1100" smtClean="0">
              <a:solidFill>
                <a:srgbClr val="000000"/>
              </a:solidFill>
            </a:endParaRPr>
          </a:p>
          <a:p>
            <a:r>
              <a:rPr lang="en-US" altLang="en-US" sz="2000" b="1" smtClean="0">
                <a:solidFill>
                  <a:srgbClr val="000000"/>
                </a:solidFill>
                <a:latin typeface="Times" panose="02020603050405020304" pitchFamily="18" charset="0"/>
                <a:ea typeface="Times" panose="02020603050405020304" pitchFamily="18" charset="0"/>
                <a:cs typeface="Times" panose="02020603050405020304" pitchFamily="18" charset="0"/>
              </a:rPr>
              <a:t>Awatif Lakhdar </a:t>
            </a:r>
            <a:r>
              <a:rPr lang="en-US" altLang="en-US" sz="1600" smtClean="0">
                <a:solidFill>
                  <a:srgbClr val="000000"/>
                </a:solidFill>
                <a:latin typeface="Times" panose="02020603050405020304" pitchFamily="18" charset="0"/>
                <a:ea typeface="Times" panose="02020603050405020304" pitchFamily="18" charset="0"/>
                <a:cs typeface="Times" panose="02020603050405020304" pitchFamily="18" charset="0"/>
              </a:rPr>
              <a:t>and</a:t>
            </a:r>
            <a:r>
              <a:rPr lang="en-US" altLang="en-US" sz="2000" b="1" smtClean="0">
                <a:solidFill>
                  <a:srgbClr val="000000"/>
                </a:solidFill>
                <a:latin typeface="Times" panose="02020603050405020304" pitchFamily="18" charset="0"/>
                <a:ea typeface="Times" panose="02020603050405020304" pitchFamily="18" charset="0"/>
                <a:cs typeface="Times" panose="02020603050405020304" pitchFamily="18" charset="0"/>
              </a:rPr>
              <a:t> Gerald Stotland</a:t>
            </a:r>
          </a:p>
          <a:p>
            <a:endParaRPr lang="fr-CA" altLang="en-US" sz="500" b="1" smtClean="0">
              <a:solidFill>
                <a:srgbClr val="000000"/>
              </a:solidFill>
            </a:endParaRPr>
          </a:p>
          <a:p>
            <a:r>
              <a:rPr lang="fr-CA" altLang="en-US" sz="1600" smtClean="0">
                <a:solidFill>
                  <a:srgbClr val="000000"/>
                </a:solidFill>
                <a:latin typeface="Times" panose="02020603050405020304" pitchFamily="18" charset="0"/>
                <a:ea typeface="Times" panose="02020603050405020304" pitchFamily="18" charset="0"/>
                <a:cs typeface="Times" panose="02020603050405020304" pitchFamily="18" charset="0"/>
              </a:rPr>
              <a:t>from</a:t>
            </a:r>
            <a:endParaRPr lang="en-US" altLang="en-US" sz="1600" smtClean="0">
              <a:solidFill>
                <a:srgbClr val="000000"/>
              </a:solidFill>
              <a:latin typeface="Times" panose="02020603050405020304" pitchFamily="18" charset="0"/>
              <a:ea typeface="Times" panose="02020603050405020304" pitchFamily="18" charset="0"/>
              <a:cs typeface="Times" panose="02020603050405020304" pitchFamily="18" charset="0"/>
            </a:endParaRPr>
          </a:p>
          <a:p>
            <a:endParaRPr lang="en-US" altLang="en-US" sz="900" b="1" smtClean="0">
              <a:solidFill>
                <a:srgbClr val="000000"/>
              </a:solidFill>
            </a:endParaRPr>
          </a:p>
          <a:p>
            <a:r>
              <a:rPr lang="en-US" altLang="en-US" sz="2000" b="1" smtClean="0">
                <a:solidFill>
                  <a:srgbClr val="000000"/>
                </a:solidFill>
                <a:latin typeface="Times" panose="02020603050405020304" pitchFamily="18" charset="0"/>
                <a:ea typeface="Times" panose="02020603050405020304" pitchFamily="18" charset="0"/>
                <a:cs typeface="Times" panose="02020603050405020304" pitchFamily="18" charset="0"/>
              </a:rPr>
              <a:t>Lavery, Lawyers</a:t>
            </a:r>
            <a:r>
              <a:rPr lang="en-US" altLang="en-US" sz="2000" b="1" smtClean="0">
                <a:solidFill>
                  <a:srgbClr val="000000"/>
                </a:solidFill>
              </a:rPr>
              <a:t> </a:t>
            </a:r>
            <a:endParaRPr lang="en-US" altLang="en-US" sz="2000" b="1" smtClean="0">
              <a:solidFill>
                <a:srgbClr val="000000"/>
              </a:solidFill>
              <a:latin typeface="Thonburi" panose="020B0603020202020204" pitchFamily="34" charset="-34"/>
              <a:cs typeface="Thonburi" panose="020B0603020202020204" pitchFamily="34" charset="-34"/>
            </a:endParaRPr>
          </a:p>
          <a:p>
            <a:r>
              <a:rPr lang="en-US" altLang="en-US" sz="1100" smtClean="0">
                <a:solidFill>
                  <a:srgbClr val="000000"/>
                </a:solidFill>
                <a:latin typeface="Thonburi" panose="020B0603020202020204" pitchFamily="34" charset="-34"/>
                <a:cs typeface="Thonburi" panose="020B0603020202020204" pitchFamily="34" charset="-34"/>
              </a:rPr>
              <a:t> </a:t>
            </a:r>
          </a:p>
          <a:p>
            <a:r>
              <a:rPr lang="en-CA" altLang="en-US" sz="2000" b="1" smtClean="0">
                <a:solidFill>
                  <a:srgbClr val="000000"/>
                </a:solidFill>
                <a:latin typeface="Times" panose="02020603050405020304" pitchFamily="18" charset="0"/>
                <a:ea typeface="Times" panose="02020603050405020304" pitchFamily="18" charset="0"/>
                <a:cs typeface="Times" panose="02020603050405020304" pitchFamily="18" charset="0"/>
              </a:rPr>
              <a:t>“</a:t>
            </a:r>
            <a:r>
              <a:rPr lang="en-US" altLang="en-US" sz="2000" b="1" smtClean="0">
                <a:solidFill>
                  <a:srgbClr val="000000"/>
                </a:solidFill>
                <a:latin typeface="Times" panose="02020603050405020304" pitchFamily="18" charset="0"/>
                <a:ea typeface="Times" panose="02020603050405020304" pitchFamily="18" charset="0"/>
                <a:cs typeface="Times" panose="02020603050405020304" pitchFamily="18" charset="0"/>
              </a:rPr>
              <a:t>How to ensure that property held in trust is protected in the event of divorce?</a:t>
            </a:r>
            <a:r>
              <a:rPr lang="en-CA" altLang="en-US" sz="2000" b="1" smtClean="0">
                <a:solidFill>
                  <a:srgbClr val="000000"/>
                </a:solidFill>
                <a:latin typeface="Times" panose="02020603050405020304" pitchFamily="18" charset="0"/>
                <a:ea typeface="Times" panose="02020603050405020304" pitchFamily="18" charset="0"/>
                <a:cs typeface="Times" panose="02020603050405020304" pitchFamily="18" charset="0"/>
              </a:rPr>
              <a:t>”</a:t>
            </a:r>
            <a:endParaRPr lang="en-US" altLang="en-US" sz="2000" smtClean="0">
              <a:solidFill>
                <a:srgbClr val="000000"/>
              </a:solidFill>
              <a:latin typeface="Times" panose="02020603050405020304" pitchFamily="18" charset="0"/>
              <a:ea typeface="Times" panose="02020603050405020304" pitchFamily="18" charset="0"/>
              <a:cs typeface="Times" panose="02020603050405020304" pitchFamily="18" charset="0"/>
            </a:endParaRPr>
          </a:p>
          <a:p>
            <a:r>
              <a:rPr lang="en-US" altLang="en-US" sz="1400" smtClean="0">
                <a:solidFill>
                  <a:srgbClr val="000000"/>
                </a:solidFill>
              </a:rPr>
              <a:t> </a:t>
            </a:r>
            <a:r>
              <a:rPr lang="en-US" altLang="en-US" sz="1400" b="1" smtClean="0">
                <a:solidFill>
                  <a:srgbClr val="000000"/>
                </a:solidFill>
              </a:rPr>
              <a:t> </a:t>
            </a:r>
            <a:endParaRPr lang="en-US" altLang="en-US" sz="1400" smtClean="0">
              <a:solidFill>
                <a:srgbClr val="000000"/>
              </a:solidFill>
            </a:endParaRPr>
          </a:p>
          <a:p>
            <a:endParaRPr lang="en-US" altLang="en-US" sz="1800" smtClean="0">
              <a:solidFill>
                <a:srgbClr val="000000"/>
              </a:solidFill>
              <a:latin typeface="Georgia" panose="02040502050405020303" pitchFamily="18" charset="0"/>
              <a:cs typeface="Times New Roman" panose="02020603050405020304" pitchFamily="18" charset="0"/>
            </a:endParaRPr>
          </a:p>
          <a:p>
            <a:endParaRPr lang="en-US" altLang="en-US" sz="2000" b="1" smtClean="0">
              <a:solidFill>
                <a:srgbClr val="000000"/>
              </a:solidFill>
            </a:endParaRPr>
          </a:p>
          <a:p>
            <a:endParaRPr lang="en-US" altLang="en-US" sz="2200" b="1" smtClean="0">
              <a:solidFill>
                <a:srgbClr val="000000"/>
              </a:solidFill>
            </a:endParaRPr>
          </a:p>
          <a:p>
            <a:endParaRPr lang="fr-FR" altLang="en-US" sz="1600" b="1" i="1" smtClean="0">
              <a:solidFill>
                <a:srgbClr val="000000"/>
              </a:solidFill>
              <a:latin typeface="Georgia" panose="02040502050405020303" pitchFamily="18" charset="0"/>
            </a:endParaRPr>
          </a:p>
          <a:p>
            <a:endParaRPr lang="en-US" altLang="en-US" b="1" smtClean="0">
              <a:solidFill>
                <a:srgbClr val="000000"/>
              </a:solidFill>
              <a:latin typeface="Georgia" panose="02040502050405020303" pitchFamily="18" charset="0"/>
              <a:cs typeface="Times New Roman" panose="02020603050405020304" pitchFamily="18" charset="0"/>
            </a:endParaRPr>
          </a:p>
          <a:p>
            <a:endParaRPr lang="en-US" altLang="en-US" b="1" smtClean="0">
              <a:solidFill>
                <a:srgbClr val="000000"/>
              </a:solidFill>
              <a:latin typeface="Georgia" panose="02040502050405020303" pitchFamily="18" charset="0"/>
              <a:cs typeface="Times New Roman" panose="02020603050405020304" pitchFamily="18" charset="0"/>
            </a:endParaRPr>
          </a:p>
          <a:p>
            <a:endParaRPr lang="en-US" altLang="en-US" sz="2000" b="1" i="1" smtClean="0">
              <a:solidFill>
                <a:srgbClr val="000000"/>
              </a:solidFill>
              <a:latin typeface="Georgia" panose="02040502050405020303" pitchFamily="18" charset="0"/>
              <a:cs typeface="Times New Roman" panose="02020603050405020304" pitchFamily="18" charset="0"/>
            </a:endParaRPr>
          </a:p>
          <a:p>
            <a:endParaRPr lang="en-US" altLang="en-US" sz="2000" b="1" i="1" smtClean="0">
              <a:solidFill>
                <a:srgbClr val="000000"/>
              </a:solidFill>
              <a:latin typeface="Georgia" panose="02040502050405020303" pitchFamily="18" charset="0"/>
              <a:cs typeface="Times New Roman" panose="02020603050405020304" pitchFamily="18" charset="0"/>
            </a:endParaRPr>
          </a:p>
        </p:txBody>
      </p:sp>
      <p:sp>
        <p:nvSpPr>
          <p:cNvPr id="7172" name="Line 4"/>
          <p:cNvSpPr>
            <a:spLocks noChangeShapeType="1"/>
          </p:cNvSpPr>
          <p:nvPr/>
        </p:nvSpPr>
        <p:spPr bwMode="auto">
          <a:xfrm>
            <a:off x="152400" y="3933825"/>
            <a:ext cx="8763000"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endParaRPr lang="en-US" sz="2400" smtClean="0">
              <a:solidFill>
                <a:srgbClr val="000000"/>
              </a:solidFill>
              <a:latin typeface="Arial" panose="020B0604020202020204" pitchFamily="34" charset="0"/>
            </a:endParaRPr>
          </a:p>
        </p:txBody>
      </p:sp>
      <p:sp>
        <p:nvSpPr>
          <p:cNvPr id="7173" name="Text Box 5"/>
          <p:cNvSpPr txBox="1">
            <a:spLocks noChangeArrowheads="1"/>
          </p:cNvSpPr>
          <p:nvPr/>
        </p:nvSpPr>
        <p:spPr bwMode="auto">
          <a:xfrm>
            <a:off x="152400" y="4038600"/>
            <a:ext cx="8883650" cy="1277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l"/>
            <a:r>
              <a:rPr lang="en-US" altLang="en-US" sz="1000" b="1" smtClean="0">
                <a:solidFill>
                  <a:srgbClr val="000000"/>
                </a:solidFill>
                <a:latin typeface="Georgia" panose="02040502050405020303" pitchFamily="18" charset="0"/>
              </a:rPr>
              <a:t>         Angelo D’Amico</a:t>
            </a:r>
          </a:p>
          <a:p>
            <a:pPr algn="l"/>
            <a:r>
              <a:rPr lang="en-US" altLang="en-US" sz="1000" b="1" smtClean="0">
                <a:solidFill>
                  <a:srgbClr val="000000"/>
                </a:solidFill>
                <a:latin typeface="Georgia" panose="02040502050405020303" pitchFamily="18" charset="0"/>
              </a:rPr>
              <a:t>         FCSI, CIM, CPA, CMA, CGA, CSWP</a:t>
            </a:r>
          </a:p>
          <a:p>
            <a:pPr algn="l"/>
            <a:r>
              <a:rPr lang="en-US" altLang="en-US" sz="1000" smtClean="0">
                <a:solidFill>
                  <a:srgbClr val="000000"/>
                </a:solidFill>
                <a:latin typeface="Georgia" panose="02040502050405020303" pitchFamily="18" charset="0"/>
              </a:rPr>
              <a:t>          Vice President - Portfolio Manager</a:t>
            </a:r>
          </a:p>
          <a:p>
            <a:pPr algn="l"/>
            <a:r>
              <a:rPr lang="en-US" altLang="en-US" sz="900" smtClean="0">
                <a:solidFill>
                  <a:srgbClr val="000000"/>
                </a:solidFill>
                <a:latin typeface="Georgia" panose="02040502050405020303" pitchFamily="18" charset="0"/>
              </a:rPr>
              <a:t>           Tel: (514) 878-5196  </a:t>
            </a:r>
          </a:p>
          <a:p>
            <a:pPr algn="l"/>
            <a:r>
              <a:rPr lang="en-US" altLang="en-US" sz="900" smtClean="0">
                <a:solidFill>
                  <a:srgbClr val="000000"/>
                </a:solidFill>
                <a:latin typeface="Georgia" panose="02040502050405020303" pitchFamily="18" charset="0"/>
              </a:rPr>
              <a:t>           Email: </a:t>
            </a:r>
            <a:r>
              <a:rPr lang="en-US" altLang="en-US" sz="900" smtClean="0">
                <a:solidFill>
                  <a:srgbClr val="000000"/>
                </a:solidFill>
                <a:latin typeface="Georgia" panose="02040502050405020303" pitchFamily="18" charset="0"/>
                <a:hlinkClick r:id="rId3"/>
              </a:rPr>
              <a:t>angelo.damico@rbc.com</a:t>
            </a:r>
            <a:endParaRPr lang="en-US" altLang="en-US" sz="900" smtClean="0">
              <a:solidFill>
                <a:srgbClr val="000000"/>
              </a:solidFill>
              <a:latin typeface="Georgia" panose="02040502050405020303" pitchFamily="18" charset="0"/>
            </a:endParaRPr>
          </a:p>
          <a:p>
            <a:pPr algn="l"/>
            <a:endParaRPr lang="en-US" altLang="en-US" sz="900" smtClean="0">
              <a:solidFill>
                <a:srgbClr val="000000"/>
              </a:solidFill>
              <a:latin typeface="Georgia" panose="02040502050405020303" pitchFamily="18" charset="0"/>
            </a:endParaRPr>
          </a:p>
          <a:p>
            <a:pPr algn="l"/>
            <a:r>
              <a:rPr lang="en-US" altLang="en-US" sz="900" smtClean="0">
                <a:solidFill>
                  <a:srgbClr val="000000"/>
                </a:solidFill>
                <a:latin typeface="Georgia" panose="02040502050405020303" pitchFamily="18" charset="0"/>
              </a:rPr>
              <a:t>                                                                                                              </a:t>
            </a:r>
          </a:p>
          <a:p>
            <a:pPr algn="l"/>
            <a:r>
              <a:rPr lang="en-US" altLang="en-US" sz="1100" smtClean="0">
                <a:solidFill>
                  <a:srgbClr val="000000"/>
                </a:solidFill>
                <a:latin typeface="Georgia" panose="02040502050405020303" pitchFamily="18" charset="0"/>
              </a:rPr>
              <a:t>                                                                                </a:t>
            </a:r>
            <a:r>
              <a:rPr lang="en-US" altLang="en-US" sz="1000" b="1" smtClean="0">
                <a:solidFill>
                  <a:srgbClr val="000000"/>
                </a:solidFill>
                <a:latin typeface="Georgia" panose="02040502050405020303" pitchFamily="18" charset="0"/>
              </a:rPr>
              <a:t>Web :</a:t>
            </a:r>
            <a:r>
              <a:rPr lang="en-US" altLang="en-US" sz="1000" smtClean="0">
                <a:solidFill>
                  <a:srgbClr val="000000"/>
                </a:solidFill>
                <a:latin typeface="Georgia" panose="02040502050405020303" pitchFamily="18" charset="0"/>
              </a:rPr>
              <a:t> </a:t>
            </a:r>
            <a:r>
              <a:rPr lang="en-US" altLang="en-US" sz="1000" b="1" smtClean="0">
                <a:solidFill>
                  <a:srgbClr val="000000"/>
                </a:solidFill>
                <a:hlinkClick r:id="rId4"/>
              </a:rPr>
              <a:t>http://www.damicofamilywealthmanagementgroup.ca</a:t>
            </a:r>
            <a:r>
              <a:rPr lang="en-US" altLang="en-US" sz="1100" u="sng" smtClean="0">
                <a:solidFill>
                  <a:srgbClr val="000000"/>
                </a:solidFill>
              </a:rPr>
              <a:t> </a:t>
            </a:r>
          </a:p>
        </p:txBody>
      </p:sp>
      <p:sp>
        <p:nvSpPr>
          <p:cNvPr id="7174" name="Text Box 6"/>
          <p:cNvSpPr txBox="1">
            <a:spLocks noChangeArrowheads="1"/>
          </p:cNvSpPr>
          <p:nvPr/>
        </p:nvSpPr>
        <p:spPr bwMode="auto">
          <a:xfrm>
            <a:off x="3203575" y="5589588"/>
            <a:ext cx="2595563"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spcBef>
                <a:spcPct val="50000"/>
              </a:spcBef>
            </a:pPr>
            <a:r>
              <a:rPr lang="en-US" altLang="en-US" sz="1400" b="1" smtClean="0">
                <a:solidFill>
                  <a:srgbClr val="000000"/>
                </a:solidFill>
              </a:rPr>
              <a:t>          January 11</a:t>
            </a:r>
            <a:r>
              <a:rPr lang="en-US" altLang="en-US" sz="1400" b="1" baseline="30000" smtClean="0">
                <a:solidFill>
                  <a:srgbClr val="000000"/>
                </a:solidFill>
              </a:rPr>
              <a:t>th</a:t>
            </a:r>
            <a:r>
              <a:rPr lang="en-US" altLang="en-US" sz="1400" b="1" smtClean="0">
                <a:solidFill>
                  <a:srgbClr val="000000"/>
                </a:solidFill>
              </a:rPr>
              <a:t>, 2017</a:t>
            </a:r>
            <a:r>
              <a:rPr lang="en-US" altLang="en-US" sz="1200" smtClean="0">
                <a:solidFill>
                  <a:srgbClr val="000000"/>
                </a:solidFill>
              </a:rPr>
              <a:t> </a:t>
            </a:r>
          </a:p>
        </p:txBody>
      </p:sp>
      <p:sp>
        <p:nvSpPr>
          <p:cNvPr id="7175" name="Rectangle 7"/>
          <p:cNvSpPr>
            <a:spLocks noChangeArrowheads="1"/>
          </p:cNvSpPr>
          <p:nvPr/>
        </p:nvSpPr>
        <p:spPr bwMode="auto">
          <a:xfrm>
            <a:off x="4500563" y="4038600"/>
            <a:ext cx="2160587"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l"/>
            <a:r>
              <a:rPr lang="en-US" altLang="en-US" sz="1000" b="1" smtClean="0">
                <a:solidFill>
                  <a:srgbClr val="000000"/>
                </a:solidFill>
                <a:latin typeface="Georgia" panose="02040502050405020303" pitchFamily="18" charset="0"/>
              </a:rPr>
              <a:t>            Dario Falso	</a:t>
            </a:r>
          </a:p>
          <a:p>
            <a:pPr algn="l"/>
            <a:r>
              <a:rPr lang="en-US" altLang="en-US" sz="1000" b="1" smtClean="0">
                <a:solidFill>
                  <a:srgbClr val="000000"/>
                </a:solidFill>
                <a:latin typeface="Georgia" panose="02040502050405020303" pitchFamily="18" charset="0"/>
              </a:rPr>
              <a:t>            </a:t>
            </a:r>
            <a:r>
              <a:rPr lang="en-US" altLang="en-US" sz="1000" smtClean="0">
                <a:solidFill>
                  <a:srgbClr val="000000"/>
                </a:solidFill>
                <a:latin typeface="Georgia" panose="02040502050405020303" pitchFamily="18" charset="0"/>
              </a:rPr>
              <a:t>Associate </a:t>
            </a:r>
          </a:p>
          <a:p>
            <a:pPr algn="l"/>
            <a:r>
              <a:rPr lang="en-US" altLang="en-US" sz="1000" smtClean="0">
                <a:solidFill>
                  <a:srgbClr val="000000"/>
                </a:solidFill>
                <a:latin typeface="Georgia" panose="02040502050405020303" pitchFamily="18" charset="0"/>
              </a:rPr>
              <a:t>             Tel: (514) 878-5049</a:t>
            </a:r>
          </a:p>
          <a:p>
            <a:pPr algn="l"/>
            <a:r>
              <a:rPr lang="en-US" altLang="en-US" sz="1000" smtClean="0">
                <a:solidFill>
                  <a:srgbClr val="000000"/>
                </a:solidFill>
                <a:latin typeface="Georgia" panose="02040502050405020303" pitchFamily="18" charset="0"/>
              </a:rPr>
              <a:t>            Email: </a:t>
            </a:r>
            <a:r>
              <a:rPr lang="en-US" altLang="en-US" sz="900" u="sng" smtClean="0">
                <a:solidFill>
                  <a:srgbClr val="009999"/>
                </a:solidFill>
                <a:latin typeface="Georgia" panose="02040502050405020303" pitchFamily="18" charset="0"/>
                <a:hlinkClick r:id="rId5"/>
              </a:rPr>
              <a:t>dario.falso@rbc.com</a:t>
            </a:r>
            <a:r>
              <a:rPr lang="en-US" altLang="en-US" sz="1000" u="sng" smtClean="0">
                <a:solidFill>
                  <a:srgbClr val="009999"/>
                </a:solidFill>
                <a:latin typeface="Georgia" panose="02040502050405020303" pitchFamily="18" charset="0"/>
              </a:rPr>
              <a:t> </a:t>
            </a:r>
            <a:endParaRPr lang="en-US" altLang="en-US" sz="1000" smtClean="0">
              <a:solidFill>
                <a:srgbClr val="000000"/>
              </a:solidFill>
              <a:latin typeface="Georgia" panose="02040502050405020303" pitchFamily="18" charset="0"/>
            </a:endParaRPr>
          </a:p>
        </p:txBody>
      </p:sp>
      <p:sp>
        <p:nvSpPr>
          <p:cNvPr id="7176" name="Rectangle 8"/>
          <p:cNvSpPr>
            <a:spLocks noChangeArrowheads="1"/>
          </p:cNvSpPr>
          <p:nvPr/>
        </p:nvSpPr>
        <p:spPr bwMode="auto">
          <a:xfrm>
            <a:off x="2667000" y="4038600"/>
            <a:ext cx="2438400" cy="100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l"/>
            <a:r>
              <a:rPr lang="en-US" altLang="en-US" sz="1000" b="1" smtClean="0">
                <a:solidFill>
                  <a:srgbClr val="000000"/>
                </a:solidFill>
                <a:latin typeface="Georgia" panose="02040502050405020303" pitchFamily="18" charset="0"/>
              </a:rPr>
              <a:t>     Christiana Kavadas</a:t>
            </a:r>
            <a:endParaRPr lang="en-US" altLang="en-US" sz="1000" smtClean="0">
              <a:solidFill>
                <a:srgbClr val="000000"/>
              </a:solidFill>
              <a:latin typeface="Georgia" panose="02040502050405020303" pitchFamily="18" charset="0"/>
            </a:endParaRPr>
          </a:p>
          <a:p>
            <a:pPr algn="l"/>
            <a:r>
              <a:rPr lang="en-US" altLang="en-US" sz="1000" b="1" smtClean="0">
                <a:solidFill>
                  <a:srgbClr val="000000"/>
                </a:solidFill>
                <a:latin typeface="Georgia" panose="02040502050405020303" pitchFamily="18" charset="0"/>
              </a:rPr>
              <a:t>     B. Comm.</a:t>
            </a:r>
            <a:endParaRPr lang="en-US" altLang="en-US" sz="1000" smtClean="0">
              <a:solidFill>
                <a:srgbClr val="000000"/>
              </a:solidFill>
              <a:latin typeface="Georgia" panose="02040502050405020303" pitchFamily="18" charset="0"/>
            </a:endParaRPr>
          </a:p>
          <a:p>
            <a:pPr algn="l"/>
            <a:r>
              <a:rPr lang="en-US" altLang="en-US" sz="1000" smtClean="0">
                <a:solidFill>
                  <a:srgbClr val="000000"/>
                </a:solidFill>
                <a:latin typeface="Georgia" panose="02040502050405020303" pitchFamily="18" charset="0"/>
              </a:rPr>
              <a:t>     Associate </a:t>
            </a:r>
          </a:p>
          <a:p>
            <a:pPr algn="l"/>
            <a:r>
              <a:rPr lang="en-US" altLang="en-US" sz="1000" smtClean="0">
                <a:solidFill>
                  <a:srgbClr val="000000"/>
                </a:solidFill>
                <a:latin typeface="Georgia" panose="02040502050405020303" pitchFamily="18" charset="0"/>
              </a:rPr>
              <a:t>      </a:t>
            </a:r>
            <a:r>
              <a:rPr lang="en-US" altLang="en-US" sz="900" smtClean="0">
                <a:solidFill>
                  <a:srgbClr val="000000"/>
                </a:solidFill>
                <a:latin typeface="Georgia" panose="02040502050405020303" pitchFamily="18" charset="0"/>
              </a:rPr>
              <a:t>Tel: (514) 878-5056</a:t>
            </a:r>
          </a:p>
          <a:p>
            <a:pPr algn="l"/>
            <a:r>
              <a:rPr lang="en-US" altLang="en-US" sz="900" smtClean="0">
                <a:solidFill>
                  <a:srgbClr val="000000"/>
                </a:solidFill>
                <a:latin typeface="Georgia" panose="02040502050405020303" pitchFamily="18" charset="0"/>
              </a:rPr>
              <a:t>      Email: </a:t>
            </a:r>
            <a:r>
              <a:rPr lang="en-US" altLang="en-US" sz="900" smtClean="0">
                <a:solidFill>
                  <a:srgbClr val="000000"/>
                </a:solidFill>
                <a:latin typeface="Georgia" panose="02040502050405020303" pitchFamily="18" charset="0"/>
                <a:hlinkClick r:id="rId6"/>
              </a:rPr>
              <a:t>christiana.kavadas@rbc.com</a:t>
            </a:r>
            <a:r>
              <a:rPr lang="en-US" altLang="en-US" sz="900" smtClean="0">
                <a:solidFill>
                  <a:srgbClr val="000000"/>
                </a:solidFill>
                <a:latin typeface="Georgia" panose="02040502050405020303" pitchFamily="18" charset="0"/>
              </a:rPr>
              <a:t> </a:t>
            </a:r>
          </a:p>
          <a:p>
            <a:pPr algn="l"/>
            <a:endParaRPr lang="en-US" altLang="en-US" sz="1000" smtClean="0">
              <a:solidFill>
                <a:srgbClr val="000000"/>
              </a:solidFill>
              <a:latin typeface="Georgia" panose="02040502050405020303" pitchFamily="18" charset="0"/>
            </a:endParaRPr>
          </a:p>
        </p:txBody>
      </p:sp>
      <p:sp>
        <p:nvSpPr>
          <p:cNvPr id="7177" name="TextBox 1"/>
          <p:cNvSpPr txBox="1">
            <a:spLocks noChangeArrowheads="1"/>
          </p:cNvSpPr>
          <p:nvPr/>
        </p:nvSpPr>
        <p:spPr bwMode="auto">
          <a:xfrm>
            <a:off x="6673850" y="4038600"/>
            <a:ext cx="182245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l"/>
            <a:r>
              <a:rPr lang="fr-CA" altLang="en-US" sz="1000" b="1" smtClean="0">
                <a:solidFill>
                  <a:srgbClr val="000000"/>
                </a:solidFill>
                <a:latin typeface="Georgia" panose="02040502050405020303" pitchFamily="18" charset="0"/>
              </a:rPr>
              <a:t>Celina Toia,  LL.B.</a:t>
            </a:r>
          </a:p>
          <a:p>
            <a:pPr algn="l"/>
            <a:r>
              <a:rPr lang="fr-CA" altLang="en-US" sz="1000" b="1" smtClean="0">
                <a:solidFill>
                  <a:srgbClr val="000000"/>
                </a:solidFill>
                <a:latin typeface="Georgia" panose="02040502050405020303" pitchFamily="18" charset="0"/>
              </a:rPr>
              <a:t>Bachelor  of  Laws</a:t>
            </a:r>
          </a:p>
          <a:p>
            <a:pPr algn="l"/>
            <a:r>
              <a:rPr lang="fr-CA" altLang="en-US" sz="1000" smtClean="0">
                <a:solidFill>
                  <a:srgbClr val="000000"/>
                </a:solidFill>
                <a:latin typeface="Georgia" panose="02040502050405020303" pitchFamily="18" charset="0"/>
              </a:rPr>
              <a:t>Marketing Consultant</a:t>
            </a:r>
          </a:p>
          <a:p>
            <a:pPr algn="l"/>
            <a:r>
              <a:rPr lang="fr-CA" altLang="en-US" sz="1000" smtClean="0">
                <a:solidFill>
                  <a:srgbClr val="000000"/>
                </a:solidFill>
                <a:latin typeface="Georgia" panose="02040502050405020303" pitchFamily="18" charset="0"/>
              </a:rPr>
              <a:t>Tel: (514) 878-5196</a:t>
            </a:r>
          </a:p>
          <a:p>
            <a:pPr algn="l"/>
            <a:r>
              <a:rPr lang="fr-CA" altLang="en-US" sz="1000" smtClean="0">
                <a:solidFill>
                  <a:srgbClr val="000000"/>
                </a:solidFill>
                <a:latin typeface="Georgia" panose="02040502050405020303" pitchFamily="18" charset="0"/>
              </a:rPr>
              <a:t>Email: </a:t>
            </a:r>
            <a:r>
              <a:rPr lang="fr-CA" altLang="en-US" sz="900" smtClean="0">
                <a:solidFill>
                  <a:srgbClr val="000000"/>
                </a:solidFill>
                <a:latin typeface="Georgia" panose="02040502050405020303" pitchFamily="18" charset="0"/>
                <a:hlinkClick r:id="rId7"/>
              </a:rPr>
              <a:t>celina.toia@rbc.com</a:t>
            </a:r>
            <a:r>
              <a:rPr lang="fr-CA" altLang="en-US" sz="1000" smtClean="0">
                <a:solidFill>
                  <a:srgbClr val="000000"/>
                </a:solidFill>
                <a:latin typeface="Georgia" panose="02040502050405020303" pitchFamily="18" charset="0"/>
              </a:rPr>
              <a:t> </a:t>
            </a:r>
            <a:endParaRPr lang="en-US" altLang="en-US" sz="1000" smtClean="0">
              <a:solidFill>
                <a:srgbClr val="000000"/>
              </a:solidFill>
              <a:latin typeface="Georgia" panose="02040502050405020303"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Family Patrimony &amp; Trusts</a:t>
            </a:r>
            <a:endParaRPr lang="fr-CA" dirty="0"/>
          </a:p>
        </p:txBody>
      </p:sp>
      <p:sp>
        <p:nvSpPr>
          <p:cNvPr id="3" name="Espace réservé du contenu 2"/>
          <p:cNvSpPr>
            <a:spLocks noGrp="1"/>
          </p:cNvSpPr>
          <p:nvPr>
            <p:ph idx="1"/>
          </p:nvPr>
        </p:nvSpPr>
        <p:spPr/>
        <p:txBody>
          <a:bodyPr/>
          <a:lstStyle/>
          <a:p>
            <a:pPr marL="223838" lvl="1">
              <a:buSzPct val="50000"/>
              <a:buBlip>
                <a:blip r:embed="rId3"/>
              </a:buBlip>
            </a:pPr>
            <a:r>
              <a:rPr lang="fr-CA" u="sng" dirty="0" smtClean="0"/>
              <a:t>Establishment of a Family Patrimony is a </a:t>
            </a:r>
            <a:r>
              <a:rPr lang="fr-CA" u="sng" dirty="0" err="1" smtClean="0"/>
              <a:t>mandatory</a:t>
            </a:r>
            <a:r>
              <a:rPr lang="fr-CA" u="sng" dirty="0" smtClean="0"/>
              <a:t> legal </a:t>
            </a:r>
            <a:r>
              <a:rPr lang="fr-CA" u="sng" dirty="0" err="1" smtClean="0"/>
              <a:t>consequence</a:t>
            </a:r>
            <a:r>
              <a:rPr lang="fr-CA" u="sng" dirty="0" smtClean="0"/>
              <a:t> of mariage.</a:t>
            </a:r>
            <a:endParaRPr lang="fr-CA" dirty="0" smtClean="0"/>
          </a:p>
          <a:p>
            <a:pPr lvl="1"/>
            <a:r>
              <a:rPr lang="fr-CA" dirty="0" smtClean="0"/>
              <a:t>423 CcQ: </a:t>
            </a:r>
          </a:p>
          <a:p>
            <a:pPr lvl="2"/>
            <a:r>
              <a:rPr lang="fr-CA" dirty="0" err="1" smtClean="0"/>
              <a:t>Spouses</a:t>
            </a:r>
            <a:r>
              <a:rPr lang="fr-CA" dirty="0" smtClean="0"/>
              <a:t> </a:t>
            </a:r>
            <a:r>
              <a:rPr lang="fr-CA" u="sng" dirty="0" err="1" smtClean="0"/>
              <a:t>may</a:t>
            </a:r>
            <a:r>
              <a:rPr lang="fr-CA" u="sng" dirty="0" smtClean="0"/>
              <a:t> not</a:t>
            </a:r>
            <a:r>
              <a:rPr lang="fr-CA" dirty="0" smtClean="0"/>
              <a:t>, by </a:t>
            </a:r>
            <a:r>
              <a:rPr lang="fr-CA" dirty="0" err="1" smtClean="0"/>
              <a:t>way</a:t>
            </a:r>
            <a:r>
              <a:rPr lang="fr-CA" dirty="0" smtClean="0"/>
              <a:t> of </a:t>
            </a:r>
            <a:r>
              <a:rPr lang="fr-CA" dirty="0" err="1" smtClean="0"/>
              <a:t>marriage</a:t>
            </a:r>
            <a:r>
              <a:rPr lang="fr-CA" dirty="0" smtClean="0"/>
              <a:t> </a:t>
            </a:r>
            <a:r>
              <a:rPr lang="fr-CA" dirty="0" err="1" smtClean="0"/>
              <a:t>contract</a:t>
            </a:r>
            <a:r>
              <a:rPr lang="fr-CA" dirty="0" smtClean="0"/>
              <a:t> or </a:t>
            </a:r>
            <a:r>
              <a:rPr lang="fr-CA" dirty="0" err="1" smtClean="0"/>
              <a:t>otherwise</a:t>
            </a:r>
            <a:r>
              <a:rPr lang="fr-CA" dirty="0" smtClean="0"/>
              <a:t>, </a:t>
            </a:r>
            <a:r>
              <a:rPr lang="fr-CA" u="sng" dirty="0" err="1" smtClean="0"/>
              <a:t>renounce</a:t>
            </a:r>
            <a:r>
              <a:rPr lang="fr-CA" u="sng" dirty="0" smtClean="0"/>
              <a:t> to </a:t>
            </a:r>
            <a:r>
              <a:rPr lang="fr-CA" u="sng" dirty="0" err="1" smtClean="0"/>
              <a:t>their</a:t>
            </a:r>
            <a:r>
              <a:rPr lang="fr-CA" u="sng" dirty="0" smtClean="0"/>
              <a:t> </a:t>
            </a:r>
            <a:r>
              <a:rPr lang="fr-CA" u="sng" dirty="0" err="1" smtClean="0"/>
              <a:t>rights</a:t>
            </a:r>
            <a:r>
              <a:rPr lang="fr-CA" u="sng" dirty="0" smtClean="0"/>
              <a:t> in the </a:t>
            </a:r>
            <a:r>
              <a:rPr lang="fr-CA" u="sng" dirty="0" err="1" smtClean="0"/>
              <a:t>family</a:t>
            </a:r>
            <a:r>
              <a:rPr lang="fr-CA" u="sng" dirty="0" smtClean="0"/>
              <a:t> </a:t>
            </a:r>
            <a:r>
              <a:rPr lang="fr-CA" u="sng" dirty="0" err="1" smtClean="0"/>
              <a:t>patrimony</a:t>
            </a:r>
            <a:r>
              <a:rPr lang="fr-CA" dirty="0" smtClean="0"/>
              <a:t>.</a:t>
            </a:r>
          </a:p>
          <a:p>
            <a:pPr lvl="2"/>
            <a:r>
              <a:rPr lang="en-US" dirty="0" smtClean="0"/>
              <a:t>Only after the death of the spouse, </a:t>
            </a:r>
            <a:r>
              <a:rPr lang="en-US" u="sng" dirty="0" smtClean="0"/>
              <a:t>divorce</a:t>
            </a:r>
            <a:r>
              <a:rPr lang="en-US" dirty="0" smtClean="0"/>
              <a:t>, legal separation or nullity of the marriage that one may renounce to it, in whole or in part.</a:t>
            </a:r>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10</a:t>
            </a:fld>
            <a:endParaRPr lang="en-US"/>
          </a:p>
        </p:txBody>
      </p:sp>
    </p:spTree>
  </p:cSld>
  <p:clrMapOvr>
    <a:masterClrMapping/>
  </p:clrMapOvr>
  <p:transition>
    <p:blinds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Family Patrimony &amp; Trusts</a:t>
            </a:r>
            <a:endParaRPr lang="fr-CA" dirty="0"/>
          </a:p>
        </p:txBody>
      </p:sp>
      <p:sp>
        <p:nvSpPr>
          <p:cNvPr id="3" name="Espace réservé du contenu 2"/>
          <p:cNvSpPr>
            <a:spLocks noGrp="1"/>
          </p:cNvSpPr>
          <p:nvPr>
            <p:ph idx="1"/>
          </p:nvPr>
        </p:nvSpPr>
        <p:spPr>
          <a:xfrm>
            <a:off x="683568" y="1700808"/>
            <a:ext cx="7832725" cy="4481512"/>
          </a:xfrm>
        </p:spPr>
        <p:txBody>
          <a:bodyPr/>
          <a:lstStyle/>
          <a:p>
            <a:r>
              <a:rPr lang="fr-CA" dirty="0" smtClean="0"/>
              <a:t>Trusts must not </a:t>
            </a:r>
            <a:r>
              <a:rPr lang="fr-CA" dirty="0" err="1" smtClean="0"/>
              <a:t>be</a:t>
            </a:r>
            <a:r>
              <a:rPr lang="fr-CA" dirty="0" smtClean="0"/>
              <a:t> </a:t>
            </a:r>
            <a:r>
              <a:rPr lang="fr-CA" dirty="0" err="1" smtClean="0"/>
              <a:t>used</a:t>
            </a:r>
            <a:r>
              <a:rPr lang="fr-CA" dirty="0" smtClean="0"/>
              <a:t> to </a:t>
            </a:r>
            <a:r>
              <a:rPr lang="fr-CA" dirty="0" err="1" smtClean="0"/>
              <a:t>exclude</a:t>
            </a:r>
            <a:r>
              <a:rPr lang="fr-CA" dirty="0" smtClean="0"/>
              <a:t> goods </a:t>
            </a:r>
            <a:r>
              <a:rPr lang="fr-CA" dirty="0" err="1" smtClean="0"/>
              <a:t>that</a:t>
            </a:r>
            <a:r>
              <a:rPr lang="fr-CA" dirty="0" smtClean="0"/>
              <a:t> </a:t>
            </a:r>
            <a:r>
              <a:rPr lang="fr-CA" dirty="0" err="1" smtClean="0"/>
              <a:t>would</a:t>
            </a:r>
            <a:r>
              <a:rPr lang="fr-CA" dirty="0" smtClean="0"/>
              <a:t> </a:t>
            </a:r>
            <a:r>
              <a:rPr lang="fr-CA" dirty="0" err="1" smtClean="0"/>
              <a:t>otherwise</a:t>
            </a:r>
            <a:r>
              <a:rPr lang="fr-CA" dirty="0" smtClean="0"/>
              <a:t> </a:t>
            </a:r>
            <a:r>
              <a:rPr lang="fr-CA" dirty="0" err="1" smtClean="0"/>
              <a:t>be</a:t>
            </a:r>
            <a:r>
              <a:rPr lang="fr-CA" dirty="0" smtClean="0"/>
              <a:t> part of the </a:t>
            </a:r>
            <a:r>
              <a:rPr lang="fr-CA" dirty="0" err="1" smtClean="0"/>
              <a:t>family</a:t>
            </a:r>
            <a:r>
              <a:rPr lang="fr-CA" dirty="0" smtClean="0"/>
              <a:t> </a:t>
            </a:r>
            <a:r>
              <a:rPr lang="fr-CA" dirty="0" err="1" smtClean="0"/>
              <a:t>patrimony</a:t>
            </a:r>
            <a:r>
              <a:rPr lang="fr-CA" dirty="0" smtClean="0"/>
              <a:t>.</a:t>
            </a:r>
          </a:p>
          <a:p>
            <a:pPr lvl="1"/>
            <a:r>
              <a:rPr lang="fr-CA" i="1" dirty="0" smtClean="0"/>
              <a:t>Droit de la famille – 3511 (C.S., 2002)</a:t>
            </a:r>
          </a:p>
          <a:p>
            <a:pPr lvl="3"/>
            <a:r>
              <a:rPr lang="fr-CA" sz="1800" dirty="0" smtClean="0"/>
              <a:t>Family </a:t>
            </a:r>
            <a:r>
              <a:rPr lang="fr-CA" sz="1800" dirty="0" err="1" smtClean="0"/>
              <a:t>residence</a:t>
            </a:r>
            <a:r>
              <a:rPr lang="fr-CA" sz="1800" dirty="0" smtClean="0"/>
              <a:t>, cars </a:t>
            </a:r>
            <a:r>
              <a:rPr lang="fr-CA" sz="1800" dirty="0" err="1" smtClean="0"/>
              <a:t>were</a:t>
            </a:r>
            <a:r>
              <a:rPr lang="fr-CA" sz="1800" dirty="0" smtClean="0"/>
              <a:t> </a:t>
            </a:r>
            <a:r>
              <a:rPr lang="fr-CA" sz="1800" dirty="0" err="1" smtClean="0"/>
              <a:t>gifted</a:t>
            </a:r>
            <a:r>
              <a:rPr lang="fr-CA" sz="1800" dirty="0" smtClean="0"/>
              <a:t> to trust. </a:t>
            </a:r>
          </a:p>
          <a:p>
            <a:pPr lvl="3"/>
            <a:r>
              <a:rPr lang="fr-CA" sz="1800" dirty="0" err="1" smtClean="0"/>
              <a:t>Husband</a:t>
            </a:r>
            <a:r>
              <a:rPr lang="fr-CA" sz="1800" dirty="0" smtClean="0"/>
              <a:t> </a:t>
            </a:r>
            <a:r>
              <a:rPr lang="fr-CA" sz="1800" dirty="0" err="1" smtClean="0"/>
              <a:t>becomes</a:t>
            </a:r>
            <a:r>
              <a:rPr lang="fr-CA" sz="1800" dirty="0" smtClean="0"/>
              <a:t> sole trustee; </a:t>
            </a:r>
            <a:r>
              <a:rPr lang="fr-CA" sz="1800" dirty="0" err="1" smtClean="0"/>
              <a:t>wife</a:t>
            </a:r>
            <a:r>
              <a:rPr lang="fr-CA" sz="1800" dirty="0" smtClean="0"/>
              <a:t> </a:t>
            </a:r>
            <a:r>
              <a:rPr lang="fr-CA" sz="1800" dirty="0" err="1" smtClean="0"/>
              <a:t>thought</a:t>
            </a:r>
            <a:r>
              <a:rPr lang="fr-CA" sz="1800" dirty="0" smtClean="0"/>
              <a:t> </a:t>
            </a:r>
            <a:r>
              <a:rPr lang="fr-CA" sz="1800" dirty="0" err="1" smtClean="0"/>
              <a:t>both</a:t>
            </a:r>
            <a:r>
              <a:rPr lang="fr-CA" sz="1800" dirty="0" smtClean="0"/>
              <a:t> </a:t>
            </a:r>
            <a:r>
              <a:rPr lang="fr-CA" sz="1800" dirty="0" err="1" smtClean="0"/>
              <a:t>spouses</a:t>
            </a:r>
            <a:r>
              <a:rPr lang="fr-CA" sz="1800" dirty="0" smtClean="0"/>
              <a:t> </a:t>
            </a:r>
            <a:r>
              <a:rPr lang="fr-CA" sz="1800" dirty="0" err="1" smtClean="0"/>
              <a:t>posessed</a:t>
            </a:r>
            <a:r>
              <a:rPr lang="fr-CA" sz="1800" dirty="0" smtClean="0"/>
              <a:t> the </a:t>
            </a:r>
            <a:r>
              <a:rPr lang="fr-CA" sz="1800" dirty="0" err="1" smtClean="0"/>
              <a:t>same</a:t>
            </a:r>
            <a:r>
              <a:rPr lang="fr-CA" sz="1800" dirty="0" smtClean="0"/>
              <a:t> </a:t>
            </a:r>
            <a:r>
              <a:rPr lang="fr-CA" sz="1800" dirty="0" err="1" smtClean="0"/>
              <a:t>rights</a:t>
            </a:r>
            <a:r>
              <a:rPr lang="fr-CA" sz="1800" dirty="0" smtClean="0"/>
              <a:t> on the property held in trust.</a:t>
            </a:r>
          </a:p>
          <a:p>
            <a:pPr lvl="3"/>
            <a:r>
              <a:rPr lang="fr-CA" sz="1800" dirty="0" smtClean="0"/>
              <a:t>Tribunal </a:t>
            </a:r>
            <a:r>
              <a:rPr lang="fr-CA" sz="1800" u="sng" dirty="0" err="1" smtClean="0"/>
              <a:t>lifted</a:t>
            </a:r>
            <a:r>
              <a:rPr lang="fr-CA" sz="1800" u="sng" dirty="0" smtClean="0"/>
              <a:t> the </a:t>
            </a:r>
            <a:r>
              <a:rPr lang="fr-CA" sz="1800" u="sng" dirty="0" err="1" smtClean="0"/>
              <a:t>fiduciary</a:t>
            </a:r>
            <a:r>
              <a:rPr lang="fr-CA" sz="1800" u="sng" dirty="0" smtClean="0"/>
              <a:t> </a:t>
            </a:r>
            <a:r>
              <a:rPr lang="fr-CA" sz="1800" u="sng" dirty="0" err="1" smtClean="0"/>
              <a:t>entity</a:t>
            </a:r>
            <a:r>
              <a:rPr lang="fr-CA" sz="1800" u="sng" dirty="0" smtClean="0"/>
              <a:t> </a:t>
            </a:r>
            <a:r>
              <a:rPr lang="fr-CA" sz="1800" u="sng" dirty="0" err="1" smtClean="0"/>
              <a:t>veil</a:t>
            </a:r>
            <a:r>
              <a:rPr lang="fr-CA" sz="1800" dirty="0" smtClean="0"/>
              <a:t> as </a:t>
            </a:r>
            <a:r>
              <a:rPr lang="fr-CA" sz="1800" dirty="0" err="1" smtClean="0"/>
              <a:t>husband’s</a:t>
            </a:r>
            <a:r>
              <a:rPr lang="fr-CA" sz="1800" dirty="0" smtClean="0"/>
              <a:t> intention was to </a:t>
            </a:r>
            <a:r>
              <a:rPr lang="fr-CA" sz="1800" dirty="0" err="1" smtClean="0"/>
              <a:t>remove</a:t>
            </a:r>
            <a:r>
              <a:rPr lang="fr-CA" sz="1800" dirty="0" smtClean="0"/>
              <a:t> property held in trust </a:t>
            </a:r>
            <a:r>
              <a:rPr lang="fr-CA" sz="1800" dirty="0" err="1" smtClean="0"/>
              <a:t>from</a:t>
            </a:r>
            <a:r>
              <a:rPr lang="fr-CA" sz="1800" dirty="0" smtClean="0"/>
              <a:t> the </a:t>
            </a:r>
            <a:r>
              <a:rPr lang="fr-CA" sz="1800" dirty="0" err="1" smtClean="0"/>
              <a:t>family</a:t>
            </a:r>
            <a:r>
              <a:rPr lang="fr-CA" sz="1800" dirty="0" smtClean="0"/>
              <a:t> </a:t>
            </a:r>
            <a:r>
              <a:rPr lang="fr-CA" sz="1800" dirty="0" err="1" smtClean="0"/>
              <a:t>patrimony</a:t>
            </a:r>
            <a:r>
              <a:rPr lang="fr-CA" sz="1800" dirty="0" smtClean="0"/>
              <a:t> </a:t>
            </a:r>
          </a:p>
          <a:p>
            <a:pPr lvl="4"/>
            <a:r>
              <a:rPr lang="fr-CA" sz="1800" dirty="0" smtClean="0"/>
              <a:t>sole trustee, </a:t>
            </a:r>
            <a:r>
              <a:rPr lang="fr-CA" sz="1800" dirty="0" err="1" smtClean="0"/>
              <a:t>did</a:t>
            </a:r>
            <a:r>
              <a:rPr lang="fr-CA" sz="1800" dirty="0" smtClean="0"/>
              <a:t> not transfer </a:t>
            </a:r>
            <a:r>
              <a:rPr lang="fr-CA" sz="1800" dirty="0" err="1" smtClean="0"/>
              <a:t>any</a:t>
            </a:r>
            <a:r>
              <a:rPr lang="fr-CA" sz="1800" dirty="0" smtClean="0"/>
              <a:t> other property, trust was not </a:t>
            </a:r>
            <a:r>
              <a:rPr lang="fr-CA" sz="1800" dirty="0" err="1" smtClean="0"/>
              <a:t>used</a:t>
            </a:r>
            <a:r>
              <a:rPr lang="fr-CA" sz="1800" dirty="0" smtClean="0"/>
              <a:t> to </a:t>
            </a:r>
            <a:r>
              <a:rPr lang="fr-CA" sz="1800" dirty="0" err="1" smtClean="0"/>
              <a:t>fulfill</a:t>
            </a:r>
            <a:r>
              <a:rPr lang="fr-CA" sz="1800" dirty="0" smtClean="0"/>
              <a:t> </a:t>
            </a:r>
            <a:r>
              <a:rPr lang="fr-CA" sz="1800" dirty="0" err="1" smtClean="0"/>
              <a:t>its</a:t>
            </a:r>
            <a:r>
              <a:rPr lang="fr-CA" sz="1800" dirty="0" smtClean="0"/>
              <a:t> </a:t>
            </a:r>
            <a:r>
              <a:rPr lang="fr-CA" sz="1800" dirty="0" err="1" smtClean="0"/>
              <a:t>stated</a:t>
            </a:r>
            <a:r>
              <a:rPr lang="fr-CA" sz="1800" dirty="0" smtClean="0"/>
              <a:t> </a:t>
            </a:r>
            <a:r>
              <a:rPr lang="fr-CA" sz="1800" dirty="0" err="1" smtClean="0"/>
              <a:t>purpose</a:t>
            </a:r>
            <a:r>
              <a:rPr lang="fr-CA" sz="1800" dirty="0" smtClean="0"/>
              <a:t>. </a:t>
            </a:r>
          </a:p>
          <a:p>
            <a:pPr lvl="3"/>
            <a:r>
              <a:rPr lang="en-US" sz="1800" dirty="0" smtClean="0"/>
              <a:t>Court declares the wife sole owner of the family residence and orders the husband to release the rights he may hold in the residence as payment of sums due under the partition of the family patrimony.</a:t>
            </a:r>
            <a:endParaRPr lang="fr-CA" sz="1800" dirty="0" smtClean="0"/>
          </a:p>
          <a:p>
            <a:endParaRPr lang="fr-CA" dirty="0" smtClean="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11</a:t>
            </a:fld>
            <a:endParaRPr lang="en-US"/>
          </a:p>
        </p:txBody>
      </p:sp>
    </p:spTree>
  </p:cSld>
  <p:clrMapOvr>
    <a:masterClrMapping/>
  </p:clrMapOvr>
  <p:transition>
    <p:blinds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Family Patrimony &amp; Trusts</a:t>
            </a:r>
            <a:endParaRPr lang="fr-CA" dirty="0"/>
          </a:p>
        </p:txBody>
      </p:sp>
      <p:sp>
        <p:nvSpPr>
          <p:cNvPr id="3" name="Espace réservé du contenu 2"/>
          <p:cNvSpPr>
            <a:spLocks noGrp="1"/>
          </p:cNvSpPr>
          <p:nvPr>
            <p:ph idx="1"/>
          </p:nvPr>
        </p:nvSpPr>
        <p:spPr/>
        <p:txBody>
          <a:bodyPr/>
          <a:lstStyle/>
          <a:p>
            <a:r>
              <a:rPr lang="fr-CA" dirty="0" smtClean="0"/>
              <a:t>A </a:t>
            </a:r>
            <a:r>
              <a:rPr lang="fr-CA" dirty="0" err="1" smtClean="0"/>
              <a:t>trust’s</a:t>
            </a:r>
            <a:r>
              <a:rPr lang="fr-CA" dirty="0" smtClean="0"/>
              <a:t> distinct </a:t>
            </a:r>
            <a:r>
              <a:rPr lang="fr-CA" dirty="0" err="1" smtClean="0"/>
              <a:t>identity</a:t>
            </a:r>
            <a:r>
              <a:rPr lang="fr-CA" dirty="0" smtClean="0"/>
              <a:t> </a:t>
            </a:r>
            <a:r>
              <a:rPr lang="fr-CA" dirty="0" err="1" smtClean="0"/>
              <a:t>cannot</a:t>
            </a:r>
            <a:r>
              <a:rPr lang="fr-CA" dirty="0" smtClean="0"/>
              <a:t> </a:t>
            </a:r>
            <a:r>
              <a:rPr lang="fr-CA" dirty="0" err="1" smtClean="0"/>
              <a:t>be</a:t>
            </a:r>
            <a:r>
              <a:rPr lang="fr-CA" dirty="0" smtClean="0"/>
              <a:t> </a:t>
            </a:r>
            <a:r>
              <a:rPr lang="fr-CA" dirty="0" err="1" smtClean="0"/>
              <a:t>invoked</a:t>
            </a:r>
            <a:r>
              <a:rPr lang="fr-CA" dirty="0" smtClean="0"/>
              <a:t> to </a:t>
            </a:r>
            <a:r>
              <a:rPr lang="fr-CA" dirty="0" err="1" smtClean="0"/>
              <a:t>forego</a:t>
            </a:r>
            <a:r>
              <a:rPr lang="fr-CA" dirty="0" smtClean="0"/>
              <a:t> </a:t>
            </a:r>
            <a:r>
              <a:rPr lang="fr-CA" dirty="0" err="1" smtClean="0"/>
              <a:t>laws</a:t>
            </a:r>
            <a:r>
              <a:rPr lang="fr-CA" dirty="0" smtClean="0"/>
              <a:t> of public </a:t>
            </a:r>
            <a:r>
              <a:rPr lang="fr-CA" dirty="0" err="1" smtClean="0"/>
              <a:t>order</a:t>
            </a:r>
            <a:endParaRPr lang="fr-CA" dirty="0" smtClean="0"/>
          </a:p>
          <a:p>
            <a:pPr lvl="2"/>
            <a:r>
              <a:rPr lang="fr-CA" sz="1800" i="1" dirty="0" err="1" smtClean="0"/>
              <a:t>Yared</a:t>
            </a:r>
            <a:r>
              <a:rPr lang="fr-CA" sz="1800" i="1" dirty="0" smtClean="0"/>
              <a:t> (Succession de) c. Karam</a:t>
            </a:r>
            <a:r>
              <a:rPr lang="fr-CA" sz="1800" dirty="0" smtClean="0"/>
              <a:t>, 2016 QCCS 5581</a:t>
            </a:r>
          </a:p>
          <a:p>
            <a:pPr lvl="2">
              <a:buNone/>
            </a:pPr>
            <a:endParaRPr lang="fr-CA" dirty="0" smtClean="0"/>
          </a:p>
          <a:p>
            <a:r>
              <a:rPr lang="fr-CA" dirty="0" smtClean="0"/>
              <a:t>The </a:t>
            </a:r>
            <a:r>
              <a:rPr lang="fr-CA" dirty="0" err="1" smtClean="0"/>
              <a:t>fact</a:t>
            </a:r>
            <a:r>
              <a:rPr lang="fr-CA" dirty="0" smtClean="0"/>
              <a:t> </a:t>
            </a:r>
            <a:r>
              <a:rPr lang="fr-CA" dirty="0" err="1" smtClean="0"/>
              <a:t>that</a:t>
            </a:r>
            <a:r>
              <a:rPr lang="fr-CA" dirty="0" smtClean="0"/>
              <a:t> the </a:t>
            </a:r>
            <a:r>
              <a:rPr lang="fr-CA" b="1" dirty="0" smtClean="0"/>
              <a:t>intention </a:t>
            </a:r>
            <a:r>
              <a:rPr lang="fr-CA" dirty="0" err="1" smtClean="0"/>
              <a:t>behind</a:t>
            </a:r>
            <a:r>
              <a:rPr lang="fr-CA" dirty="0" smtClean="0"/>
              <a:t> setting up the trust was not to </a:t>
            </a:r>
            <a:r>
              <a:rPr lang="fr-CA" dirty="0" err="1" smtClean="0"/>
              <a:t>avoid</a:t>
            </a:r>
            <a:r>
              <a:rPr lang="fr-CA" dirty="0" smtClean="0"/>
              <a:t> the </a:t>
            </a:r>
            <a:r>
              <a:rPr lang="fr-CA" dirty="0" err="1" smtClean="0"/>
              <a:t>family</a:t>
            </a:r>
            <a:r>
              <a:rPr lang="fr-CA" dirty="0" smtClean="0"/>
              <a:t> </a:t>
            </a:r>
            <a:r>
              <a:rPr lang="fr-CA" dirty="0" err="1" smtClean="0"/>
              <a:t>patrimony</a:t>
            </a:r>
            <a:r>
              <a:rPr lang="fr-CA" dirty="0" smtClean="0"/>
              <a:t> </a:t>
            </a:r>
            <a:r>
              <a:rPr lang="fr-CA" dirty="0" err="1" smtClean="0"/>
              <a:t>regime</a:t>
            </a:r>
            <a:r>
              <a:rPr lang="fr-CA" dirty="0" smtClean="0"/>
              <a:t> </a:t>
            </a:r>
            <a:r>
              <a:rPr lang="fr-CA" b="1" dirty="0" err="1" smtClean="0"/>
              <a:t>does</a:t>
            </a:r>
            <a:r>
              <a:rPr lang="fr-CA" b="1" dirty="0" smtClean="0"/>
              <a:t> not </a:t>
            </a:r>
            <a:r>
              <a:rPr lang="fr-CA" b="1" dirty="0" err="1" smtClean="0"/>
              <a:t>matter</a:t>
            </a:r>
            <a:r>
              <a:rPr lang="fr-CA" dirty="0" smtClean="0"/>
              <a:t>. What </a:t>
            </a:r>
            <a:r>
              <a:rPr lang="fr-CA" dirty="0" err="1" smtClean="0"/>
              <a:t>matters</a:t>
            </a:r>
            <a:r>
              <a:rPr lang="fr-CA" dirty="0" smtClean="0"/>
              <a:t> are the </a:t>
            </a:r>
            <a:r>
              <a:rPr lang="fr-CA" b="1" dirty="0" err="1" smtClean="0"/>
              <a:t>consequences</a:t>
            </a:r>
            <a:r>
              <a:rPr lang="fr-CA" dirty="0" smtClean="0"/>
              <a:t>:</a:t>
            </a:r>
          </a:p>
          <a:p>
            <a:pPr lvl="1"/>
            <a:r>
              <a:rPr lang="fr-CA" sz="1800" dirty="0" smtClean="0"/>
              <a:t>« la constitution d’une fiducie ne </a:t>
            </a:r>
            <a:r>
              <a:rPr lang="fr-CA" sz="1800" u="sng" dirty="0" smtClean="0"/>
              <a:t>doit pas avoir pour conséquence </a:t>
            </a:r>
            <a:r>
              <a:rPr lang="fr-CA" sz="1800" dirty="0" smtClean="0"/>
              <a:t>d’éviter l’application de dispositions d’ordre public telles que celles relatives au patrimoine familial » </a:t>
            </a:r>
          </a:p>
          <a:p>
            <a:pPr lvl="2"/>
            <a:r>
              <a:rPr lang="fr-CA" sz="1800" i="1" dirty="0" smtClean="0"/>
              <a:t>Droit de la famille – 13681</a:t>
            </a:r>
            <a:r>
              <a:rPr lang="fr-CA" sz="1800" dirty="0" smtClean="0"/>
              <a:t>, 2013 QCCA 501</a:t>
            </a:r>
          </a:p>
          <a:p>
            <a:pPr lvl="2"/>
            <a:endParaRPr lang="fr-CA" sz="1800" dirty="0" smtClean="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12</a:t>
            </a:fld>
            <a:endParaRPr lang="en-US"/>
          </a:p>
        </p:txBody>
      </p:sp>
    </p:spTree>
  </p:cSld>
  <p:clrMapOvr>
    <a:masterClrMapping/>
  </p:clrMapOvr>
  <p:transition>
    <p:blinds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Family Patrimony &amp; Trusts</a:t>
            </a:r>
            <a:endParaRPr lang="fr-CA" dirty="0"/>
          </a:p>
        </p:txBody>
      </p:sp>
      <p:sp>
        <p:nvSpPr>
          <p:cNvPr id="3" name="Espace réservé du contenu 2"/>
          <p:cNvSpPr>
            <a:spLocks noGrp="1"/>
          </p:cNvSpPr>
          <p:nvPr>
            <p:ph idx="1"/>
          </p:nvPr>
        </p:nvSpPr>
        <p:spPr/>
        <p:txBody>
          <a:bodyPr/>
          <a:lstStyle/>
          <a:p>
            <a:r>
              <a:rPr lang="fr-CA" dirty="0" smtClean="0"/>
              <a:t>Is the lifting of the </a:t>
            </a:r>
            <a:r>
              <a:rPr lang="fr-CA" dirty="0" err="1" smtClean="0"/>
              <a:t>fiduciary</a:t>
            </a:r>
            <a:r>
              <a:rPr lang="fr-CA" dirty="0" smtClean="0"/>
              <a:t> </a:t>
            </a:r>
            <a:r>
              <a:rPr lang="fr-CA" dirty="0" err="1" smtClean="0"/>
              <a:t>veil</a:t>
            </a:r>
            <a:r>
              <a:rPr lang="fr-CA" dirty="0" smtClean="0"/>
              <a:t> </a:t>
            </a:r>
            <a:r>
              <a:rPr lang="fr-CA" dirty="0" err="1" smtClean="0"/>
              <a:t>automatic</a:t>
            </a:r>
            <a:r>
              <a:rPr lang="fr-CA" dirty="0" smtClean="0"/>
              <a:t>? No.</a:t>
            </a:r>
          </a:p>
          <a:p>
            <a:pPr lvl="1"/>
            <a:r>
              <a:rPr lang="fr-CA" i="1" dirty="0" smtClean="0"/>
              <a:t>Droit de la famille – 071938, [2007 QCCS 3792]</a:t>
            </a:r>
          </a:p>
          <a:p>
            <a:pPr lvl="2"/>
            <a:r>
              <a:rPr lang="fr-CA" sz="1800" dirty="0" err="1" smtClean="0"/>
              <a:t>Spouses</a:t>
            </a:r>
            <a:r>
              <a:rPr lang="fr-CA" sz="1800" dirty="0" smtClean="0"/>
              <a:t> </a:t>
            </a:r>
            <a:r>
              <a:rPr lang="fr-CA" sz="1800" dirty="0" err="1" smtClean="0"/>
              <a:t>sign</a:t>
            </a:r>
            <a:r>
              <a:rPr lang="fr-CA" sz="1800" dirty="0" smtClean="0"/>
              <a:t> a </a:t>
            </a:r>
            <a:r>
              <a:rPr lang="fr-CA" sz="1800" dirty="0" err="1" smtClean="0"/>
              <a:t>Deed</a:t>
            </a:r>
            <a:r>
              <a:rPr lang="fr-CA" sz="1800" dirty="0" smtClean="0"/>
              <a:t> of Trust </a:t>
            </a:r>
            <a:r>
              <a:rPr lang="fr-CA" sz="1800" dirty="0" err="1" smtClean="0"/>
              <a:t>that</a:t>
            </a:r>
            <a:r>
              <a:rPr lang="fr-CA" sz="1800" dirty="0" smtClean="0"/>
              <a:t> </a:t>
            </a:r>
            <a:r>
              <a:rPr lang="fr-CA" sz="1800" dirty="0" err="1" smtClean="0"/>
              <a:t>stipulates</a:t>
            </a:r>
            <a:r>
              <a:rPr lang="fr-CA" sz="1800" dirty="0" smtClean="0"/>
              <a:t> </a:t>
            </a:r>
            <a:r>
              <a:rPr lang="fr-CA" sz="1800" dirty="0" err="1" smtClean="0"/>
              <a:t>that</a:t>
            </a:r>
            <a:r>
              <a:rPr lang="fr-CA" sz="1800" dirty="0" smtClean="0"/>
              <a:t> </a:t>
            </a:r>
            <a:r>
              <a:rPr lang="fr-CA" sz="1800" dirty="0" err="1" smtClean="0"/>
              <a:t>any</a:t>
            </a:r>
            <a:r>
              <a:rPr lang="fr-CA" sz="1800" dirty="0" smtClean="0"/>
              <a:t> </a:t>
            </a:r>
            <a:r>
              <a:rPr lang="fr-CA" sz="1800" dirty="0" err="1" smtClean="0"/>
              <a:t>parth</a:t>
            </a:r>
            <a:r>
              <a:rPr lang="fr-CA" sz="1800" dirty="0" smtClean="0"/>
              <a:t> </a:t>
            </a:r>
            <a:r>
              <a:rPr lang="fr-CA" sz="1800" dirty="0" err="1" smtClean="0"/>
              <a:t>thereof</a:t>
            </a:r>
            <a:r>
              <a:rPr lang="fr-CA" sz="1800" dirty="0" smtClean="0"/>
              <a:t> </a:t>
            </a:r>
            <a:r>
              <a:rPr lang="fr-CA" sz="1800" dirty="0" err="1" smtClean="0"/>
              <a:t>shall</a:t>
            </a:r>
            <a:r>
              <a:rPr lang="fr-CA" sz="1800" dirty="0" smtClean="0"/>
              <a:t> </a:t>
            </a:r>
            <a:r>
              <a:rPr lang="fr-CA" sz="1800" dirty="0" err="1" smtClean="0"/>
              <a:t>be</a:t>
            </a:r>
            <a:r>
              <a:rPr lang="fr-CA" sz="1800" dirty="0" smtClean="0"/>
              <a:t> </a:t>
            </a:r>
            <a:r>
              <a:rPr lang="fr-CA" sz="1800" dirty="0" err="1" smtClean="0"/>
              <a:t>excluded</a:t>
            </a:r>
            <a:r>
              <a:rPr lang="fr-CA" sz="1800" dirty="0" smtClean="0"/>
              <a:t> </a:t>
            </a:r>
            <a:r>
              <a:rPr lang="fr-CA" sz="1800" dirty="0" err="1" smtClean="0"/>
              <a:t>from</a:t>
            </a:r>
            <a:r>
              <a:rPr lang="fr-CA" sz="1800" dirty="0" smtClean="0"/>
              <a:t> </a:t>
            </a:r>
            <a:r>
              <a:rPr lang="fr-CA" sz="1800" dirty="0" err="1" smtClean="0"/>
              <a:t>family</a:t>
            </a:r>
            <a:r>
              <a:rPr lang="fr-CA" sz="1800" dirty="0" smtClean="0"/>
              <a:t> </a:t>
            </a:r>
            <a:r>
              <a:rPr lang="fr-CA" sz="1800" dirty="0" err="1" smtClean="0"/>
              <a:t>patrimony</a:t>
            </a:r>
            <a:r>
              <a:rPr lang="fr-CA" sz="1800" dirty="0" smtClean="0"/>
              <a:t> or </a:t>
            </a:r>
            <a:r>
              <a:rPr lang="fr-CA" sz="1800" dirty="0" err="1" smtClean="0"/>
              <a:t>family</a:t>
            </a:r>
            <a:r>
              <a:rPr lang="fr-CA" sz="1800" dirty="0" smtClean="0"/>
              <a:t> property. </a:t>
            </a:r>
          </a:p>
          <a:p>
            <a:pPr lvl="2"/>
            <a:r>
              <a:rPr lang="fr-CA" sz="1800" dirty="0" err="1" smtClean="0"/>
              <a:t>Spouses</a:t>
            </a:r>
            <a:r>
              <a:rPr lang="fr-CA" sz="1800" dirty="0" smtClean="0"/>
              <a:t> </a:t>
            </a:r>
            <a:r>
              <a:rPr lang="fr-CA" sz="1800" dirty="0" err="1" smtClean="0"/>
              <a:t>then</a:t>
            </a:r>
            <a:r>
              <a:rPr lang="fr-CA" sz="1800" dirty="0" smtClean="0"/>
              <a:t> </a:t>
            </a:r>
            <a:r>
              <a:rPr lang="fr-CA" sz="1800" dirty="0" err="1" smtClean="0"/>
              <a:t>sign</a:t>
            </a:r>
            <a:r>
              <a:rPr lang="fr-CA" sz="1800" dirty="0" smtClean="0"/>
              <a:t> a </a:t>
            </a:r>
            <a:r>
              <a:rPr lang="fr-CA" sz="1800" dirty="0" err="1" smtClean="0"/>
              <a:t>Deed</a:t>
            </a:r>
            <a:r>
              <a:rPr lang="fr-CA" sz="1800" dirty="0" smtClean="0"/>
              <a:t> of sale, </a:t>
            </a:r>
            <a:r>
              <a:rPr lang="fr-CA" sz="1800" dirty="0" err="1" smtClean="0"/>
              <a:t>selling</a:t>
            </a:r>
            <a:r>
              <a:rPr lang="fr-CA" sz="1800" dirty="0" smtClean="0"/>
              <a:t> the house to the trust.</a:t>
            </a:r>
          </a:p>
          <a:p>
            <a:pPr lvl="2"/>
            <a:r>
              <a:rPr lang="fr-CA" sz="1800" dirty="0" err="1" smtClean="0"/>
              <a:t>Upon</a:t>
            </a:r>
            <a:r>
              <a:rPr lang="fr-CA" sz="1800" dirty="0" smtClean="0"/>
              <a:t> divorce, </a:t>
            </a:r>
            <a:r>
              <a:rPr lang="fr-CA" sz="1800" dirty="0" err="1" smtClean="0"/>
              <a:t>husband</a:t>
            </a:r>
            <a:r>
              <a:rPr lang="fr-CA" sz="1800" dirty="0" smtClean="0"/>
              <a:t> </a:t>
            </a:r>
            <a:r>
              <a:rPr lang="fr-CA" sz="1800" dirty="0" err="1" smtClean="0"/>
              <a:t>invokes</a:t>
            </a:r>
            <a:r>
              <a:rPr lang="fr-CA" sz="1800" dirty="0" smtClean="0"/>
              <a:t> 423 CcQ and </a:t>
            </a:r>
            <a:r>
              <a:rPr lang="fr-CA" sz="1800" dirty="0" err="1" smtClean="0"/>
              <a:t>asks</a:t>
            </a:r>
            <a:r>
              <a:rPr lang="fr-CA" sz="1800" dirty="0" smtClean="0"/>
              <a:t> the tribunal to </a:t>
            </a:r>
            <a:r>
              <a:rPr lang="fr-CA" sz="1800" dirty="0" err="1" smtClean="0"/>
              <a:t>declare</a:t>
            </a:r>
            <a:r>
              <a:rPr lang="fr-CA" sz="1800" dirty="0" smtClean="0"/>
              <a:t> the house part of the </a:t>
            </a:r>
            <a:r>
              <a:rPr lang="fr-CA" sz="1800" dirty="0" err="1" smtClean="0"/>
              <a:t>family</a:t>
            </a:r>
            <a:r>
              <a:rPr lang="fr-CA" sz="1800" dirty="0" smtClean="0"/>
              <a:t> </a:t>
            </a:r>
            <a:r>
              <a:rPr lang="fr-CA" sz="1800" dirty="0" err="1" smtClean="0"/>
              <a:t>patrimony</a:t>
            </a:r>
            <a:r>
              <a:rPr lang="fr-CA" sz="1800" dirty="0" smtClean="0"/>
              <a:t>.</a:t>
            </a:r>
          </a:p>
          <a:p>
            <a:pPr lvl="2"/>
            <a:r>
              <a:rPr lang="fr-CA" sz="1800" u="sng" dirty="0" smtClean="0"/>
              <a:t>Is the house </a:t>
            </a:r>
            <a:r>
              <a:rPr lang="fr-CA" sz="1800" u="sng" dirty="0" err="1" smtClean="0"/>
              <a:t>excluded</a:t>
            </a:r>
            <a:r>
              <a:rPr lang="fr-CA" sz="1800" u="sng" dirty="0" smtClean="0"/>
              <a:t> </a:t>
            </a:r>
            <a:r>
              <a:rPr lang="fr-CA" sz="1800" u="sng" dirty="0" err="1" smtClean="0"/>
              <a:t>from</a:t>
            </a:r>
            <a:r>
              <a:rPr lang="fr-CA" sz="1800" u="sng" dirty="0" smtClean="0"/>
              <a:t> the </a:t>
            </a:r>
            <a:r>
              <a:rPr lang="fr-CA" sz="1800" u="sng" dirty="0" err="1" smtClean="0"/>
              <a:t>family</a:t>
            </a:r>
            <a:r>
              <a:rPr lang="fr-CA" sz="1800" u="sng" dirty="0" smtClean="0"/>
              <a:t> </a:t>
            </a:r>
            <a:r>
              <a:rPr lang="fr-CA" sz="1800" u="sng" dirty="0" err="1" smtClean="0"/>
              <a:t>patrimony</a:t>
            </a:r>
            <a:r>
              <a:rPr lang="fr-CA" sz="1800" u="sng" dirty="0" smtClean="0"/>
              <a:t> </a:t>
            </a:r>
            <a:r>
              <a:rPr lang="fr-CA" sz="1800" u="sng" dirty="0" err="1" smtClean="0"/>
              <a:t>because</a:t>
            </a:r>
            <a:r>
              <a:rPr lang="fr-CA" sz="1800" u="sng" dirty="0" smtClean="0"/>
              <a:t> </a:t>
            </a:r>
            <a:r>
              <a:rPr lang="fr-CA" sz="1800" u="sng" dirty="0" err="1" smtClean="0"/>
              <a:t>it</a:t>
            </a:r>
            <a:r>
              <a:rPr lang="fr-CA" sz="1800" u="sng" dirty="0" smtClean="0"/>
              <a:t> was </a:t>
            </a:r>
            <a:r>
              <a:rPr lang="fr-CA" sz="1800" u="sng" dirty="0" err="1" smtClean="0"/>
              <a:t>transferred</a:t>
            </a:r>
            <a:r>
              <a:rPr lang="fr-CA" sz="1800" u="sng" dirty="0" smtClean="0"/>
              <a:t> to a </a:t>
            </a:r>
            <a:r>
              <a:rPr lang="fr-CA" sz="1800" u="sng" dirty="0" err="1" smtClean="0"/>
              <a:t>family</a:t>
            </a:r>
            <a:r>
              <a:rPr lang="fr-CA" sz="1800" u="sng" dirty="0" smtClean="0"/>
              <a:t> trust </a:t>
            </a:r>
            <a:r>
              <a:rPr lang="fr-CA" sz="1800" u="sng" dirty="0" err="1" smtClean="0"/>
              <a:t>many</a:t>
            </a:r>
            <a:r>
              <a:rPr lang="fr-CA" sz="1800" u="sng" dirty="0" smtClean="0"/>
              <a:t> </a:t>
            </a:r>
            <a:r>
              <a:rPr lang="fr-CA" sz="1800" u="sng" dirty="0" err="1" smtClean="0"/>
              <a:t>years</a:t>
            </a:r>
            <a:r>
              <a:rPr lang="fr-CA" sz="1800" u="sng" dirty="0" smtClean="0"/>
              <a:t> </a:t>
            </a:r>
            <a:r>
              <a:rPr lang="fr-CA" sz="1800" u="sng" dirty="0" err="1" smtClean="0"/>
              <a:t>before</a:t>
            </a:r>
            <a:r>
              <a:rPr lang="fr-CA" sz="1800" u="sng" dirty="0" smtClean="0"/>
              <a:t> the divorce?</a:t>
            </a:r>
          </a:p>
          <a:p>
            <a:pPr lvl="3"/>
            <a:r>
              <a:rPr lang="fr-CA" sz="1600" dirty="0" smtClean="0"/>
              <a:t>423 CcQ </a:t>
            </a:r>
            <a:r>
              <a:rPr lang="fr-CA" sz="1600" dirty="0" err="1" smtClean="0"/>
              <a:t>does</a:t>
            </a:r>
            <a:r>
              <a:rPr lang="fr-CA" sz="1600" dirty="0" smtClean="0"/>
              <a:t> not </a:t>
            </a:r>
            <a:r>
              <a:rPr lang="fr-CA" sz="1600" dirty="0" err="1" smtClean="0"/>
              <a:t>forbid</a:t>
            </a:r>
            <a:r>
              <a:rPr lang="fr-CA" sz="1600" dirty="0" smtClean="0"/>
              <a:t> the </a:t>
            </a:r>
            <a:r>
              <a:rPr lang="fr-CA" sz="1600" dirty="0" err="1" smtClean="0"/>
              <a:t>alienation</a:t>
            </a:r>
            <a:r>
              <a:rPr lang="fr-CA" sz="1600" dirty="0" smtClean="0"/>
              <a:t>, </a:t>
            </a:r>
            <a:r>
              <a:rPr lang="fr-CA" sz="1600" dirty="0" err="1" smtClean="0"/>
              <a:t>during</a:t>
            </a:r>
            <a:r>
              <a:rPr lang="fr-CA" sz="1600" dirty="0" smtClean="0"/>
              <a:t> the </a:t>
            </a:r>
            <a:r>
              <a:rPr lang="fr-CA" sz="1600" dirty="0" err="1" smtClean="0"/>
              <a:t>marriage</a:t>
            </a:r>
            <a:r>
              <a:rPr lang="fr-CA" sz="1600" dirty="0" smtClean="0"/>
              <a:t>, of property </a:t>
            </a:r>
            <a:r>
              <a:rPr lang="fr-CA" sz="1600" dirty="0" err="1" smtClean="0"/>
              <a:t>that</a:t>
            </a:r>
            <a:r>
              <a:rPr lang="fr-CA" sz="1600" dirty="0" smtClean="0"/>
              <a:t> is part of the </a:t>
            </a:r>
            <a:r>
              <a:rPr lang="fr-CA" sz="1600" dirty="0" err="1" smtClean="0"/>
              <a:t>family</a:t>
            </a:r>
            <a:r>
              <a:rPr lang="fr-CA" sz="1600" dirty="0" smtClean="0"/>
              <a:t> </a:t>
            </a:r>
            <a:r>
              <a:rPr lang="fr-CA" sz="1600" dirty="0" err="1" smtClean="0"/>
              <a:t>patrimony</a:t>
            </a:r>
            <a:r>
              <a:rPr lang="fr-CA" sz="1600" dirty="0" smtClean="0"/>
              <a:t>. Each spouse </a:t>
            </a:r>
            <a:r>
              <a:rPr lang="fr-CA" sz="1600" dirty="0" err="1" smtClean="0"/>
              <a:t>remains</a:t>
            </a:r>
            <a:r>
              <a:rPr lang="fr-CA" sz="1600" dirty="0" smtClean="0"/>
              <a:t> </a:t>
            </a:r>
            <a:r>
              <a:rPr lang="fr-CA" sz="1600" dirty="0" err="1" smtClean="0"/>
              <a:t>autonomous</a:t>
            </a:r>
            <a:r>
              <a:rPr lang="fr-CA" sz="1600" dirty="0" smtClean="0"/>
              <a:t> in </a:t>
            </a:r>
            <a:r>
              <a:rPr lang="fr-CA" sz="1600" dirty="0" err="1" smtClean="0"/>
              <a:t>exercising</a:t>
            </a:r>
            <a:r>
              <a:rPr lang="fr-CA" sz="1600" dirty="0" smtClean="0"/>
              <a:t> </a:t>
            </a:r>
            <a:r>
              <a:rPr lang="fr-CA" sz="1600" dirty="0" err="1" smtClean="0"/>
              <a:t>their</a:t>
            </a:r>
            <a:r>
              <a:rPr lang="fr-CA" sz="1600" dirty="0" smtClean="0"/>
              <a:t> property </a:t>
            </a:r>
            <a:r>
              <a:rPr lang="fr-CA" sz="1600" dirty="0" err="1" smtClean="0"/>
              <a:t>rights</a:t>
            </a:r>
            <a:r>
              <a:rPr lang="fr-CA" sz="1600" dirty="0" smtClean="0"/>
              <a:t> </a:t>
            </a:r>
            <a:r>
              <a:rPr lang="fr-CA" sz="1600" dirty="0" err="1" smtClean="0"/>
              <a:t>during</a:t>
            </a:r>
            <a:r>
              <a:rPr lang="fr-CA" sz="1600" dirty="0" smtClean="0"/>
              <a:t> the </a:t>
            </a:r>
            <a:r>
              <a:rPr lang="fr-CA" sz="1600" dirty="0" err="1" smtClean="0"/>
              <a:t>marriage</a:t>
            </a:r>
            <a:r>
              <a:rPr lang="fr-CA" sz="1600" dirty="0" smtClean="0"/>
              <a:t>. </a:t>
            </a:r>
          </a:p>
          <a:p>
            <a:pPr lvl="4"/>
            <a:r>
              <a:rPr lang="fr-CA" sz="1600" dirty="0" smtClean="0"/>
              <a:t>421, 422 CcQ. </a:t>
            </a:r>
          </a:p>
          <a:p>
            <a:pPr lvl="3"/>
            <a:r>
              <a:rPr lang="fr-CA" sz="1600" dirty="0" smtClean="0"/>
              <a:t>What </a:t>
            </a:r>
            <a:r>
              <a:rPr lang="fr-CA" sz="1600" dirty="0" err="1" smtClean="0"/>
              <a:t>remains</a:t>
            </a:r>
            <a:r>
              <a:rPr lang="fr-CA" sz="1600" dirty="0" smtClean="0"/>
              <a:t> in the </a:t>
            </a:r>
            <a:r>
              <a:rPr lang="fr-CA" sz="1600" dirty="0" err="1" smtClean="0"/>
              <a:t>family</a:t>
            </a:r>
            <a:r>
              <a:rPr lang="fr-CA" sz="1600" dirty="0" smtClean="0"/>
              <a:t> </a:t>
            </a:r>
            <a:r>
              <a:rPr lang="fr-CA" sz="1600" dirty="0" err="1" smtClean="0"/>
              <a:t>patrimony</a:t>
            </a:r>
            <a:r>
              <a:rPr lang="fr-CA" sz="1600" dirty="0" smtClean="0"/>
              <a:t> is a </a:t>
            </a:r>
            <a:r>
              <a:rPr lang="fr-CA" sz="1600" u="sng" dirty="0" smtClean="0"/>
              <a:t>right of use</a:t>
            </a:r>
            <a:r>
              <a:rPr lang="fr-CA" sz="1600" dirty="0" smtClean="0"/>
              <a:t> of the house.</a:t>
            </a:r>
          </a:p>
          <a:p>
            <a:pPr lvl="1">
              <a:buNone/>
            </a:pPr>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13</a:t>
            </a:fld>
            <a:endParaRPr lang="en-US"/>
          </a:p>
        </p:txBody>
      </p:sp>
    </p:spTree>
  </p:cSld>
  <p:clrMapOvr>
    <a:masterClrMapping/>
  </p:clrMapOvr>
  <p:transition>
    <p:blinds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Family Patrimony &amp; Trusts</a:t>
            </a:r>
            <a:endParaRPr lang="fr-CA" dirty="0"/>
          </a:p>
        </p:txBody>
      </p:sp>
      <p:sp>
        <p:nvSpPr>
          <p:cNvPr id="3" name="Espace réservé du contenu 2"/>
          <p:cNvSpPr>
            <a:spLocks noGrp="1"/>
          </p:cNvSpPr>
          <p:nvPr>
            <p:ph idx="1"/>
          </p:nvPr>
        </p:nvSpPr>
        <p:spPr/>
        <p:txBody>
          <a:bodyPr/>
          <a:lstStyle/>
          <a:p>
            <a:r>
              <a:rPr lang="fr-CA" dirty="0" err="1" smtClean="0"/>
              <a:t>Including</a:t>
            </a:r>
            <a:r>
              <a:rPr lang="fr-CA" dirty="0" smtClean="0"/>
              <a:t> the </a:t>
            </a:r>
            <a:r>
              <a:rPr lang="fr-CA" dirty="0" err="1" smtClean="0"/>
              <a:t>rights</a:t>
            </a:r>
            <a:r>
              <a:rPr lang="fr-CA" dirty="0" smtClean="0"/>
              <a:t> of use in the </a:t>
            </a:r>
            <a:r>
              <a:rPr lang="fr-CA" dirty="0" err="1" smtClean="0"/>
              <a:t>family</a:t>
            </a:r>
            <a:r>
              <a:rPr lang="fr-CA" dirty="0" smtClean="0"/>
              <a:t> </a:t>
            </a:r>
            <a:r>
              <a:rPr lang="fr-CA" dirty="0" err="1" smtClean="0"/>
              <a:t>residence</a:t>
            </a:r>
            <a:r>
              <a:rPr lang="fr-CA" dirty="0" smtClean="0"/>
              <a:t> held in trust in the </a:t>
            </a:r>
            <a:r>
              <a:rPr lang="fr-CA" dirty="0" err="1" smtClean="0"/>
              <a:t>family</a:t>
            </a:r>
            <a:r>
              <a:rPr lang="fr-CA" dirty="0" smtClean="0"/>
              <a:t> </a:t>
            </a:r>
            <a:r>
              <a:rPr lang="fr-CA" dirty="0" err="1" smtClean="0"/>
              <a:t>patrimony</a:t>
            </a:r>
            <a:r>
              <a:rPr lang="fr-CA" dirty="0" smtClean="0"/>
              <a:t>, as </a:t>
            </a:r>
            <a:r>
              <a:rPr lang="fr-CA" dirty="0" err="1" smtClean="0"/>
              <a:t>allowed</a:t>
            </a:r>
            <a:r>
              <a:rPr lang="fr-CA" dirty="0" smtClean="0"/>
              <a:t> by 415 CcQ </a:t>
            </a:r>
            <a:r>
              <a:rPr lang="fr-CA" dirty="0" err="1" smtClean="0"/>
              <a:t>will</a:t>
            </a:r>
            <a:r>
              <a:rPr lang="fr-CA" dirty="0" smtClean="0"/>
              <a:t> not </a:t>
            </a:r>
            <a:r>
              <a:rPr lang="fr-CA" dirty="0" err="1" smtClean="0"/>
              <a:t>require</a:t>
            </a:r>
            <a:r>
              <a:rPr lang="fr-CA" dirty="0" smtClean="0"/>
              <a:t> a lifting of the </a:t>
            </a:r>
            <a:r>
              <a:rPr lang="fr-CA" dirty="0" err="1" smtClean="0"/>
              <a:t>fiduciary</a:t>
            </a:r>
            <a:r>
              <a:rPr lang="fr-CA" dirty="0" smtClean="0"/>
              <a:t> </a:t>
            </a:r>
            <a:r>
              <a:rPr lang="fr-CA" dirty="0" err="1" smtClean="0"/>
              <a:t>veil</a:t>
            </a:r>
            <a:r>
              <a:rPr lang="fr-CA" dirty="0" smtClean="0"/>
              <a:t>. </a:t>
            </a:r>
          </a:p>
          <a:p>
            <a:pPr>
              <a:buNone/>
            </a:pPr>
            <a:endParaRPr lang="fr-CA" sz="1200" dirty="0" smtClean="0"/>
          </a:p>
          <a:p>
            <a:pPr lvl="1"/>
            <a:r>
              <a:rPr lang="fr-CA" dirty="0" smtClean="0"/>
              <a:t>406 CcQ: […] </a:t>
            </a:r>
            <a:r>
              <a:rPr lang="fr-CA" u="sng" dirty="0" err="1" smtClean="0"/>
              <a:t>Neither</a:t>
            </a:r>
            <a:r>
              <a:rPr lang="fr-CA" u="sng" dirty="0" smtClean="0"/>
              <a:t> spouse </a:t>
            </a:r>
            <a:r>
              <a:rPr lang="fr-CA" u="sng" dirty="0" err="1" smtClean="0"/>
              <a:t>may</a:t>
            </a:r>
            <a:r>
              <a:rPr lang="fr-CA" dirty="0" smtClean="0"/>
              <a:t>, </a:t>
            </a:r>
            <a:r>
              <a:rPr lang="fr-CA" dirty="0" err="1" smtClean="0"/>
              <a:t>without</a:t>
            </a:r>
            <a:r>
              <a:rPr lang="fr-CA" dirty="0" smtClean="0"/>
              <a:t> the consent of the other, </a:t>
            </a:r>
            <a:r>
              <a:rPr lang="fr-CA" u="sng" dirty="0" smtClean="0"/>
              <a:t>dispose of </a:t>
            </a:r>
            <a:r>
              <a:rPr lang="fr-CA" u="sng" dirty="0" err="1" smtClean="0"/>
              <a:t>rights</a:t>
            </a:r>
            <a:r>
              <a:rPr lang="fr-CA" u="sng" dirty="0" smtClean="0"/>
              <a:t> </a:t>
            </a:r>
            <a:r>
              <a:rPr lang="fr-CA" dirty="0" smtClean="0"/>
              <a:t>held by </a:t>
            </a:r>
            <a:r>
              <a:rPr lang="fr-CA" dirty="0" err="1" smtClean="0"/>
              <a:t>another</a:t>
            </a:r>
            <a:r>
              <a:rPr lang="fr-CA" dirty="0" smtClean="0"/>
              <a:t> title </a:t>
            </a:r>
            <a:r>
              <a:rPr lang="fr-CA" u="sng" dirty="0" err="1" smtClean="0"/>
              <a:t>conferring</a:t>
            </a:r>
            <a:r>
              <a:rPr lang="fr-CA" u="sng" dirty="0" smtClean="0"/>
              <a:t> use of the </a:t>
            </a:r>
            <a:r>
              <a:rPr lang="fr-CA" u="sng" dirty="0" err="1" smtClean="0"/>
              <a:t>family</a:t>
            </a:r>
            <a:r>
              <a:rPr lang="fr-CA" u="sng" dirty="0" smtClean="0"/>
              <a:t> </a:t>
            </a:r>
            <a:r>
              <a:rPr lang="fr-CA" u="sng" dirty="0" err="1" smtClean="0"/>
              <a:t>residence</a:t>
            </a:r>
            <a:r>
              <a:rPr lang="fr-CA" dirty="0" smtClean="0"/>
              <a:t>. </a:t>
            </a:r>
          </a:p>
          <a:p>
            <a:pPr lvl="1">
              <a:buNone/>
            </a:pPr>
            <a:endParaRPr lang="fr-CA" dirty="0" smtClean="0"/>
          </a:p>
          <a:p>
            <a:pPr lvl="1"/>
            <a:r>
              <a:rPr lang="fr-CA" dirty="0" smtClean="0"/>
              <a:t>415 CcQ: The </a:t>
            </a:r>
            <a:r>
              <a:rPr lang="fr-CA" dirty="0" err="1" smtClean="0"/>
              <a:t>family</a:t>
            </a:r>
            <a:r>
              <a:rPr lang="fr-CA" dirty="0" smtClean="0"/>
              <a:t> property is </a:t>
            </a:r>
            <a:r>
              <a:rPr lang="fr-CA" dirty="0" err="1" smtClean="0"/>
              <a:t>composed</a:t>
            </a:r>
            <a:r>
              <a:rPr lang="fr-CA" dirty="0" smtClean="0"/>
              <a:t> of the </a:t>
            </a:r>
            <a:r>
              <a:rPr lang="fr-CA" dirty="0" err="1" smtClean="0"/>
              <a:t>following</a:t>
            </a:r>
            <a:r>
              <a:rPr lang="fr-CA" dirty="0" smtClean="0"/>
              <a:t> property </a:t>
            </a:r>
            <a:r>
              <a:rPr lang="fr-CA" dirty="0" err="1" smtClean="0"/>
              <a:t>owned</a:t>
            </a:r>
            <a:r>
              <a:rPr lang="fr-CA" dirty="0" smtClean="0"/>
              <a:t> by one or the other of the </a:t>
            </a:r>
            <a:r>
              <a:rPr lang="fr-CA" dirty="0" err="1" smtClean="0"/>
              <a:t>spouses</a:t>
            </a:r>
            <a:r>
              <a:rPr lang="fr-CA" dirty="0" smtClean="0"/>
              <a:t>: the </a:t>
            </a:r>
            <a:r>
              <a:rPr lang="fr-CA" dirty="0" err="1" smtClean="0"/>
              <a:t>residences</a:t>
            </a:r>
            <a:r>
              <a:rPr lang="fr-CA" dirty="0" smtClean="0"/>
              <a:t> of the </a:t>
            </a:r>
            <a:r>
              <a:rPr lang="fr-CA" dirty="0" err="1" smtClean="0"/>
              <a:t>family</a:t>
            </a:r>
            <a:r>
              <a:rPr lang="fr-CA" dirty="0" smtClean="0"/>
              <a:t> </a:t>
            </a:r>
            <a:r>
              <a:rPr lang="fr-CA" u="sng" dirty="0" smtClean="0"/>
              <a:t>and the </a:t>
            </a:r>
            <a:r>
              <a:rPr lang="fr-CA" u="sng" dirty="0" err="1" smtClean="0"/>
              <a:t>rights</a:t>
            </a:r>
            <a:r>
              <a:rPr lang="fr-CA" u="sng" dirty="0" smtClean="0"/>
              <a:t> </a:t>
            </a:r>
            <a:r>
              <a:rPr lang="fr-CA" u="sng" dirty="0" err="1" smtClean="0"/>
              <a:t>which</a:t>
            </a:r>
            <a:r>
              <a:rPr lang="fr-CA" u="sng" dirty="0" smtClean="0"/>
              <a:t> confer use in </a:t>
            </a:r>
            <a:r>
              <a:rPr lang="fr-CA" u="sng" dirty="0" err="1" smtClean="0"/>
              <a:t>them</a:t>
            </a:r>
            <a:r>
              <a:rPr lang="fr-CA" dirty="0" smtClean="0"/>
              <a:t>, […]. </a:t>
            </a:r>
          </a:p>
          <a:p>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14</a:t>
            </a:fld>
            <a:endParaRPr lang="en-US"/>
          </a:p>
        </p:txBody>
      </p:sp>
    </p:spTree>
  </p:cSld>
  <p:clrMapOvr>
    <a:masterClrMapping/>
  </p:clrMapOvr>
  <p:transition>
    <p:blinds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Family Patrimony &amp; Trusts</a:t>
            </a:r>
            <a:endParaRPr lang="fr-CA" dirty="0"/>
          </a:p>
        </p:txBody>
      </p:sp>
      <p:sp>
        <p:nvSpPr>
          <p:cNvPr id="3" name="Espace réservé du contenu 2"/>
          <p:cNvSpPr>
            <a:spLocks noGrp="1"/>
          </p:cNvSpPr>
          <p:nvPr>
            <p:ph idx="1"/>
          </p:nvPr>
        </p:nvSpPr>
        <p:spPr/>
        <p:txBody>
          <a:bodyPr/>
          <a:lstStyle/>
          <a:p>
            <a:r>
              <a:rPr lang="en-US" sz="2200" dirty="0" smtClean="0"/>
              <a:t>Unequal division may be ordered by the court under section 422 CcQ if a spouse demonstrates injustice or bad faith on the part of the other spouse.</a:t>
            </a:r>
            <a:endParaRPr lang="fr-CA" sz="2200"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15</a:t>
            </a:fld>
            <a:endParaRPr lang="en-US"/>
          </a:p>
        </p:txBody>
      </p:sp>
    </p:spTree>
  </p:cSld>
  <p:clrMapOvr>
    <a:masterClrMapping/>
  </p:clrMapOvr>
  <p:transition>
    <p:blinds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Family Patrimony &amp; Trusts</a:t>
            </a:r>
            <a:endParaRPr lang="fr-CA" dirty="0"/>
          </a:p>
        </p:txBody>
      </p:sp>
      <p:sp>
        <p:nvSpPr>
          <p:cNvPr id="3" name="Espace réservé du contenu 2"/>
          <p:cNvSpPr>
            <a:spLocks noGrp="1"/>
          </p:cNvSpPr>
          <p:nvPr>
            <p:ph idx="1"/>
          </p:nvPr>
        </p:nvSpPr>
        <p:spPr/>
        <p:txBody>
          <a:bodyPr/>
          <a:lstStyle/>
          <a:p>
            <a:r>
              <a:rPr lang="fr-CA" dirty="0" smtClean="0"/>
              <a:t>Courts </a:t>
            </a:r>
            <a:r>
              <a:rPr lang="fr-CA" dirty="0" err="1" smtClean="0"/>
              <a:t>will</a:t>
            </a:r>
            <a:r>
              <a:rPr lang="fr-CA" dirty="0" smtClean="0"/>
              <a:t> </a:t>
            </a:r>
            <a:r>
              <a:rPr lang="fr-CA" dirty="0" err="1" smtClean="0"/>
              <a:t>be</a:t>
            </a:r>
            <a:r>
              <a:rPr lang="fr-CA" dirty="0" smtClean="0"/>
              <a:t> </a:t>
            </a:r>
            <a:r>
              <a:rPr lang="fr-CA" dirty="0" err="1" smtClean="0"/>
              <a:t>keen</a:t>
            </a:r>
            <a:r>
              <a:rPr lang="fr-CA" dirty="0" smtClean="0"/>
              <a:t> to lift the </a:t>
            </a:r>
            <a:r>
              <a:rPr lang="fr-CA" dirty="0" err="1" smtClean="0"/>
              <a:t>fiduciary</a:t>
            </a:r>
            <a:r>
              <a:rPr lang="fr-CA" dirty="0" smtClean="0"/>
              <a:t> </a:t>
            </a:r>
            <a:r>
              <a:rPr lang="fr-CA" dirty="0" err="1" smtClean="0"/>
              <a:t>entity</a:t>
            </a:r>
            <a:r>
              <a:rPr lang="fr-CA" dirty="0" smtClean="0"/>
              <a:t> </a:t>
            </a:r>
            <a:r>
              <a:rPr lang="fr-CA" dirty="0" err="1" smtClean="0"/>
              <a:t>veil</a:t>
            </a:r>
            <a:r>
              <a:rPr lang="fr-CA" dirty="0" smtClean="0"/>
              <a:t> </a:t>
            </a:r>
            <a:r>
              <a:rPr lang="fr-CA" dirty="0" err="1" smtClean="0"/>
              <a:t>when</a:t>
            </a:r>
            <a:r>
              <a:rPr lang="fr-CA" dirty="0" smtClean="0"/>
              <a:t>:</a:t>
            </a:r>
          </a:p>
          <a:p>
            <a:pPr lvl="1"/>
            <a:r>
              <a:rPr lang="fr-CA" dirty="0" smtClean="0"/>
              <a:t> The spouse </a:t>
            </a:r>
            <a:r>
              <a:rPr lang="fr-CA" dirty="0" err="1" smtClean="0"/>
              <a:t>who</a:t>
            </a:r>
            <a:r>
              <a:rPr lang="fr-CA" dirty="0" smtClean="0"/>
              <a:t> </a:t>
            </a:r>
            <a:r>
              <a:rPr lang="fr-CA" dirty="0" err="1" smtClean="0"/>
              <a:t>transfers</a:t>
            </a:r>
            <a:r>
              <a:rPr lang="fr-CA" dirty="0" smtClean="0"/>
              <a:t> </a:t>
            </a:r>
            <a:r>
              <a:rPr lang="fr-CA" dirty="0" err="1" smtClean="0"/>
              <a:t>family</a:t>
            </a:r>
            <a:r>
              <a:rPr lang="fr-CA" dirty="0" smtClean="0"/>
              <a:t> </a:t>
            </a:r>
            <a:r>
              <a:rPr lang="fr-CA" dirty="0" err="1" smtClean="0"/>
              <a:t>patrimony</a:t>
            </a:r>
            <a:r>
              <a:rPr lang="fr-CA" dirty="0" smtClean="0"/>
              <a:t> property </a:t>
            </a:r>
            <a:r>
              <a:rPr lang="fr-CA" dirty="0" err="1" smtClean="0"/>
              <a:t>into</a:t>
            </a:r>
            <a:r>
              <a:rPr lang="fr-CA" dirty="0" smtClean="0"/>
              <a:t> a trust is a </a:t>
            </a:r>
            <a:r>
              <a:rPr lang="fr-CA" dirty="0" err="1" smtClean="0"/>
              <a:t>discretionary</a:t>
            </a:r>
            <a:r>
              <a:rPr lang="fr-CA" dirty="0" smtClean="0"/>
              <a:t> trustee and </a:t>
            </a:r>
            <a:r>
              <a:rPr lang="fr-CA" dirty="0" err="1" smtClean="0"/>
              <a:t>beneficiary</a:t>
            </a:r>
            <a:r>
              <a:rPr lang="fr-CA" dirty="0" smtClean="0"/>
              <a:t>, or:</a:t>
            </a:r>
          </a:p>
          <a:p>
            <a:pPr lvl="1"/>
            <a:r>
              <a:rPr lang="fr-CA" dirty="0" smtClean="0"/>
              <a:t>The spouse </a:t>
            </a:r>
            <a:r>
              <a:rPr lang="fr-CA" dirty="0" err="1" smtClean="0"/>
              <a:t>may</a:t>
            </a:r>
            <a:r>
              <a:rPr lang="fr-CA" dirty="0" smtClean="0"/>
              <a:t> appoint </a:t>
            </a:r>
            <a:r>
              <a:rPr lang="fr-CA" dirty="0" err="1" smtClean="0"/>
              <a:t>himself</a:t>
            </a:r>
            <a:r>
              <a:rPr lang="fr-CA" dirty="0" smtClean="0"/>
              <a:t>/</a:t>
            </a:r>
            <a:r>
              <a:rPr lang="fr-CA" dirty="0" err="1" smtClean="0"/>
              <a:t>herself</a:t>
            </a:r>
            <a:r>
              <a:rPr lang="fr-CA" dirty="0" smtClean="0"/>
              <a:t> as a </a:t>
            </a:r>
            <a:r>
              <a:rPr lang="fr-CA" dirty="0" err="1" smtClean="0"/>
              <a:t>beneficiary</a:t>
            </a:r>
            <a:r>
              <a:rPr lang="fr-CA" dirty="0" smtClean="0"/>
              <a:t> </a:t>
            </a:r>
            <a:r>
              <a:rPr lang="fr-CA" dirty="0" err="1" smtClean="0"/>
              <a:t>at</a:t>
            </a:r>
            <a:r>
              <a:rPr lang="fr-CA" dirty="0" smtClean="0"/>
              <a:t> </a:t>
            </a:r>
            <a:r>
              <a:rPr lang="fr-CA" dirty="0" err="1" smtClean="0"/>
              <a:t>any</a:t>
            </a:r>
            <a:r>
              <a:rPr lang="fr-CA" dirty="0" smtClean="0"/>
              <a:t> </a:t>
            </a:r>
            <a:r>
              <a:rPr lang="fr-CA" dirty="0" err="1" smtClean="0"/>
              <a:t>given</a:t>
            </a:r>
            <a:r>
              <a:rPr lang="fr-CA" dirty="0" smtClean="0"/>
              <a:t> time. </a:t>
            </a:r>
          </a:p>
          <a:p>
            <a:pPr lvl="1"/>
            <a:endParaRPr lang="fr-CA" dirty="0" smtClean="0"/>
          </a:p>
          <a:p>
            <a:r>
              <a:rPr lang="fr-CA" dirty="0" smtClean="0"/>
              <a:t>The </a:t>
            </a:r>
            <a:r>
              <a:rPr lang="fr-CA" dirty="0" err="1" smtClean="0"/>
              <a:t>same</a:t>
            </a:r>
            <a:r>
              <a:rPr lang="fr-CA" dirty="0" smtClean="0"/>
              <a:t> </a:t>
            </a:r>
            <a:r>
              <a:rPr lang="fr-CA" dirty="0" err="1" smtClean="0"/>
              <a:t>logic</a:t>
            </a:r>
            <a:r>
              <a:rPr lang="fr-CA" dirty="0" smtClean="0"/>
              <a:t> </a:t>
            </a:r>
            <a:r>
              <a:rPr lang="fr-CA" dirty="0" err="1" smtClean="0"/>
              <a:t>applies</a:t>
            </a:r>
            <a:r>
              <a:rPr lang="fr-CA" dirty="0" smtClean="0"/>
              <a:t> for property </a:t>
            </a:r>
            <a:r>
              <a:rPr lang="fr-CA" dirty="0" err="1" smtClean="0"/>
              <a:t>that</a:t>
            </a:r>
            <a:r>
              <a:rPr lang="fr-CA" dirty="0" smtClean="0"/>
              <a:t> </a:t>
            </a:r>
            <a:r>
              <a:rPr lang="fr-CA" dirty="0" err="1" smtClean="0"/>
              <a:t>falls</a:t>
            </a:r>
            <a:r>
              <a:rPr lang="fr-CA" dirty="0" smtClean="0"/>
              <a:t> </a:t>
            </a:r>
            <a:r>
              <a:rPr lang="fr-CA" dirty="0" err="1" smtClean="0"/>
              <a:t>under</a:t>
            </a:r>
            <a:r>
              <a:rPr lang="fr-CA" dirty="0" smtClean="0"/>
              <a:t> the </a:t>
            </a:r>
            <a:r>
              <a:rPr lang="fr-CA" dirty="0" err="1" smtClean="0"/>
              <a:t>partnership</a:t>
            </a:r>
            <a:r>
              <a:rPr lang="fr-CA" dirty="0" smtClean="0"/>
              <a:t> of acquests…</a:t>
            </a:r>
          </a:p>
          <a:p>
            <a:pPr lvl="2">
              <a:buNone/>
            </a:pPr>
            <a:endParaRPr lang="fr-CA" dirty="0" smtClean="0"/>
          </a:p>
          <a:p>
            <a:pPr lvl="2">
              <a:buNone/>
            </a:pPr>
            <a:endParaRPr lang="fr-CA" dirty="0" smtClean="0"/>
          </a:p>
          <a:p>
            <a:pPr lvl="2">
              <a:buNone/>
            </a:pPr>
            <a:endParaRPr lang="fr-CA" dirty="0" smtClean="0"/>
          </a:p>
          <a:p>
            <a:pPr lvl="2">
              <a:buNone/>
            </a:pPr>
            <a:r>
              <a:rPr lang="fr-CA" dirty="0" smtClean="0"/>
              <a:t>	</a:t>
            </a:r>
            <a:endParaRPr lang="fr-CA" dirty="0" smtClean="0">
              <a:solidFill>
                <a:srgbClr val="FF0000"/>
              </a:solidFill>
            </a:endParaRPr>
          </a:p>
          <a:p>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16</a:t>
            </a:fld>
            <a:endParaRPr lang="en-US"/>
          </a:p>
        </p:txBody>
      </p:sp>
    </p:spTree>
  </p:cSld>
  <p:clrMapOvr>
    <a:masterClrMapping/>
  </p:clrMapOvr>
  <p:transition>
    <p:blinds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i="1" dirty="0" smtClean="0"/>
              <a:t>Partnership of Acquests &amp; Trusts</a:t>
            </a:r>
            <a:endParaRPr lang="fr-CA" i="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Partnership of Acquests &amp; Trusts</a:t>
            </a:r>
            <a:endParaRPr lang="fr-CA" dirty="0"/>
          </a:p>
        </p:txBody>
      </p:sp>
      <p:sp>
        <p:nvSpPr>
          <p:cNvPr id="3" name="Espace réservé du contenu 2"/>
          <p:cNvSpPr>
            <a:spLocks noGrp="1"/>
          </p:cNvSpPr>
          <p:nvPr>
            <p:ph idx="1"/>
          </p:nvPr>
        </p:nvSpPr>
        <p:spPr/>
        <p:txBody>
          <a:bodyPr/>
          <a:lstStyle/>
          <a:p>
            <a:r>
              <a:rPr lang="fr-CA" dirty="0" smtClean="0"/>
              <a:t>Default </a:t>
            </a:r>
            <a:r>
              <a:rPr lang="fr-CA" dirty="0" err="1" smtClean="0"/>
              <a:t>regime</a:t>
            </a:r>
            <a:endParaRPr lang="fr-CA" dirty="0" smtClean="0"/>
          </a:p>
          <a:p>
            <a:pPr lvl="1"/>
            <a:r>
              <a:rPr lang="fr-CA" dirty="0" err="1" smtClean="0"/>
              <a:t>Spouses</a:t>
            </a:r>
            <a:r>
              <a:rPr lang="fr-CA" dirty="0" smtClean="0"/>
              <a:t> </a:t>
            </a:r>
            <a:r>
              <a:rPr lang="fr-CA" dirty="0" err="1" smtClean="0"/>
              <a:t>may</a:t>
            </a:r>
            <a:r>
              <a:rPr lang="fr-CA" dirty="0" smtClean="0"/>
              <a:t> </a:t>
            </a:r>
            <a:r>
              <a:rPr lang="fr-CA" dirty="0" err="1" smtClean="0"/>
              <a:t>choose</a:t>
            </a:r>
            <a:r>
              <a:rPr lang="fr-CA" dirty="0" smtClean="0"/>
              <a:t> to </a:t>
            </a:r>
            <a:r>
              <a:rPr lang="fr-CA" dirty="0" err="1" smtClean="0"/>
              <a:t>opt</a:t>
            </a:r>
            <a:r>
              <a:rPr lang="fr-CA" dirty="0" smtClean="0"/>
              <a:t> out or </a:t>
            </a:r>
            <a:r>
              <a:rPr lang="en-US" dirty="0" smtClean="0"/>
              <a:t>make stipulations by way of marriage contract to amend the structure proposed by the CcQ. </a:t>
            </a:r>
          </a:p>
          <a:p>
            <a:r>
              <a:rPr lang="en-US" dirty="0" smtClean="0"/>
              <a:t>Upon the dissolution of the regime, only the value of the </a:t>
            </a:r>
            <a:r>
              <a:rPr lang="en-US" u="sng" dirty="0" smtClean="0"/>
              <a:t>acquests</a:t>
            </a:r>
            <a:r>
              <a:rPr lang="en-US" dirty="0" smtClean="0"/>
              <a:t> shall be divisible. </a:t>
            </a:r>
          </a:p>
          <a:p>
            <a:pPr lvl="1"/>
            <a:r>
              <a:rPr lang="en-US" dirty="0" smtClean="0"/>
              <a:t>448 to 460 CcQ establish the rules to distinguish private property and acquests. </a:t>
            </a:r>
          </a:p>
          <a:p>
            <a:pPr lvl="1"/>
            <a:r>
              <a:rPr lang="en-US" dirty="0" smtClean="0"/>
              <a:t>No specific rules for trust property or interests of one spouse in a trust. </a:t>
            </a:r>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18</a:t>
            </a:fld>
            <a:endParaRPr lang="en-US"/>
          </a:p>
        </p:txBody>
      </p:sp>
    </p:spTree>
  </p:cSld>
  <p:clrMapOvr>
    <a:masterClrMapping/>
  </p:clrMapOvr>
  <p:transition>
    <p:blinds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Partnership of Acquests &amp; Trusts</a:t>
            </a:r>
            <a:endParaRPr lang="fr-CA" dirty="0"/>
          </a:p>
        </p:txBody>
      </p:sp>
      <p:sp>
        <p:nvSpPr>
          <p:cNvPr id="3" name="Espace réservé du contenu 2"/>
          <p:cNvSpPr>
            <a:spLocks noGrp="1"/>
          </p:cNvSpPr>
          <p:nvPr>
            <p:ph idx="1"/>
          </p:nvPr>
        </p:nvSpPr>
        <p:spPr>
          <a:xfrm>
            <a:off x="684213" y="1700213"/>
            <a:ext cx="8208267" cy="4481512"/>
          </a:xfrm>
        </p:spPr>
        <p:txBody>
          <a:bodyPr/>
          <a:lstStyle/>
          <a:p>
            <a:r>
              <a:rPr lang="en-US" dirty="0" smtClean="0"/>
              <a:t>Private property of each spouse consists of property: </a:t>
            </a:r>
          </a:p>
          <a:p>
            <a:pPr lvl="1"/>
            <a:r>
              <a:rPr lang="en-US" dirty="0" smtClean="0"/>
              <a:t>Acquired before the marriage, </a:t>
            </a:r>
          </a:p>
          <a:p>
            <a:pPr lvl="1"/>
            <a:r>
              <a:rPr lang="en-US" dirty="0" smtClean="0"/>
              <a:t>Devolved in the marriage by bequest or gift,</a:t>
            </a:r>
          </a:p>
          <a:p>
            <a:pPr lvl="1"/>
            <a:r>
              <a:rPr lang="en-US" dirty="0" smtClean="0"/>
              <a:t>Acquired as a replacement of private property </a:t>
            </a:r>
          </a:p>
          <a:p>
            <a:pPr lvl="1"/>
            <a:r>
              <a:rPr lang="en-US" dirty="0" smtClean="0"/>
              <a:t>Fruits and revenues derived from private property to the extent that: </a:t>
            </a:r>
          </a:p>
          <a:p>
            <a:pPr marL="1133475" lvl="2" indent="-457200">
              <a:buFont typeface="+mj-lt"/>
              <a:buAutoNum type="arabicPeriod"/>
            </a:pPr>
            <a:r>
              <a:rPr lang="en-US" dirty="0" smtClean="0"/>
              <a:t>the property from which they originated was devolved during the regime; </a:t>
            </a:r>
          </a:p>
          <a:p>
            <a:pPr marL="1133475" lvl="2" indent="-457200">
              <a:buFont typeface="+mj-lt"/>
              <a:buAutoNum type="arabicPeriod"/>
            </a:pPr>
            <a:r>
              <a:rPr lang="en-US" dirty="0" smtClean="0"/>
              <a:t>the testator or donor has so stipulated.</a:t>
            </a:r>
          </a:p>
          <a:p>
            <a:r>
              <a:rPr lang="en-US" dirty="0" smtClean="0"/>
              <a:t>In case of doubt, property is presumed to be an </a:t>
            </a:r>
            <a:r>
              <a:rPr lang="en-US" dirty="0" err="1" smtClean="0"/>
              <a:t>acquest</a:t>
            </a:r>
            <a:r>
              <a:rPr lang="en-US" dirty="0" smtClean="0"/>
              <a:t>.</a:t>
            </a:r>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19</a:t>
            </a:fld>
            <a:endParaRPr lang="en-US"/>
          </a:p>
        </p:txBody>
      </p:sp>
    </p:spTree>
  </p:cSld>
  <p:clrMapOvr>
    <a:masterClrMapping/>
  </p:clrMapOvr>
  <p:transition>
    <p:blinds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18" name="Rectangle 34"/>
          <p:cNvSpPr>
            <a:spLocks noGrp="1" noChangeArrowheads="1"/>
          </p:cNvSpPr>
          <p:nvPr>
            <p:ph type="ctrTitle"/>
          </p:nvPr>
        </p:nvSpPr>
        <p:spPr>
          <a:xfrm>
            <a:off x="1259632" y="3213100"/>
            <a:ext cx="6696918" cy="2016125"/>
          </a:xfrm>
          <a:noFill/>
          <a:ln/>
        </p:spPr>
        <p:txBody>
          <a:bodyPr/>
          <a:lstStyle/>
          <a:p>
            <a:r>
              <a:rPr lang="en-GB" dirty="0" smtClean="0"/>
              <a:t>How to Protect your Assets Held in Trust in the Event of a Divorce</a:t>
            </a:r>
            <a:endParaRPr lang="en-GB" dirty="0"/>
          </a:p>
        </p:txBody>
      </p:sp>
    </p:spTree>
  </p:cSld>
  <p:clrMapOvr>
    <a:masterClrMapping/>
  </p:clrMapOvr>
  <p:transition>
    <p:blinds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Partnership of Acquests &amp; Trusts</a:t>
            </a:r>
            <a:endParaRPr lang="fr-CA" dirty="0"/>
          </a:p>
        </p:txBody>
      </p:sp>
      <p:sp>
        <p:nvSpPr>
          <p:cNvPr id="3" name="Espace réservé du contenu 2"/>
          <p:cNvSpPr>
            <a:spLocks noGrp="1"/>
          </p:cNvSpPr>
          <p:nvPr>
            <p:ph idx="1"/>
          </p:nvPr>
        </p:nvSpPr>
        <p:spPr/>
        <p:txBody>
          <a:bodyPr/>
          <a:lstStyle/>
          <a:p>
            <a:r>
              <a:rPr lang="fr-CA" dirty="0" smtClean="0"/>
              <a:t>462 CcQ</a:t>
            </a:r>
          </a:p>
          <a:p>
            <a:pPr lvl="1"/>
            <a:r>
              <a:rPr lang="fr-CA" dirty="0" err="1" smtClean="0"/>
              <a:t>Neither</a:t>
            </a:r>
            <a:r>
              <a:rPr lang="fr-CA" dirty="0" smtClean="0"/>
              <a:t> spouse </a:t>
            </a:r>
            <a:r>
              <a:rPr lang="fr-CA" dirty="0" err="1" smtClean="0"/>
              <a:t>may</a:t>
            </a:r>
            <a:r>
              <a:rPr lang="fr-CA" dirty="0" smtClean="0"/>
              <a:t> dispose of acquests </a:t>
            </a:r>
            <a:r>
              <a:rPr lang="fr-CA" i="1" dirty="0" smtClean="0"/>
              <a:t>inter </a:t>
            </a:r>
            <a:r>
              <a:rPr lang="fr-CA" i="1" dirty="0" err="1" smtClean="0"/>
              <a:t>vivos</a:t>
            </a:r>
            <a:r>
              <a:rPr lang="fr-CA" i="1" dirty="0" smtClean="0"/>
              <a:t> </a:t>
            </a:r>
            <a:r>
              <a:rPr lang="fr-CA" u="sng" dirty="0" smtClean="0"/>
              <a:t>by gratuitous title</a:t>
            </a:r>
            <a:r>
              <a:rPr lang="fr-CA" dirty="0" smtClean="0"/>
              <a:t> </a:t>
            </a:r>
            <a:r>
              <a:rPr lang="fr-CA" dirty="0" err="1" smtClean="0"/>
              <a:t>without</a:t>
            </a:r>
            <a:r>
              <a:rPr lang="fr-CA" dirty="0" smtClean="0"/>
              <a:t> the consent of the other.</a:t>
            </a:r>
          </a:p>
          <a:p>
            <a:pPr lvl="2"/>
            <a:r>
              <a:rPr lang="fr-CA" sz="1800" dirty="0" err="1" smtClean="0"/>
              <a:t>Excl</a:t>
            </a:r>
            <a:r>
              <a:rPr lang="fr-CA" sz="1800" dirty="0" smtClean="0"/>
              <a:t>. property of </a:t>
            </a:r>
            <a:r>
              <a:rPr lang="fr-CA" sz="1800" dirty="0" err="1" smtClean="0"/>
              <a:t>small</a:t>
            </a:r>
            <a:r>
              <a:rPr lang="fr-CA" sz="1800" dirty="0" smtClean="0"/>
              <a:t> value, </a:t>
            </a:r>
            <a:r>
              <a:rPr lang="fr-CA" sz="1800" dirty="0" err="1" smtClean="0"/>
              <a:t>presents</a:t>
            </a:r>
            <a:r>
              <a:rPr lang="fr-CA" sz="1800" dirty="0" smtClean="0"/>
              <a:t>. </a:t>
            </a:r>
          </a:p>
          <a:p>
            <a:pPr lvl="1"/>
            <a:r>
              <a:rPr lang="fr-CA" dirty="0" err="1" smtClean="0"/>
              <a:t>Thus</a:t>
            </a:r>
            <a:r>
              <a:rPr lang="fr-CA" dirty="0" smtClean="0"/>
              <a:t>, </a:t>
            </a:r>
            <a:r>
              <a:rPr lang="en-US" dirty="0" smtClean="0"/>
              <a:t>the other spouse must consent freely to the gratuitous donation of acquests, such as investments, made in favor of the trust, on pain of nullity of the act.</a:t>
            </a:r>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20</a:t>
            </a:fld>
            <a:endParaRPr lang="en-US"/>
          </a:p>
        </p:txBody>
      </p:sp>
    </p:spTree>
  </p:cSld>
  <p:clrMapOvr>
    <a:masterClrMapping/>
  </p:clrMapOvr>
  <p:transition>
    <p:blinds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Partnership of Acquests &amp; Trusts</a:t>
            </a:r>
            <a:endParaRPr lang="fr-CA" dirty="0"/>
          </a:p>
        </p:txBody>
      </p:sp>
      <p:sp>
        <p:nvSpPr>
          <p:cNvPr id="3" name="Espace réservé du contenu 2"/>
          <p:cNvSpPr>
            <a:spLocks noGrp="1"/>
          </p:cNvSpPr>
          <p:nvPr>
            <p:ph idx="1"/>
          </p:nvPr>
        </p:nvSpPr>
        <p:spPr/>
        <p:txBody>
          <a:bodyPr/>
          <a:lstStyle/>
          <a:p>
            <a:r>
              <a:rPr lang="en-US" dirty="0" smtClean="0"/>
              <a:t>Will the property held in trust increase the amount of shareable acquests of the spouse/beneficiary?</a:t>
            </a:r>
          </a:p>
          <a:p>
            <a:pPr lvl="1"/>
            <a:r>
              <a:rPr lang="en-US" dirty="0" smtClean="0"/>
              <a:t>Property held in trust does not belong to the beneficiary and therefore cannot be shared under the partnership of acquests regime existing between the beneficiary and his/her spouse. </a:t>
            </a:r>
          </a:p>
          <a:p>
            <a:endParaRPr lang="en-US" dirty="0" smtClean="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21</a:t>
            </a:fld>
            <a:endParaRPr lang="en-US"/>
          </a:p>
        </p:txBody>
      </p:sp>
    </p:spTree>
  </p:cSld>
  <p:clrMapOvr>
    <a:masterClrMapping/>
  </p:clrMapOvr>
  <p:transition>
    <p:blinds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Partnership of Acquests &amp; Trusts</a:t>
            </a:r>
            <a:endParaRPr lang="fr-CA" dirty="0"/>
          </a:p>
        </p:txBody>
      </p:sp>
      <p:sp>
        <p:nvSpPr>
          <p:cNvPr id="3" name="Espace réservé du contenu 2"/>
          <p:cNvSpPr>
            <a:spLocks noGrp="1"/>
          </p:cNvSpPr>
          <p:nvPr>
            <p:ph idx="1"/>
          </p:nvPr>
        </p:nvSpPr>
        <p:spPr/>
        <p:txBody>
          <a:bodyPr/>
          <a:lstStyle/>
          <a:p>
            <a:r>
              <a:rPr lang="en-US" dirty="0" smtClean="0"/>
              <a:t>Will benefits/revenues received from property held in trust increase the amount of shareable acquests of the spouse/beneficiary?</a:t>
            </a:r>
          </a:p>
          <a:p>
            <a:pPr lvl="1"/>
            <a:r>
              <a:rPr lang="en-US" b="1" dirty="0" smtClean="0"/>
              <a:t>NO!</a:t>
            </a:r>
          </a:p>
          <a:p>
            <a:pPr lvl="1"/>
            <a:r>
              <a:rPr lang="en-US" dirty="0" smtClean="0"/>
              <a:t>Such benefits/revenues are </a:t>
            </a:r>
            <a:r>
              <a:rPr lang="en-US" b="1" dirty="0" smtClean="0"/>
              <a:t>private property</a:t>
            </a:r>
            <a:r>
              <a:rPr lang="en-US" dirty="0" smtClean="0"/>
              <a:t>, and therefore cannot be shared. </a:t>
            </a:r>
          </a:p>
          <a:p>
            <a:pPr lvl="1"/>
            <a:r>
              <a:rPr lang="en-US" dirty="0" smtClean="0"/>
              <a:t>Even if these benefits/revenues come from property that were acquests before they were put in trust, it is private property.</a:t>
            </a:r>
          </a:p>
          <a:p>
            <a:pPr>
              <a:buNone/>
            </a:pPr>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22</a:t>
            </a:fld>
            <a:endParaRPr lang="en-US"/>
          </a:p>
        </p:txBody>
      </p:sp>
    </p:spTree>
  </p:cSld>
  <p:clrMapOvr>
    <a:masterClrMapping/>
  </p:clrMapOvr>
  <p:transition>
    <p:blinds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Partnership of Acquests &amp; Trusts</a:t>
            </a:r>
            <a:endParaRPr lang="fr-CA" dirty="0"/>
          </a:p>
        </p:txBody>
      </p:sp>
      <p:sp>
        <p:nvSpPr>
          <p:cNvPr id="3" name="Espace réservé du contenu 2"/>
          <p:cNvSpPr>
            <a:spLocks noGrp="1"/>
          </p:cNvSpPr>
          <p:nvPr>
            <p:ph idx="1"/>
          </p:nvPr>
        </p:nvSpPr>
        <p:spPr/>
        <p:txBody>
          <a:bodyPr/>
          <a:lstStyle/>
          <a:p>
            <a:r>
              <a:rPr lang="fr-CA" dirty="0" err="1" smtClean="0"/>
              <a:t>Nevertheless</a:t>
            </a:r>
            <a:r>
              <a:rPr lang="fr-CA" dirty="0" smtClean="0"/>
              <a:t>…</a:t>
            </a:r>
          </a:p>
          <a:p>
            <a:pPr lvl="1"/>
            <a:r>
              <a:rPr lang="en-US" dirty="0" smtClean="0"/>
              <a:t>Further, the initial transfer </a:t>
            </a:r>
            <a:r>
              <a:rPr lang="en-US" u="sng" dirty="0" smtClean="0"/>
              <a:t>must not </a:t>
            </a:r>
            <a:r>
              <a:rPr lang="en-US" dirty="0" smtClean="0"/>
              <a:t>have been made for the purpose of exempting property from its shareable acquests. </a:t>
            </a:r>
          </a:p>
          <a:p>
            <a:pPr lvl="2"/>
            <a:r>
              <a:rPr lang="en-US" sz="1800" dirty="0" smtClean="0"/>
              <a:t>If fraudulent intent is proven, the transfer may be void and the property will return into the shareable patrimony of the spouse.</a:t>
            </a:r>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23</a:t>
            </a:fld>
            <a:endParaRPr lang="en-US" dirty="0"/>
          </a:p>
        </p:txBody>
      </p:sp>
    </p:spTree>
  </p:cSld>
  <p:clrMapOvr>
    <a:masterClrMapping/>
  </p:clrMapOvr>
  <p:transition>
    <p:blinds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Partnership of Acquests &amp; Trusts</a:t>
            </a:r>
            <a:endParaRPr lang="fr-CA" dirty="0"/>
          </a:p>
        </p:txBody>
      </p:sp>
      <p:sp>
        <p:nvSpPr>
          <p:cNvPr id="3" name="Espace réservé du contenu 2"/>
          <p:cNvSpPr>
            <a:spLocks noGrp="1"/>
          </p:cNvSpPr>
          <p:nvPr>
            <p:ph idx="1"/>
          </p:nvPr>
        </p:nvSpPr>
        <p:spPr/>
        <p:txBody>
          <a:bodyPr/>
          <a:lstStyle/>
          <a:p>
            <a:r>
              <a:rPr lang="fr-CA" dirty="0" smtClean="0"/>
              <a:t>If the transfer of property in a trust was not made gratuitously (consideration of similar value, or fair market value):</a:t>
            </a:r>
          </a:p>
          <a:p>
            <a:pPr lvl="1"/>
            <a:r>
              <a:rPr lang="fr-CA" dirty="0" smtClean="0"/>
              <a:t> Then, consent of the other spouse is not required.</a:t>
            </a:r>
          </a:p>
          <a:p>
            <a:pPr lvl="2"/>
            <a:r>
              <a:rPr lang="fr-CA" dirty="0" smtClean="0"/>
              <a:t>461 CcQ</a:t>
            </a:r>
          </a:p>
          <a:p>
            <a:pPr lvl="3"/>
            <a:r>
              <a:rPr lang="fr-CA" dirty="0" smtClean="0"/>
              <a:t>Each spouse has the administration, enjoyment and free disposal of his/her private property and acquests. </a:t>
            </a:r>
          </a:p>
          <a:p>
            <a:pPr lvl="2"/>
            <a:r>
              <a:rPr lang="fr-CA" dirty="0" smtClean="0"/>
              <a:t>462 CcQ</a:t>
            </a:r>
          </a:p>
          <a:p>
            <a:pPr lvl="3"/>
            <a:r>
              <a:rPr lang="fr-CA" dirty="0" smtClean="0"/>
              <a:t>[…] by gratuitous title</a:t>
            </a:r>
          </a:p>
          <a:p>
            <a:endParaRPr lang="fr-CA" dirty="0" smtClean="0"/>
          </a:p>
          <a:p>
            <a:pPr lvl="1">
              <a:buNone/>
            </a:pPr>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24</a:t>
            </a:fld>
            <a:endParaRPr lang="en-US" dirty="0"/>
          </a:p>
        </p:txBody>
      </p:sp>
    </p:spTree>
  </p:cSld>
  <p:clrMapOvr>
    <a:masterClrMapping/>
  </p:clrMapOvr>
  <p:transition>
    <p:blinds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Partnership of Acquests &amp; Trusts</a:t>
            </a:r>
            <a:endParaRPr lang="fr-CA" dirty="0"/>
          </a:p>
        </p:txBody>
      </p:sp>
      <p:sp>
        <p:nvSpPr>
          <p:cNvPr id="3" name="Espace réservé du contenu 2"/>
          <p:cNvSpPr>
            <a:spLocks noGrp="1"/>
          </p:cNvSpPr>
          <p:nvPr>
            <p:ph idx="1"/>
          </p:nvPr>
        </p:nvSpPr>
        <p:spPr/>
        <p:txBody>
          <a:bodyPr/>
          <a:lstStyle/>
          <a:p>
            <a:r>
              <a:rPr lang="en-US" dirty="0" smtClean="0"/>
              <a:t>It should also be noted that a spouse may be deprived of his or her share in the acquests of his or her spouse, if he/she has diverted, concealed, or squandered the acquests or managed them in bad faith.</a:t>
            </a:r>
          </a:p>
          <a:p>
            <a:pPr lvl="1"/>
            <a:r>
              <a:rPr lang="en-US" dirty="0" smtClean="0"/>
              <a:t>471 CcQ</a:t>
            </a:r>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25</a:t>
            </a:fld>
            <a:endParaRPr lang="en-US" dirty="0"/>
          </a:p>
        </p:txBody>
      </p:sp>
    </p:spTree>
  </p:cSld>
  <p:clrMapOvr>
    <a:masterClrMapping/>
  </p:clrMapOvr>
  <p:transition>
    <p:blinds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Partnership of Acquests &amp; Trusts</a:t>
            </a:r>
            <a:endParaRPr lang="fr-CA" dirty="0"/>
          </a:p>
        </p:txBody>
      </p:sp>
      <p:sp>
        <p:nvSpPr>
          <p:cNvPr id="3" name="Espace réservé du contenu 2"/>
          <p:cNvSpPr>
            <a:spLocks noGrp="1"/>
          </p:cNvSpPr>
          <p:nvPr>
            <p:ph idx="1"/>
          </p:nvPr>
        </p:nvSpPr>
        <p:spPr/>
        <p:txBody>
          <a:bodyPr/>
          <a:lstStyle/>
          <a:p>
            <a:pPr marL="223838" lvl="1">
              <a:buSzPct val="50000"/>
              <a:buBlip>
                <a:blip r:embed="rId3"/>
              </a:buBlip>
            </a:pPr>
            <a:r>
              <a:rPr lang="en-US" dirty="0" smtClean="0"/>
              <a:t>It would be possible for a tribunal to lift the fiduciary veil so that the property in trust becomes part of one spouses’ shareable acquests. </a:t>
            </a:r>
          </a:p>
          <a:p>
            <a:pPr marL="223838" lvl="1">
              <a:buSzPct val="50000"/>
              <a:buBlip>
                <a:blip r:embed="rId3"/>
              </a:buBlip>
            </a:pPr>
            <a:r>
              <a:rPr lang="fr-CA" dirty="0" smtClean="0"/>
              <a:t>Courts </a:t>
            </a:r>
            <a:r>
              <a:rPr lang="fr-CA" dirty="0" err="1" smtClean="0"/>
              <a:t>will</a:t>
            </a:r>
            <a:r>
              <a:rPr lang="fr-CA" dirty="0" smtClean="0"/>
              <a:t> </a:t>
            </a:r>
            <a:r>
              <a:rPr lang="fr-CA" dirty="0" err="1" smtClean="0"/>
              <a:t>be</a:t>
            </a:r>
            <a:r>
              <a:rPr lang="fr-CA" dirty="0" smtClean="0"/>
              <a:t> </a:t>
            </a:r>
            <a:r>
              <a:rPr lang="fr-CA" dirty="0" err="1" smtClean="0"/>
              <a:t>keen</a:t>
            </a:r>
            <a:r>
              <a:rPr lang="fr-CA" dirty="0" smtClean="0"/>
              <a:t> to lift the </a:t>
            </a:r>
            <a:r>
              <a:rPr lang="fr-CA" dirty="0" err="1" smtClean="0"/>
              <a:t>fiduciary</a:t>
            </a:r>
            <a:r>
              <a:rPr lang="fr-CA" dirty="0" smtClean="0"/>
              <a:t> </a:t>
            </a:r>
            <a:r>
              <a:rPr lang="fr-CA" dirty="0" err="1" smtClean="0"/>
              <a:t>entity</a:t>
            </a:r>
            <a:r>
              <a:rPr lang="fr-CA" dirty="0" smtClean="0"/>
              <a:t> </a:t>
            </a:r>
            <a:r>
              <a:rPr lang="fr-CA" dirty="0" err="1" smtClean="0"/>
              <a:t>veil</a:t>
            </a:r>
            <a:r>
              <a:rPr lang="fr-CA" dirty="0" smtClean="0"/>
              <a:t> </a:t>
            </a:r>
            <a:r>
              <a:rPr lang="fr-CA" dirty="0" err="1" smtClean="0"/>
              <a:t>when</a:t>
            </a:r>
            <a:r>
              <a:rPr lang="fr-CA" dirty="0" smtClean="0"/>
              <a:t>:</a:t>
            </a:r>
            <a:endParaRPr lang="en-US" dirty="0" smtClean="0"/>
          </a:p>
          <a:p>
            <a:pPr lvl="1"/>
            <a:r>
              <a:rPr lang="fr-CA" dirty="0" smtClean="0"/>
              <a:t>The spouse </a:t>
            </a:r>
            <a:r>
              <a:rPr lang="fr-CA" dirty="0" err="1" smtClean="0"/>
              <a:t>who</a:t>
            </a:r>
            <a:r>
              <a:rPr lang="fr-CA" dirty="0" smtClean="0"/>
              <a:t> </a:t>
            </a:r>
            <a:r>
              <a:rPr lang="fr-CA" dirty="0" err="1" smtClean="0"/>
              <a:t>transfers</a:t>
            </a:r>
            <a:r>
              <a:rPr lang="fr-CA" dirty="0" smtClean="0"/>
              <a:t> acquests </a:t>
            </a:r>
            <a:r>
              <a:rPr lang="fr-CA" dirty="0" err="1" smtClean="0"/>
              <a:t>into</a:t>
            </a:r>
            <a:r>
              <a:rPr lang="fr-CA" dirty="0" smtClean="0"/>
              <a:t> a trust is a </a:t>
            </a:r>
            <a:r>
              <a:rPr lang="fr-CA" dirty="0" err="1" smtClean="0"/>
              <a:t>discretionary</a:t>
            </a:r>
            <a:r>
              <a:rPr lang="fr-CA" dirty="0" smtClean="0"/>
              <a:t> trustee and </a:t>
            </a:r>
            <a:r>
              <a:rPr lang="fr-CA" dirty="0" err="1" smtClean="0"/>
              <a:t>beneficiary</a:t>
            </a:r>
            <a:r>
              <a:rPr lang="fr-CA" dirty="0" smtClean="0"/>
              <a:t>, or:</a:t>
            </a:r>
          </a:p>
          <a:p>
            <a:pPr lvl="1"/>
            <a:r>
              <a:rPr lang="fr-CA" dirty="0" smtClean="0"/>
              <a:t>The spouse </a:t>
            </a:r>
            <a:r>
              <a:rPr lang="fr-CA" dirty="0" err="1" smtClean="0"/>
              <a:t>may</a:t>
            </a:r>
            <a:r>
              <a:rPr lang="fr-CA" dirty="0" smtClean="0"/>
              <a:t> appoint </a:t>
            </a:r>
            <a:r>
              <a:rPr lang="fr-CA" dirty="0" err="1" smtClean="0"/>
              <a:t>himself</a:t>
            </a:r>
            <a:r>
              <a:rPr lang="fr-CA" dirty="0" smtClean="0"/>
              <a:t>/</a:t>
            </a:r>
            <a:r>
              <a:rPr lang="fr-CA" dirty="0" err="1" smtClean="0"/>
              <a:t>herself</a:t>
            </a:r>
            <a:r>
              <a:rPr lang="fr-CA" dirty="0" smtClean="0"/>
              <a:t> as a </a:t>
            </a:r>
            <a:r>
              <a:rPr lang="fr-CA" dirty="0" err="1" smtClean="0"/>
              <a:t>beneficiary</a:t>
            </a:r>
            <a:r>
              <a:rPr lang="fr-CA" dirty="0" smtClean="0"/>
              <a:t> </a:t>
            </a:r>
            <a:r>
              <a:rPr lang="fr-CA" dirty="0" err="1" smtClean="0"/>
              <a:t>at</a:t>
            </a:r>
            <a:r>
              <a:rPr lang="fr-CA" dirty="0" smtClean="0"/>
              <a:t> </a:t>
            </a:r>
            <a:r>
              <a:rPr lang="fr-CA" dirty="0" err="1" smtClean="0"/>
              <a:t>any</a:t>
            </a:r>
            <a:r>
              <a:rPr lang="fr-CA" dirty="0" smtClean="0"/>
              <a:t> </a:t>
            </a:r>
            <a:r>
              <a:rPr lang="fr-CA" dirty="0" err="1" smtClean="0"/>
              <a:t>given</a:t>
            </a:r>
            <a:r>
              <a:rPr lang="fr-CA" dirty="0" smtClean="0"/>
              <a:t> time.</a:t>
            </a:r>
          </a:p>
          <a:p>
            <a:pPr lvl="1"/>
            <a:endParaRPr lang="fr-CA" dirty="0" smtClean="0"/>
          </a:p>
          <a:p>
            <a:r>
              <a:rPr lang="fr-CA" sz="2200" dirty="0" smtClean="0"/>
              <a:t>As </a:t>
            </a:r>
            <a:r>
              <a:rPr lang="fr-CA" sz="2200" dirty="0" err="1" smtClean="0"/>
              <a:t>we</a:t>
            </a:r>
            <a:r>
              <a:rPr lang="fr-CA" sz="2200" dirty="0" smtClean="0"/>
              <a:t> </a:t>
            </a:r>
            <a:r>
              <a:rPr lang="fr-CA" sz="2200" dirty="0" err="1" smtClean="0"/>
              <a:t>saw</a:t>
            </a:r>
            <a:r>
              <a:rPr lang="fr-CA" sz="2200" dirty="0" smtClean="0"/>
              <a:t>, the </a:t>
            </a:r>
            <a:r>
              <a:rPr lang="fr-CA" sz="2200" dirty="0" err="1" smtClean="0"/>
              <a:t>same</a:t>
            </a:r>
            <a:r>
              <a:rPr lang="fr-CA" sz="2200" dirty="0" smtClean="0"/>
              <a:t> </a:t>
            </a:r>
            <a:r>
              <a:rPr lang="fr-CA" sz="2200" dirty="0" err="1" smtClean="0"/>
              <a:t>logic</a:t>
            </a:r>
            <a:r>
              <a:rPr lang="fr-CA" sz="2200" dirty="0" smtClean="0"/>
              <a:t> </a:t>
            </a:r>
            <a:r>
              <a:rPr lang="fr-CA" sz="2200" dirty="0" err="1" smtClean="0"/>
              <a:t>applies</a:t>
            </a:r>
            <a:r>
              <a:rPr lang="fr-CA" sz="2200" dirty="0" smtClean="0"/>
              <a:t> for </a:t>
            </a:r>
            <a:r>
              <a:rPr lang="fr-CA" sz="2200" dirty="0" err="1" smtClean="0"/>
              <a:t>family</a:t>
            </a:r>
            <a:r>
              <a:rPr lang="fr-CA" sz="2200" dirty="0" smtClean="0"/>
              <a:t> </a:t>
            </a:r>
            <a:r>
              <a:rPr lang="fr-CA" sz="2200" dirty="0" err="1" smtClean="0"/>
              <a:t>patrimony</a:t>
            </a:r>
            <a:r>
              <a:rPr lang="fr-CA" sz="2200" dirty="0" smtClean="0"/>
              <a:t> property </a:t>
            </a:r>
            <a:r>
              <a:rPr lang="fr-CA" sz="2200" dirty="0" err="1" smtClean="0"/>
              <a:t>that</a:t>
            </a:r>
            <a:r>
              <a:rPr lang="fr-CA" sz="2200" dirty="0" smtClean="0"/>
              <a:t> is part of a trust.</a:t>
            </a:r>
          </a:p>
          <a:p>
            <a:pPr lvl="1"/>
            <a:endParaRPr lang="en-US" dirty="0" smtClean="0"/>
          </a:p>
          <a:p>
            <a:pPr marL="520701" lvl="2">
              <a:buBlip>
                <a:blip r:embed="rId3"/>
              </a:buBlip>
            </a:pPr>
            <a:endParaRPr lang="fr-CA" dirty="0" smtClean="0">
              <a:solidFill>
                <a:srgbClr val="FF0000"/>
              </a:solidFill>
            </a:endParaRPr>
          </a:p>
          <a:p>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26</a:t>
            </a:fld>
            <a:endParaRPr lang="en-US"/>
          </a:p>
        </p:txBody>
      </p:sp>
    </p:spTree>
  </p:cSld>
  <p:clrMapOvr>
    <a:masterClrMapping/>
  </p:clrMapOvr>
  <p:transition>
    <p:blinds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i="1" dirty="0" smtClean="0"/>
              <a:t>Pre-Trial Seizure of Property held in Trust</a:t>
            </a:r>
            <a:endParaRPr lang="fr-CA" i="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Seizure of Property held in Trust</a:t>
            </a:r>
            <a:endParaRPr lang="fr-CA" dirty="0"/>
          </a:p>
        </p:txBody>
      </p:sp>
      <p:sp>
        <p:nvSpPr>
          <p:cNvPr id="3" name="Espace réservé du contenu 2"/>
          <p:cNvSpPr>
            <a:spLocks noGrp="1"/>
          </p:cNvSpPr>
          <p:nvPr>
            <p:ph idx="1"/>
          </p:nvPr>
        </p:nvSpPr>
        <p:spPr/>
        <p:txBody>
          <a:bodyPr/>
          <a:lstStyle/>
          <a:p>
            <a:r>
              <a:rPr lang="en-US" dirty="0" smtClean="0"/>
              <a:t>Can property held in trust be subject to pre-trial seizure in a divorce proceeding? </a:t>
            </a:r>
            <a:r>
              <a:rPr lang="en-US" b="1" dirty="0" smtClean="0"/>
              <a:t>Yes!</a:t>
            </a:r>
          </a:p>
          <a:p>
            <a:pPr lvl="1"/>
            <a:r>
              <a:rPr lang="en-US" dirty="0" smtClean="0"/>
              <a:t>Pre-trial seizure is used to prevent the dissipation/hiding of property in “distinct patrimonies” such as trusts or companies so to prevent their division upon divorce.</a:t>
            </a:r>
          </a:p>
          <a:p>
            <a:pPr lvl="1">
              <a:buNone/>
            </a:pPr>
            <a:endParaRPr lang="en-US" dirty="0" smtClean="0"/>
          </a:p>
          <a:p>
            <a:pPr lvl="1"/>
            <a:r>
              <a:rPr lang="en-US" i="1" dirty="0" err="1" smtClean="0"/>
              <a:t>Droit</a:t>
            </a:r>
            <a:r>
              <a:rPr lang="en-US" i="1" dirty="0" smtClean="0"/>
              <a:t> de la </a:t>
            </a:r>
            <a:r>
              <a:rPr lang="en-US" i="1" dirty="0" err="1" smtClean="0"/>
              <a:t>famille</a:t>
            </a:r>
            <a:r>
              <a:rPr lang="en-US" i="1" dirty="0" smtClean="0"/>
              <a:t> – 121905</a:t>
            </a:r>
            <a:r>
              <a:rPr lang="en-US" dirty="0" smtClean="0"/>
              <a:t>, 2012 QCCS 3977</a:t>
            </a:r>
          </a:p>
          <a:p>
            <a:pPr lvl="2"/>
            <a:r>
              <a:rPr lang="en-US" dirty="0" smtClean="0"/>
              <a:t>First time a court had to deal with pre-trial seizure of property held in trust.</a:t>
            </a:r>
          </a:p>
          <a:p>
            <a:pPr lvl="2"/>
            <a:r>
              <a:rPr lang="en-US" dirty="0" smtClean="0"/>
              <a:t>Wife wants pre-trial seizure, husband wants to have this motion squashed.</a:t>
            </a:r>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28</a:t>
            </a:fld>
            <a:endParaRPr lang="en-US"/>
          </a:p>
        </p:txBody>
      </p:sp>
    </p:spTree>
  </p:cSld>
  <p:clrMapOvr>
    <a:masterClrMapping/>
  </p:clrMapOvr>
  <p:transition>
    <p:blinds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i="1" dirty="0" err="1" smtClean="0"/>
              <a:t>Droit</a:t>
            </a:r>
            <a:r>
              <a:rPr lang="en-US" i="1" dirty="0" smtClean="0"/>
              <a:t> de la </a:t>
            </a:r>
            <a:r>
              <a:rPr lang="en-US" i="1" dirty="0" err="1" smtClean="0"/>
              <a:t>famille</a:t>
            </a:r>
            <a:r>
              <a:rPr lang="en-US" i="1" dirty="0" smtClean="0"/>
              <a:t> – 121905</a:t>
            </a:r>
            <a:r>
              <a:rPr lang="en-US" dirty="0" smtClean="0"/>
              <a:t> (</a:t>
            </a:r>
            <a:r>
              <a:rPr lang="en-US" dirty="0" err="1" smtClean="0"/>
              <a:t>ctnd</a:t>
            </a:r>
            <a:r>
              <a:rPr lang="en-US" dirty="0" smtClean="0"/>
              <a:t>.)</a:t>
            </a:r>
            <a:endParaRPr lang="fr-CA" dirty="0"/>
          </a:p>
        </p:txBody>
      </p:sp>
      <p:sp>
        <p:nvSpPr>
          <p:cNvPr id="3" name="Espace réservé du contenu 2"/>
          <p:cNvSpPr>
            <a:spLocks noGrp="1"/>
          </p:cNvSpPr>
          <p:nvPr>
            <p:ph idx="1"/>
          </p:nvPr>
        </p:nvSpPr>
        <p:spPr>
          <a:xfrm>
            <a:off x="684213" y="1700213"/>
            <a:ext cx="8064251" cy="4481512"/>
          </a:xfrm>
        </p:spPr>
        <p:txBody>
          <a:bodyPr/>
          <a:lstStyle/>
          <a:p>
            <a:pPr marL="223838" lvl="1">
              <a:buSzPct val="50000"/>
              <a:buBlip>
                <a:blip r:embed="rId3"/>
              </a:buBlip>
            </a:pPr>
            <a:r>
              <a:rPr lang="fr-CA" dirty="0" err="1" smtClean="0"/>
              <a:t>Two</a:t>
            </a:r>
            <a:r>
              <a:rPr lang="fr-CA" dirty="0" smtClean="0"/>
              <a:t> trusts </a:t>
            </a:r>
            <a:r>
              <a:rPr lang="fr-CA" dirty="0" err="1" smtClean="0"/>
              <a:t>were</a:t>
            </a:r>
            <a:r>
              <a:rPr lang="fr-CA" dirty="0" smtClean="0"/>
              <a:t> </a:t>
            </a:r>
            <a:r>
              <a:rPr lang="fr-CA" dirty="0" err="1" smtClean="0"/>
              <a:t>established</a:t>
            </a:r>
            <a:r>
              <a:rPr lang="fr-CA" dirty="0" smtClean="0"/>
              <a:t> </a:t>
            </a:r>
            <a:r>
              <a:rPr lang="fr-CA" dirty="0" err="1" smtClean="0"/>
              <a:t>during</a:t>
            </a:r>
            <a:r>
              <a:rPr lang="fr-CA" dirty="0" smtClean="0"/>
              <a:t> the </a:t>
            </a:r>
            <a:r>
              <a:rPr lang="fr-CA" dirty="0" err="1" smtClean="0"/>
              <a:t>marriage</a:t>
            </a:r>
            <a:endParaRPr lang="fr-CA" dirty="0" smtClean="0"/>
          </a:p>
          <a:p>
            <a:pPr marL="223838" lvl="1">
              <a:buSzPct val="50000"/>
              <a:buBlip>
                <a:blip r:embed="rId3"/>
              </a:buBlip>
            </a:pPr>
            <a:r>
              <a:rPr lang="fr-CA" dirty="0" smtClean="0"/>
              <a:t>Most property </a:t>
            </a:r>
            <a:r>
              <a:rPr lang="fr-CA" dirty="0" err="1" smtClean="0"/>
              <a:t>covered</a:t>
            </a:r>
            <a:r>
              <a:rPr lang="fr-CA" dirty="0" smtClean="0"/>
              <a:t> by the </a:t>
            </a:r>
            <a:r>
              <a:rPr lang="fr-CA" dirty="0" err="1" smtClean="0"/>
              <a:t>family</a:t>
            </a:r>
            <a:r>
              <a:rPr lang="fr-CA" dirty="0" smtClean="0"/>
              <a:t> </a:t>
            </a:r>
            <a:r>
              <a:rPr lang="fr-CA" dirty="0" err="1" smtClean="0"/>
              <a:t>patrimony</a:t>
            </a:r>
            <a:r>
              <a:rPr lang="fr-CA" dirty="0" smtClean="0"/>
              <a:t> and the </a:t>
            </a:r>
            <a:r>
              <a:rPr lang="fr-CA" dirty="0" err="1" smtClean="0"/>
              <a:t>partnership</a:t>
            </a:r>
            <a:r>
              <a:rPr lang="fr-CA" dirty="0" smtClean="0"/>
              <a:t> of acquests </a:t>
            </a:r>
            <a:r>
              <a:rPr lang="fr-CA" dirty="0" err="1" smtClean="0"/>
              <a:t>were</a:t>
            </a:r>
            <a:r>
              <a:rPr lang="fr-CA" dirty="0" smtClean="0"/>
              <a:t> </a:t>
            </a:r>
            <a:r>
              <a:rPr lang="fr-CA" dirty="0" err="1" smtClean="0"/>
              <a:t>transferred</a:t>
            </a:r>
            <a:r>
              <a:rPr lang="fr-CA" dirty="0" smtClean="0"/>
              <a:t> </a:t>
            </a:r>
            <a:r>
              <a:rPr lang="fr-CA" dirty="0" err="1" smtClean="0"/>
              <a:t>into</a:t>
            </a:r>
            <a:r>
              <a:rPr lang="fr-CA" dirty="0" smtClean="0"/>
              <a:t> </a:t>
            </a:r>
            <a:r>
              <a:rPr lang="fr-CA" dirty="0" err="1" smtClean="0"/>
              <a:t>these</a:t>
            </a:r>
            <a:r>
              <a:rPr lang="fr-CA" dirty="0" smtClean="0"/>
              <a:t> trusts.</a:t>
            </a:r>
          </a:p>
          <a:p>
            <a:pPr marL="223838" lvl="1">
              <a:buSzPct val="50000"/>
              <a:buBlip>
                <a:blip r:embed="rId3"/>
              </a:buBlip>
            </a:pPr>
            <a:r>
              <a:rPr lang="fr-CA" dirty="0" err="1" smtClean="0"/>
              <a:t>Wife</a:t>
            </a:r>
            <a:r>
              <a:rPr lang="fr-CA" dirty="0" smtClean="0"/>
              <a:t> </a:t>
            </a:r>
            <a:r>
              <a:rPr lang="fr-CA" dirty="0" err="1" smtClean="0"/>
              <a:t>agreed</a:t>
            </a:r>
            <a:r>
              <a:rPr lang="fr-CA" dirty="0" smtClean="0"/>
              <a:t>, </a:t>
            </a:r>
            <a:r>
              <a:rPr lang="fr-CA" dirty="0" err="1" smtClean="0"/>
              <a:t>did</a:t>
            </a:r>
            <a:r>
              <a:rPr lang="fr-CA" dirty="0" smtClean="0"/>
              <a:t> not </a:t>
            </a:r>
            <a:r>
              <a:rPr lang="fr-CA" dirty="0" err="1" smtClean="0"/>
              <a:t>think</a:t>
            </a:r>
            <a:r>
              <a:rPr lang="fr-CA" dirty="0" smtClean="0"/>
              <a:t> </a:t>
            </a:r>
            <a:r>
              <a:rPr lang="fr-CA" dirty="0" err="1" smtClean="0"/>
              <a:t>transfers</a:t>
            </a:r>
            <a:r>
              <a:rPr lang="fr-CA" dirty="0" smtClean="0"/>
              <a:t> </a:t>
            </a:r>
            <a:r>
              <a:rPr lang="fr-CA" dirty="0" err="1" smtClean="0"/>
              <a:t>would</a:t>
            </a:r>
            <a:r>
              <a:rPr lang="fr-CA" dirty="0" smtClean="0"/>
              <a:t> affect the </a:t>
            </a:r>
            <a:r>
              <a:rPr lang="fr-CA" dirty="0" err="1" smtClean="0"/>
              <a:t>regime</a:t>
            </a:r>
            <a:r>
              <a:rPr lang="fr-CA" dirty="0" smtClean="0"/>
              <a:t>.</a:t>
            </a:r>
          </a:p>
          <a:p>
            <a:pPr marL="223838" lvl="1">
              <a:buSzPct val="50000"/>
              <a:buBlip>
                <a:blip r:embed="rId3"/>
              </a:buBlip>
            </a:pPr>
            <a:r>
              <a:rPr lang="fr-CA" dirty="0" err="1" smtClean="0"/>
              <a:t>Husband</a:t>
            </a:r>
            <a:r>
              <a:rPr lang="fr-CA" dirty="0" smtClean="0"/>
              <a:t> argues </a:t>
            </a:r>
            <a:r>
              <a:rPr lang="fr-CA" dirty="0" err="1" smtClean="0"/>
              <a:t>that</a:t>
            </a:r>
            <a:r>
              <a:rPr lang="fr-CA" dirty="0" smtClean="0"/>
              <a:t> </a:t>
            </a:r>
            <a:r>
              <a:rPr lang="fr-CA" dirty="0" err="1" smtClean="0"/>
              <a:t>there</a:t>
            </a:r>
            <a:r>
              <a:rPr lang="fr-CA" dirty="0" smtClean="0"/>
              <a:t> </a:t>
            </a:r>
            <a:r>
              <a:rPr lang="fr-CA" dirty="0" err="1" smtClean="0"/>
              <a:t>remains</a:t>
            </a:r>
            <a:r>
              <a:rPr lang="fr-CA" dirty="0" smtClean="0"/>
              <a:t> no </a:t>
            </a:r>
            <a:r>
              <a:rPr lang="fr-CA" dirty="0" err="1" smtClean="0"/>
              <a:t>shareable</a:t>
            </a:r>
            <a:r>
              <a:rPr lang="fr-CA" dirty="0" smtClean="0"/>
              <a:t> property </a:t>
            </a:r>
            <a:r>
              <a:rPr lang="fr-CA" dirty="0" err="1" smtClean="0"/>
              <a:t>following</a:t>
            </a:r>
            <a:r>
              <a:rPr lang="fr-CA" dirty="0" smtClean="0"/>
              <a:t> </a:t>
            </a:r>
            <a:r>
              <a:rPr lang="fr-CA" dirty="0" err="1" smtClean="0"/>
              <a:t>those</a:t>
            </a:r>
            <a:r>
              <a:rPr lang="fr-CA" dirty="0" smtClean="0"/>
              <a:t> </a:t>
            </a:r>
            <a:r>
              <a:rPr lang="fr-CA" dirty="0" err="1" smtClean="0"/>
              <a:t>transfers</a:t>
            </a:r>
            <a:r>
              <a:rPr lang="fr-CA" dirty="0" smtClean="0"/>
              <a:t>. </a:t>
            </a:r>
            <a:r>
              <a:rPr lang="fr-CA" dirty="0" err="1" smtClean="0"/>
              <a:t>Therefore</a:t>
            </a:r>
            <a:r>
              <a:rPr lang="fr-CA" dirty="0" smtClean="0"/>
              <a:t>, </a:t>
            </a:r>
            <a:r>
              <a:rPr lang="fr-CA" dirty="0" err="1" smtClean="0"/>
              <a:t>wife</a:t>
            </a:r>
            <a:r>
              <a:rPr lang="fr-CA" dirty="0" smtClean="0"/>
              <a:t> </a:t>
            </a:r>
            <a:r>
              <a:rPr lang="fr-CA" dirty="0" err="1" smtClean="0"/>
              <a:t>cannot</a:t>
            </a:r>
            <a:r>
              <a:rPr lang="fr-CA" dirty="0" smtClean="0"/>
              <a:t> </a:t>
            </a:r>
            <a:r>
              <a:rPr lang="fr-CA" dirty="0" err="1" smtClean="0"/>
              <a:t>ask</a:t>
            </a:r>
            <a:r>
              <a:rPr lang="fr-CA" dirty="0" smtClean="0"/>
              <a:t> for the </a:t>
            </a:r>
            <a:r>
              <a:rPr lang="fr-CA" dirty="0" err="1" smtClean="0"/>
              <a:t>the</a:t>
            </a:r>
            <a:r>
              <a:rPr lang="fr-CA" dirty="0" smtClean="0"/>
              <a:t> </a:t>
            </a:r>
            <a:r>
              <a:rPr lang="fr-CA" dirty="0" err="1" smtClean="0"/>
              <a:t>pre</a:t>
            </a:r>
            <a:r>
              <a:rPr lang="fr-CA" dirty="0" smtClean="0"/>
              <a:t>-trial seizure of property held in trust. </a:t>
            </a:r>
          </a:p>
          <a:p>
            <a:pPr marL="223838" lvl="1">
              <a:buSzPct val="50000"/>
              <a:buBlip>
                <a:blip r:embed="rId3"/>
              </a:buBlip>
            </a:pPr>
            <a:endParaRPr lang="fr-CA" dirty="0" smtClean="0"/>
          </a:p>
          <a:p>
            <a:pPr marL="223838" lvl="1">
              <a:buSzPct val="50000"/>
              <a:buBlip>
                <a:blip r:embed="rId3"/>
              </a:buBlip>
            </a:pPr>
            <a:r>
              <a:rPr lang="fr-CA" dirty="0" smtClean="0"/>
              <a:t>Court </a:t>
            </a:r>
            <a:r>
              <a:rPr lang="fr-CA" dirty="0" err="1" smtClean="0"/>
              <a:t>finds</a:t>
            </a:r>
            <a:r>
              <a:rPr lang="fr-CA" dirty="0" smtClean="0"/>
              <a:t> </a:t>
            </a:r>
            <a:r>
              <a:rPr lang="fr-CA" dirty="0" err="1" smtClean="0"/>
              <a:t>that</a:t>
            </a:r>
            <a:r>
              <a:rPr lang="fr-CA" dirty="0" smtClean="0"/>
              <a:t> </a:t>
            </a:r>
            <a:r>
              <a:rPr lang="fr-CA" dirty="0" err="1" smtClean="0"/>
              <a:t>pre</a:t>
            </a:r>
            <a:r>
              <a:rPr lang="fr-CA" dirty="0" smtClean="0"/>
              <a:t>-trial </a:t>
            </a:r>
            <a:r>
              <a:rPr lang="fr-CA" dirty="0" err="1" smtClean="0"/>
              <a:t>seizures</a:t>
            </a:r>
            <a:r>
              <a:rPr lang="fr-CA" dirty="0" smtClean="0"/>
              <a:t> </a:t>
            </a:r>
            <a:r>
              <a:rPr lang="fr-CA" dirty="0" err="1" smtClean="0"/>
              <a:t>would</a:t>
            </a:r>
            <a:r>
              <a:rPr lang="fr-CA" dirty="0" smtClean="0"/>
              <a:t> have no </a:t>
            </a:r>
            <a:r>
              <a:rPr lang="fr-CA" dirty="0" err="1" smtClean="0"/>
              <a:t>prejudicial</a:t>
            </a:r>
            <a:r>
              <a:rPr lang="fr-CA" dirty="0" smtClean="0"/>
              <a:t> impact on the </a:t>
            </a:r>
            <a:r>
              <a:rPr lang="fr-CA" dirty="0" err="1" smtClean="0"/>
              <a:t>husband’s</a:t>
            </a:r>
            <a:r>
              <a:rPr lang="fr-CA" dirty="0" smtClean="0"/>
              <a:t> </a:t>
            </a:r>
            <a:r>
              <a:rPr lang="fr-CA" dirty="0" err="1" smtClean="0"/>
              <a:t>companies</a:t>
            </a:r>
            <a:r>
              <a:rPr lang="fr-CA" dirty="0" smtClean="0"/>
              <a:t> and the trusts and </a:t>
            </a:r>
            <a:r>
              <a:rPr lang="fr-CA" dirty="0" err="1" smtClean="0"/>
              <a:t>thus</a:t>
            </a:r>
            <a:r>
              <a:rPr lang="fr-CA" dirty="0" smtClean="0"/>
              <a:t> </a:t>
            </a:r>
            <a:r>
              <a:rPr lang="fr-CA" dirty="0" err="1" smtClean="0"/>
              <a:t>rejects</a:t>
            </a:r>
            <a:r>
              <a:rPr lang="fr-CA" dirty="0" smtClean="0"/>
              <a:t> the </a:t>
            </a:r>
            <a:r>
              <a:rPr lang="fr-CA" dirty="0" err="1" smtClean="0"/>
              <a:t>huband’s</a:t>
            </a:r>
            <a:r>
              <a:rPr lang="fr-CA" dirty="0" smtClean="0"/>
              <a:t> motion. </a:t>
            </a:r>
            <a:endParaRPr lang="en-US" dirty="0" smtClean="0"/>
          </a:p>
          <a:p>
            <a:pPr marL="223838" lvl="1">
              <a:buSzPct val="50000"/>
              <a:buBlip>
                <a:blip r:embed="rId3"/>
              </a:buBlip>
            </a:pPr>
            <a:endParaRPr lang="en-US" dirty="0" smtClean="0"/>
          </a:p>
          <a:p>
            <a:pPr lvl="1"/>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29</a:t>
            </a:fld>
            <a:endParaRPr lang="en-US"/>
          </a:p>
        </p:txBody>
      </p:sp>
    </p:spTree>
  </p:cSld>
  <p:clrMapOvr>
    <a:masterClrMapping/>
  </p:clrMapOvr>
  <p:transition>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Overview</a:t>
            </a:r>
            <a:endParaRPr lang="fr-CA" dirty="0"/>
          </a:p>
        </p:txBody>
      </p:sp>
      <p:sp>
        <p:nvSpPr>
          <p:cNvPr id="3" name="Espace réservé du contenu 2"/>
          <p:cNvSpPr>
            <a:spLocks noGrp="1"/>
          </p:cNvSpPr>
          <p:nvPr>
            <p:ph idx="1"/>
          </p:nvPr>
        </p:nvSpPr>
        <p:spPr/>
        <p:txBody>
          <a:bodyPr/>
          <a:lstStyle/>
          <a:p>
            <a:r>
              <a:rPr lang="en-US" dirty="0" smtClean="0"/>
              <a:t>What is a Trust?</a:t>
            </a:r>
          </a:p>
          <a:p>
            <a:r>
              <a:rPr lang="en-US" dirty="0" smtClean="0"/>
              <a:t>Family Patrimony &amp; Trusts</a:t>
            </a:r>
          </a:p>
          <a:p>
            <a:pPr lvl="1"/>
            <a:r>
              <a:rPr lang="en-US" dirty="0" smtClean="0"/>
              <a:t>Incl. Family Residence</a:t>
            </a:r>
          </a:p>
          <a:p>
            <a:r>
              <a:rPr lang="en-US" dirty="0" smtClean="0"/>
              <a:t>Partnership of Acquests &amp; Trusts</a:t>
            </a:r>
          </a:p>
          <a:p>
            <a:r>
              <a:rPr lang="en-US" dirty="0" smtClean="0"/>
              <a:t>Pre-trial seizure of goods held in trust</a:t>
            </a:r>
          </a:p>
          <a:p>
            <a:r>
              <a:rPr lang="en-US" dirty="0" smtClean="0"/>
              <a:t>Alimony &amp; Trusts</a:t>
            </a:r>
          </a:p>
          <a:p>
            <a:pPr lvl="1"/>
            <a:r>
              <a:rPr lang="en-US" dirty="0" smtClean="0"/>
              <a:t>Accounting for assets held in trust in determining income for the purpose of establishing support payments.</a:t>
            </a:r>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3</a:t>
            </a:fld>
            <a:endParaRPr lang="en-US"/>
          </a:p>
        </p:txBody>
      </p:sp>
    </p:spTree>
  </p:cSld>
  <p:clrMapOvr>
    <a:masterClrMapping/>
  </p:clrMapOvr>
  <p:transition>
    <p:blinds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i="1" dirty="0" err="1" smtClean="0"/>
              <a:t>Droit</a:t>
            </a:r>
            <a:r>
              <a:rPr lang="en-US" i="1" dirty="0" smtClean="0"/>
              <a:t> de la </a:t>
            </a:r>
            <a:r>
              <a:rPr lang="en-US" i="1" dirty="0" err="1" smtClean="0"/>
              <a:t>famille</a:t>
            </a:r>
            <a:r>
              <a:rPr lang="en-US" i="1" dirty="0" smtClean="0"/>
              <a:t> – 121905</a:t>
            </a:r>
            <a:r>
              <a:rPr lang="en-US" dirty="0" smtClean="0"/>
              <a:t> (</a:t>
            </a:r>
            <a:r>
              <a:rPr lang="en-US" dirty="0" err="1" smtClean="0"/>
              <a:t>ctnd</a:t>
            </a:r>
            <a:r>
              <a:rPr lang="en-US" dirty="0" smtClean="0"/>
              <a:t>.)</a:t>
            </a:r>
            <a:endParaRPr lang="fr-CA" dirty="0"/>
          </a:p>
        </p:txBody>
      </p:sp>
      <p:sp>
        <p:nvSpPr>
          <p:cNvPr id="3" name="Espace réservé du contenu 2"/>
          <p:cNvSpPr>
            <a:spLocks noGrp="1"/>
          </p:cNvSpPr>
          <p:nvPr>
            <p:ph idx="1"/>
          </p:nvPr>
        </p:nvSpPr>
        <p:spPr/>
        <p:txBody>
          <a:bodyPr/>
          <a:lstStyle/>
          <a:p>
            <a:r>
              <a:rPr lang="fr-CA" dirty="0" smtClean="0"/>
              <a:t>Court of </a:t>
            </a:r>
            <a:r>
              <a:rPr lang="fr-CA" dirty="0" err="1" smtClean="0"/>
              <a:t>appeal</a:t>
            </a:r>
            <a:r>
              <a:rPr lang="fr-CA" dirty="0" smtClean="0"/>
              <a:t> </a:t>
            </a:r>
            <a:r>
              <a:rPr lang="fr-CA" dirty="0" err="1" smtClean="0"/>
              <a:t>upholds</a:t>
            </a:r>
            <a:r>
              <a:rPr lang="fr-CA" dirty="0" smtClean="0"/>
              <a:t> the </a:t>
            </a:r>
            <a:r>
              <a:rPr lang="fr-CA" dirty="0" err="1" smtClean="0"/>
              <a:t>decision</a:t>
            </a:r>
            <a:endParaRPr lang="fr-CA" dirty="0" smtClean="0"/>
          </a:p>
          <a:p>
            <a:pPr lvl="1"/>
            <a:r>
              <a:rPr lang="fr-CA" i="1" dirty="0" smtClean="0"/>
              <a:t>Droit de la famille – 13681</a:t>
            </a:r>
            <a:r>
              <a:rPr lang="fr-CA" dirty="0" smtClean="0"/>
              <a:t>, 2013 QCCA 501</a:t>
            </a:r>
          </a:p>
          <a:p>
            <a:pPr lvl="1">
              <a:buNone/>
            </a:pPr>
            <a:endParaRPr lang="fr-CA" dirty="0" smtClean="0"/>
          </a:p>
          <a:p>
            <a:r>
              <a:rPr lang="fr-CA" dirty="0" err="1" smtClean="0"/>
              <a:t>Thus</a:t>
            </a:r>
            <a:r>
              <a:rPr lang="fr-CA" dirty="0" smtClean="0"/>
              <a:t>, the court </a:t>
            </a:r>
            <a:r>
              <a:rPr lang="en-US" dirty="0" smtClean="0"/>
              <a:t>may authorize pre-trial seizure of property held in trust when: </a:t>
            </a:r>
            <a:endParaRPr lang="fr-CA" dirty="0" smtClean="0"/>
          </a:p>
          <a:p>
            <a:pPr lvl="1"/>
            <a:r>
              <a:rPr lang="en-US" sz="1800" dirty="0" smtClean="0"/>
              <a:t>The assets are intrinsically tied to the parties and their finances during the marriage; </a:t>
            </a:r>
          </a:p>
          <a:p>
            <a:pPr lvl="1"/>
            <a:r>
              <a:rPr lang="en-US" sz="1800" dirty="0" smtClean="0"/>
              <a:t>One spouse is fearful that the other will squander these assets before the judgment on the merits given his or her role as a trustee, and;</a:t>
            </a:r>
          </a:p>
          <a:p>
            <a:pPr lvl="1"/>
            <a:r>
              <a:rPr lang="en-US" sz="1800" dirty="0" smtClean="0"/>
              <a:t>When it would not cause prejudice to the spouse or the trusts.</a:t>
            </a:r>
          </a:p>
          <a:p>
            <a:pPr>
              <a:buNone/>
            </a:pPr>
            <a:r>
              <a:rPr lang="en-US" dirty="0" smtClean="0"/>
              <a:t> </a:t>
            </a:r>
            <a:endParaRPr lang="fr-CA" dirty="0" smtClean="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30</a:t>
            </a:fld>
            <a:endParaRPr lang="en-US"/>
          </a:p>
        </p:txBody>
      </p:sp>
    </p:spTree>
  </p:cSld>
  <p:clrMapOvr>
    <a:masterClrMapping/>
  </p:clrMapOvr>
  <p:transition>
    <p:blinds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i="1" dirty="0" err="1" smtClean="0"/>
              <a:t>Alimony</a:t>
            </a:r>
            <a:r>
              <a:rPr lang="fr-CA" i="1" dirty="0" smtClean="0"/>
              <a:t> &amp; Trusts</a:t>
            </a:r>
            <a:endParaRPr lang="fr-CA" i="1"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Alimony</a:t>
            </a:r>
            <a:r>
              <a:rPr lang="fr-CA" dirty="0" smtClean="0"/>
              <a:t> &amp; Trusts</a:t>
            </a:r>
            <a:endParaRPr lang="fr-CA" dirty="0"/>
          </a:p>
        </p:txBody>
      </p:sp>
      <p:sp>
        <p:nvSpPr>
          <p:cNvPr id="3" name="Espace réservé du contenu 2"/>
          <p:cNvSpPr>
            <a:spLocks noGrp="1"/>
          </p:cNvSpPr>
          <p:nvPr>
            <p:ph idx="1"/>
          </p:nvPr>
        </p:nvSpPr>
        <p:spPr/>
        <p:txBody>
          <a:bodyPr/>
          <a:lstStyle/>
          <a:p>
            <a:r>
              <a:rPr lang="en-US" dirty="0" smtClean="0"/>
              <a:t>Alimony is established on the basis of the disposable income and the resources of the debtor. </a:t>
            </a:r>
          </a:p>
          <a:p>
            <a:r>
              <a:rPr lang="en-US" dirty="0" smtClean="0"/>
              <a:t>Court have a wide discretion in terms determining a parent/spouse’s income:</a:t>
            </a:r>
          </a:p>
          <a:p>
            <a:pPr lvl="1"/>
            <a:r>
              <a:rPr lang="en-US" dirty="0" smtClean="0"/>
              <a:t> </a:t>
            </a:r>
            <a:r>
              <a:rPr lang="en-US" sz="1800" dirty="0" smtClean="0"/>
              <a:t>They may consider, among other things, the value of the parent’s assets and the income they generate or could generate. (446 </a:t>
            </a:r>
            <a:r>
              <a:rPr lang="en-US" sz="1800" dirty="0" err="1" smtClean="0"/>
              <a:t>Ccp</a:t>
            </a:r>
            <a:r>
              <a:rPr lang="en-US" sz="1800" dirty="0" smtClean="0"/>
              <a:t>)</a:t>
            </a:r>
          </a:p>
          <a:p>
            <a:pPr lvl="1"/>
            <a:r>
              <a:rPr lang="en-US" sz="1800" i="1" dirty="0" smtClean="0"/>
              <a:t>Divorce Act </a:t>
            </a:r>
            <a:r>
              <a:rPr lang="en-US" sz="1800" dirty="0" smtClean="0"/>
              <a:t>states that Courts must take into account each spouse’s needs and resources in determining one’s income. </a:t>
            </a:r>
          </a:p>
          <a:p>
            <a:pPr lvl="1"/>
            <a:r>
              <a:rPr lang="en-US" sz="1800" i="1" dirty="0" smtClean="0"/>
              <a:t>Spousal Support Advisory Guidelines </a:t>
            </a:r>
            <a:r>
              <a:rPr lang="en-US" sz="1800" dirty="0" smtClean="0"/>
              <a:t>stipulate that it may be necessary to </a:t>
            </a:r>
            <a:r>
              <a:rPr lang="en-US" sz="1800" b="1" dirty="0" smtClean="0"/>
              <a:t>impute income</a:t>
            </a:r>
            <a:r>
              <a:rPr lang="en-US" sz="1800" dirty="0" smtClean="0"/>
              <a:t> in situations where a spouse’s actual income does not appropriately reflect his or her earning capacity.</a:t>
            </a:r>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32</a:t>
            </a:fld>
            <a:endParaRPr lang="en-US"/>
          </a:p>
        </p:txBody>
      </p:sp>
    </p:spTree>
  </p:cSld>
  <p:clrMapOvr>
    <a:masterClrMapping/>
  </p:clrMapOvr>
  <p:transition>
    <p:blinds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Alimony</a:t>
            </a:r>
            <a:r>
              <a:rPr lang="fr-CA" dirty="0" smtClean="0"/>
              <a:t> &amp; Trusts</a:t>
            </a:r>
            <a:endParaRPr lang="fr-CA" dirty="0"/>
          </a:p>
        </p:txBody>
      </p:sp>
      <p:sp>
        <p:nvSpPr>
          <p:cNvPr id="3" name="Espace réservé du contenu 2"/>
          <p:cNvSpPr>
            <a:spLocks noGrp="1"/>
          </p:cNvSpPr>
          <p:nvPr>
            <p:ph idx="1"/>
          </p:nvPr>
        </p:nvSpPr>
        <p:spPr/>
        <p:txBody>
          <a:bodyPr/>
          <a:lstStyle/>
          <a:p>
            <a:r>
              <a:rPr lang="en-US" dirty="0" smtClean="0"/>
              <a:t>Judges will prioritize the establishment of </a:t>
            </a:r>
            <a:r>
              <a:rPr lang="en-US" u="sng" dirty="0" smtClean="0"/>
              <a:t>fair support payments.</a:t>
            </a:r>
            <a:endParaRPr lang="en-US" dirty="0" smtClean="0"/>
          </a:p>
          <a:p>
            <a:r>
              <a:rPr lang="en-US" dirty="0" smtClean="0"/>
              <a:t>When a trust is involved and the courts must determine a spouse’s income, they will look at:</a:t>
            </a:r>
          </a:p>
          <a:p>
            <a:pPr lvl="1"/>
            <a:r>
              <a:rPr lang="en-US" sz="1800" dirty="0" smtClean="0"/>
              <a:t>Who the beneficiaries are;</a:t>
            </a:r>
          </a:p>
          <a:p>
            <a:pPr lvl="1"/>
            <a:r>
              <a:rPr lang="en-US" sz="1800" dirty="0" smtClean="0"/>
              <a:t>Who set up the trust;</a:t>
            </a:r>
          </a:p>
          <a:p>
            <a:pPr lvl="1"/>
            <a:r>
              <a:rPr lang="en-US" sz="1800" dirty="0" smtClean="0"/>
              <a:t>The moment it was set up;</a:t>
            </a:r>
          </a:p>
          <a:p>
            <a:pPr lvl="1"/>
            <a:r>
              <a:rPr lang="en-US" sz="1800" dirty="0" smtClean="0"/>
              <a:t>The spouse’s control over the trust (trustee);</a:t>
            </a:r>
          </a:p>
          <a:p>
            <a:pPr lvl="1"/>
            <a:r>
              <a:rPr lang="en-US" sz="1800" dirty="0" smtClean="0"/>
              <a:t>The purpose for which it was set up;</a:t>
            </a:r>
          </a:p>
          <a:p>
            <a:pPr lvl="1"/>
            <a:r>
              <a:rPr lang="en-US" sz="1800" dirty="0" smtClean="0"/>
              <a:t>The parties’ lifestyle;</a:t>
            </a:r>
          </a:p>
          <a:p>
            <a:pPr lvl="1"/>
            <a:r>
              <a:rPr lang="en-US" sz="1800" dirty="0" smtClean="0"/>
              <a:t>The use of the revenues from the trust;</a:t>
            </a:r>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33</a:t>
            </a:fld>
            <a:endParaRPr lang="en-US"/>
          </a:p>
        </p:txBody>
      </p:sp>
    </p:spTree>
  </p:cSld>
  <p:clrMapOvr>
    <a:masterClrMapping/>
  </p:clrMapOvr>
  <p:transition>
    <p:blinds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Alimony</a:t>
            </a:r>
            <a:r>
              <a:rPr lang="fr-CA" dirty="0" smtClean="0"/>
              <a:t> &amp; Trusts</a:t>
            </a:r>
            <a:endParaRPr lang="fr-CA" dirty="0"/>
          </a:p>
        </p:txBody>
      </p:sp>
      <p:sp>
        <p:nvSpPr>
          <p:cNvPr id="3" name="Espace réservé du contenu 2"/>
          <p:cNvSpPr>
            <a:spLocks noGrp="1"/>
          </p:cNvSpPr>
          <p:nvPr>
            <p:ph idx="1"/>
          </p:nvPr>
        </p:nvSpPr>
        <p:spPr/>
        <p:txBody>
          <a:bodyPr/>
          <a:lstStyle/>
          <a:p>
            <a:r>
              <a:rPr lang="en-US" i="1" dirty="0" err="1" smtClean="0"/>
              <a:t>Droit</a:t>
            </a:r>
            <a:r>
              <a:rPr lang="en-US" i="1" dirty="0" smtClean="0"/>
              <a:t> de la </a:t>
            </a:r>
            <a:r>
              <a:rPr lang="en-US" i="1" dirty="0" err="1" smtClean="0"/>
              <a:t>famille</a:t>
            </a:r>
            <a:r>
              <a:rPr lang="en-US" i="1" dirty="0" smtClean="0"/>
              <a:t> – 0731</a:t>
            </a:r>
            <a:r>
              <a:rPr lang="en-US" dirty="0" smtClean="0"/>
              <a:t>, 2007 QCCA 50</a:t>
            </a:r>
          </a:p>
          <a:p>
            <a:pPr lvl="1"/>
            <a:r>
              <a:rPr lang="en-US" u="sng" dirty="0" smtClean="0"/>
              <a:t>Father set up a trust </a:t>
            </a:r>
            <a:r>
              <a:rPr lang="en-US" dirty="0" smtClean="0"/>
              <a:t>for which he is the sole beneficiary. Trust includes 12 income properties.</a:t>
            </a:r>
          </a:p>
          <a:p>
            <a:pPr lvl="1"/>
            <a:r>
              <a:rPr lang="en-US" dirty="0" smtClean="0"/>
              <a:t>When debtor is the </a:t>
            </a:r>
            <a:r>
              <a:rPr lang="en-US" u="sng" dirty="0" smtClean="0"/>
              <a:t>sole beneficiary </a:t>
            </a:r>
            <a:r>
              <a:rPr lang="en-US" dirty="0" smtClean="0"/>
              <a:t>of a trust, it shall be taken into account when computing his income for the purpose of establishing child support payments. </a:t>
            </a:r>
          </a:p>
          <a:p>
            <a:pPr lvl="2"/>
            <a:r>
              <a:rPr lang="en-US" sz="1600" dirty="0" smtClean="0"/>
              <a:t>Art. 9, </a:t>
            </a:r>
            <a:r>
              <a:rPr lang="en-US" sz="1600" i="1" dirty="0" err="1" smtClean="0"/>
              <a:t>Règlement</a:t>
            </a:r>
            <a:r>
              <a:rPr lang="en-US" sz="1600" i="1" dirty="0" smtClean="0"/>
              <a:t> </a:t>
            </a:r>
            <a:r>
              <a:rPr lang="en-US" sz="1600" i="1" dirty="0" err="1" smtClean="0"/>
              <a:t>sur</a:t>
            </a:r>
            <a:r>
              <a:rPr lang="en-US" sz="1600" i="1" dirty="0" smtClean="0"/>
              <a:t> la fixation des pensions </a:t>
            </a:r>
            <a:r>
              <a:rPr lang="en-US" sz="1600" i="1" dirty="0" err="1" smtClean="0"/>
              <a:t>alimentaires</a:t>
            </a:r>
            <a:r>
              <a:rPr lang="en-US" sz="1600" i="1" dirty="0" smtClean="0"/>
              <a:t> pour </a:t>
            </a:r>
            <a:r>
              <a:rPr lang="en-US" sz="1600" i="1" dirty="0" err="1" smtClean="0"/>
              <a:t>enfants</a:t>
            </a:r>
            <a:r>
              <a:rPr lang="en-US" sz="1600" i="1" dirty="0" smtClean="0"/>
              <a:t> </a:t>
            </a:r>
          </a:p>
          <a:p>
            <a:pPr lvl="1"/>
            <a:r>
              <a:rPr lang="en-US" dirty="0" smtClean="0"/>
              <a:t>The constitution of a trust cannot be used as a loophole for a parent to evade his maintenance obligations towards his children. These obligations must be given priority.</a:t>
            </a:r>
            <a:endParaRPr lang="en-US"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34</a:t>
            </a:fld>
            <a:endParaRPr lang="en-US"/>
          </a:p>
        </p:txBody>
      </p:sp>
    </p:spTree>
  </p:cSld>
  <p:clrMapOvr>
    <a:masterClrMapping/>
  </p:clrMapOvr>
  <p:transition>
    <p:blinds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Alimony</a:t>
            </a:r>
            <a:r>
              <a:rPr lang="fr-CA" dirty="0" smtClean="0"/>
              <a:t> &amp; Trusts</a:t>
            </a:r>
            <a:endParaRPr lang="fr-CA" dirty="0"/>
          </a:p>
        </p:txBody>
      </p:sp>
      <p:sp>
        <p:nvSpPr>
          <p:cNvPr id="3" name="Espace réservé du contenu 2"/>
          <p:cNvSpPr>
            <a:spLocks noGrp="1"/>
          </p:cNvSpPr>
          <p:nvPr>
            <p:ph idx="1"/>
          </p:nvPr>
        </p:nvSpPr>
        <p:spPr/>
        <p:txBody>
          <a:bodyPr/>
          <a:lstStyle/>
          <a:p>
            <a:r>
              <a:rPr lang="en-US" i="1" dirty="0" smtClean="0"/>
              <a:t>P.D. c. D.T.</a:t>
            </a:r>
            <a:r>
              <a:rPr lang="en-US" dirty="0" smtClean="0"/>
              <a:t>, 06-23-2003 (C.S.)</a:t>
            </a:r>
          </a:p>
          <a:p>
            <a:pPr lvl="1"/>
            <a:r>
              <a:rPr lang="en-US" dirty="0" smtClean="0"/>
              <a:t>Husband sets up a control trust where he transfers most of his property.</a:t>
            </a:r>
          </a:p>
          <a:p>
            <a:pPr lvl="1"/>
            <a:r>
              <a:rPr lang="en-US" dirty="0" smtClean="0"/>
              <a:t>Husband himself not a beneficiary, nor a trustee.</a:t>
            </a:r>
          </a:p>
          <a:p>
            <a:pPr lvl="1"/>
            <a:r>
              <a:rPr lang="en-US" dirty="0" smtClean="0"/>
              <a:t>However, as a grantor, husband receives many advantages from the trust (effective control of companies held in trust).</a:t>
            </a:r>
          </a:p>
          <a:p>
            <a:pPr lvl="1"/>
            <a:r>
              <a:rPr lang="en-US" dirty="0" smtClean="0"/>
              <a:t>Court upholds the lower court’s decision to take into account those advantages in determining the husband’s income for the purpose of establishing alimony. </a:t>
            </a:r>
            <a:endParaRPr lang="en-US"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35</a:t>
            </a:fld>
            <a:endParaRPr lang="en-US"/>
          </a:p>
        </p:txBody>
      </p:sp>
    </p:spTree>
  </p:cSld>
  <p:clrMapOvr>
    <a:masterClrMapping/>
  </p:clrMapOvr>
  <p:transition>
    <p:blinds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Alimony</a:t>
            </a:r>
            <a:r>
              <a:rPr lang="fr-CA" dirty="0" smtClean="0"/>
              <a:t> &amp; Trusts</a:t>
            </a:r>
            <a:endParaRPr lang="fr-CA" dirty="0"/>
          </a:p>
        </p:txBody>
      </p:sp>
      <p:sp>
        <p:nvSpPr>
          <p:cNvPr id="3" name="Espace réservé du contenu 2"/>
          <p:cNvSpPr>
            <a:spLocks noGrp="1"/>
          </p:cNvSpPr>
          <p:nvPr>
            <p:ph idx="1"/>
          </p:nvPr>
        </p:nvSpPr>
        <p:spPr/>
        <p:txBody>
          <a:bodyPr/>
          <a:lstStyle/>
          <a:p>
            <a:r>
              <a:rPr lang="en-US" i="1" dirty="0" err="1" smtClean="0"/>
              <a:t>Droit</a:t>
            </a:r>
            <a:r>
              <a:rPr lang="en-US" i="1" dirty="0" smtClean="0"/>
              <a:t> de la </a:t>
            </a:r>
            <a:r>
              <a:rPr lang="en-US" i="1" dirty="0" err="1" smtClean="0"/>
              <a:t>famille</a:t>
            </a:r>
            <a:r>
              <a:rPr lang="en-US" i="1" dirty="0" smtClean="0"/>
              <a:t> – 092481</a:t>
            </a:r>
            <a:r>
              <a:rPr lang="en-US" dirty="0" smtClean="0"/>
              <a:t>, 2009 QCCS 4656</a:t>
            </a:r>
          </a:p>
          <a:p>
            <a:pPr lvl="1"/>
            <a:r>
              <a:rPr lang="en-US" dirty="0" smtClean="0"/>
              <a:t>Trusts set up by husband 5 years before the separation.</a:t>
            </a:r>
          </a:p>
          <a:p>
            <a:pPr lvl="1"/>
            <a:r>
              <a:rPr lang="en-US" dirty="0" smtClean="0"/>
              <a:t>Wife was a potential beneficiary until the divorce;</a:t>
            </a:r>
          </a:p>
          <a:p>
            <a:pPr lvl="1"/>
            <a:r>
              <a:rPr lang="en-US" dirty="0" smtClean="0"/>
              <a:t>Wife knew about the trusts;</a:t>
            </a:r>
          </a:p>
          <a:p>
            <a:pPr lvl="1"/>
            <a:r>
              <a:rPr lang="en-US" dirty="0" smtClean="0"/>
              <a:t>Husband was not sole beneficiary</a:t>
            </a:r>
          </a:p>
          <a:p>
            <a:pPr lvl="1"/>
            <a:r>
              <a:rPr lang="en-US" dirty="0" smtClean="0"/>
              <a:t>Therefore, court decided not to include the trusts in the husband’s income.</a:t>
            </a:r>
            <a:endParaRPr lang="en-US"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36</a:t>
            </a:fld>
            <a:endParaRPr lang="en-US"/>
          </a:p>
        </p:txBody>
      </p:sp>
    </p:spTree>
  </p:cSld>
  <p:clrMapOvr>
    <a:masterClrMapping/>
  </p:clrMapOvr>
  <p:transition>
    <p:blinds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Alimony</a:t>
            </a:r>
            <a:r>
              <a:rPr lang="fr-CA" dirty="0" smtClean="0"/>
              <a:t> &amp; Trusts</a:t>
            </a:r>
            <a:endParaRPr lang="fr-CA" dirty="0"/>
          </a:p>
        </p:txBody>
      </p:sp>
      <p:sp>
        <p:nvSpPr>
          <p:cNvPr id="3" name="Espace réservé du contenu 2"/>
          <p:cNvSpPr>
            <a:spLocks noGrp="1"/>
          </p:cNvSpPr>
          <p:nvPr>
            <p:ph idx="1"/>
          </p:nvPr>
        </p:nvSpPr>
        <p:spPr/>
        <p:txBody>
          <a:bodyPr/>
          <a:lstStyle/>
          <a:p>
            <a:r>
              <a:rPr lang="en-US" i="1" dirty="0" err="1" smtClean="0"/>
              <a:t>Droit</a:t>
            </a:r>
            <a:r>
              <a:rPr lang="en-US" i="1" dirty="0" smtClean="0"/>
              <a:t> de la </a:t>
            </a:r>
            <a:r>
              <a:rPr lang="en-US" i="1" dirty="0" err="1" smtClean="0"/>
              <a:t>famille</a:t>
            </a:r>
            <a:r>
              <a:rPr lang="en-US" i="1" dirty="0" smtClean="0"/>
              <a:t> – 101138</a:t>
            </a:r>
            <a:r>
              <a:rPr lang="en-US" dirty="0" smtClean="0"/>
              <a:t>, 2010 QCCA 1150</a:t>
            </a:r>
          </a:p>
          <a:p>
            <a:pPr lvl="1"/>
            <a:r>
              <a:rPr lang="en-US" dirty="0" smtClean="0"/>
              <a:t>Husband is a trustee and a beneficiary.</a:t>
            </a:r>
          </a:p>
          <a:p>
            <a:pPr lvl="1"/>
            <a:r>
              <a:rPr lang="en-US" dirty="0" smtClean="0"/>
              <a:t>Receives yearly dividends from the trust (800 000$).</a:t>
            </a:r>
          </a:p>
          <a:p>
            <a:pPr lvl="1"/>
            <a:r>
              <a:rPr lang="en-US" dirty="0" smtClean="0"/>
              <a:t>Wife submits that spousal support payments should take such revenues into account.</a:t>
            </a:r>
          </a:p>
          <a:p>
            <a:pPr lvl="1"/>
            <a:r>
              <a:rPr lang="en-US" dirty="0" smtClean="0"/>
              <a:t>Husband submits that parties always lived according to a frugal lifestyle. </a:t>
            </a:r>
          </a:p>
          <a:p>
            <a:pPr lvl="1">
              <a:spcAft>
                <a:spcPts val="0"/>
              </a:spcAft>
            </a:pPr>
            <a:r>
              <a:rPr lang="en-US" dirty="0" smtClean="0"/>
              <a:t>Court of appeal, looking mainly at the parties’ lifestyle, reduces monthly support payments from 16 000$ to</a:t>
            </a:r>
          </a:p>
          <a:p>
            <a:pPr lvl="1">
              <a:spcBef>
                <a:spcPts val="0"/>
              </a:spcBef>
              <a:spcAft>
                <a:spcPts val="0"/>
              </a:spcAft>
              <a:buNone/>
            </a:pPr>
            <a:r>
              <a:rPr lang="en-US" dirty="0" smtClean="0"/>
              <a:t>	5 000$. </a:t>
            </a:r>
            <a:endParaRPr lang="en-US"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37</a:t>
            </a:fld>
            <a:endParaRPr lang="en-US"/>
          </a:p>
        </p:txBody>
      </p:sp>
    </p:spTree>
  </p:cSld>
  <p:clrMapOvr>
    <a:masterClrMapping/>
  </p:clrMapOvr>
  <p:transition>
    <p:blinds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Alimony</a:t>
            </a:r>
            <a:r>
              <a:rPr lang="fr-CA" dirty="0" smtClean="0"/>
              <a:t> &amp; Trusts</a:t>
            </a:r>
            <a:endParaRPr lang="fr-CA" dirty="0"/>
          </a:p>
        </p:txBody>
      </p:sp>
      <p:sp>
        <p:nvSpPr>
          <p:cNvPr id="3" name="Espace réservé du contenu 2"/>
          <p:cNvSpPr>
            <a:spLocks noGrp="1"/>
          </p:cNvSpPr>
          <p:nvPr>
            <p:ph idx="1"/>
          </p:nvPr>
        </p:nvSpPr>
        <p:spPr/>
        <p:txBody>
          <a:bodyPr/>
          <a:lstStyle/>
          <a:p>
            <a:r>
              <a:rPr lang="en-US" dirty="0" smtClean="0"/>
              <a:t>Trusts remain appropriate vehicles for managing family property and tax planning, but a few precautions should be taken. Generally speaking: </a:t>
            </a:r>
          </a:p>
          <a:p>
            <a:pPr lvl="1"/>
            <a:r>
              <a:rPr lang="en-US" sz="2000" dirty="0" smtClean="0"/>
              <a:t>Trusts should be used for their stated purpose;</a:t>
            </a:r>
          </a:p>
          <a:p>
            <a:pPr lvl="1"/>
            <a:r>
              <a:rPr lang="en-US" sz="2000" dirty="0" smtClean="0"/>
              <a:t>A confusion of roles for one spouse should be avoided (beneficiary, trustee, grantor) or at least, mitigated;</a:t>
            </a:r>
          </a:p>
          <a:p>
            <a:pPr lvl="2"/>
            <a:r>
              <a:rPr lang="en-US" sz="2000" dirty="0" smtClean="0"/>
              <a:t>Courts will be especially weary of trusts where one spouse is the sole beneficiary…</a:t>
            </a:r>
          </a:p>
          <a:p>
            <a:pPr lvl="2"/>
            <a:r>
              <a:rPr lang="en-US" sz="2000" dirty="0" smtClean="0"/>
              <a:t>The trust should not be an </a:t>
            </a:r>
            <a:r>
              <a:rPr lang="en-US" sz="2000" i="1" dirty="0" smtClean="0"/>
              <a:t>alter ego</a:t>
            </a:r>
          </a:p>
          <a:p>
            <a:pPr lvl="1"/>
            <a:r>
              <a:rPr lang="en-US" sz="2000" dirty="0" smtClean="0"/>
              <a:t>Trusts should not be set up in consideration of separation or divorce;</a:t>
            </a:r>
          </a:p>
          <a:p>
            <a:pPr lvl="1"/>
            <a:r>
              <a:rPr lang="en-US" sz="2000" u="sng" dirty="0" smtClean="0"/>
              <a:t>Trusts are not meant to create loopholes, prevent a division of property and or ensure lower support payments </a:t>
            </a:r>
            <a:r>
              <a:rPr lang="en-US" sz="2000" dirty="0" smtClean="0"/>
              <a:t>!!!</a:t>
            </a:r>
          </a:p>
          <a:p>
            <a:pPr lvl="1"/>
            <a:endParaRPr lang="fr-CA" dirty="0" smtClean="0"/>
          </a:p>
          <a:p>
            <a:pPr lvl="1"/>
            <a:endParaRPr lang="fr-CA" dirty="0" smtClean="0"/>
          </a:p>
          <a:p>
            <a:pPr lvl="1"/>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38</a:t>
            </a:fld>
            <a:endParaRPr lang="en-US"/>
          </a:p>
        </p:txBody>
      </p:sp>
    </p:spTree>
  </p:cSld>
  <p:clrMapOvr>
    <a:masterClrMapping/>
  </p:clrMapOvr>
  <p:transition>
    <p:blinds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Alimony</a:t>
            </a:r>
            <a:r>
              <a:rPr lang="fr-CA" dirty="0" smtClean="0"/>
              <a:t> &amp; Trusts	</a:t>
            </a:r>
            <a:endParaRPr lang="fr-CA" dirty="0"/>
          </a:p>
        </p:txBody>
      </p:sp>
      <p:sp>
        <p:nvSpPr>
          <p:cNvPr id="3" name="Espace réservé du contenu 2"/>
          <p:cNvSpPr>
            <a:spLocks noGrp="1"/>
          </p:cNvSpPr>
          <p:nvPr>
            <p:ph idx="1"/>
          </p:nvPr>
        </p:nvSpPr>
        <p:spPr/>
        <p:txBody>
          <a:bodyPr/>
          <a:lstStyle/>
          <a:p>
            <a:r>
              <a:rPr lang="en-US" dirty="0" smtClean="0"/>
              <a:t>When setting up a trust might affect the regime:</a:t>
            </a:r>
          </a:p>
          <a:p>
            <a:pPr lvl="1"/>
            <a:r>
              <a:rPr lang="en-US" sz="2000" dirty="0" smtClean="0"/>
              <a:t>Obtain, at the time of the transfer, substantiated evidence of the spouse's consent and understanding of the overall consequences of the transfer.</a:t>
            </a:r>
          </a:p>
          <a:p>
            <a:r>
              <a:rPr lang="en-US" dirty="0" smtClean="0"/>
              <a:t>When the family residence is included in the trust:</a:t>
            </a:r>
          </a:p>
          <a:p>
            <a:pPr lvl="1"/>
            <a:r>
              <a:rPr lang="en-US" sz="2000" dirty="0" smtClean="0"/>
              <a:t>Weigh the consequences of stipulating (or not) that the rights of use are or are not included in the trust.</a:t>
            </a:r>
          </a:p>
          <a:p>
            <a:pPr lvl="1"/>
            <a:r>
              <a:rPr lang="en-US" sz="2000" dirty="0" smtClean="0"/>
              <a:t>The spouses should not behave as the owners, as the trust is.</a:t>
            </a:r>
          </a:p>
          <a:p>
            <a:r>
              <a:rPr lang="en-US" dirty="0" smtClean="0"/>
              <a:t> When using trust property during the marriage:</a:t>
            </a:r>
          </a:p>
          <a:p>
            <a:pPr lvl="1"/>
            <a:r>
              <a:rPr lang="en-US" sz="2000" dirty="0" smtClean="0"/>
              <a:t>The use of such property should match the purpose of the trust;</a:t>
            </a:r>
          </a:p>
          <a:p>
            <a:pPr lvl="1"/>
            <a:r>
              <a:rPr lang="en-US" sz="2000" dirty="0" smtClean="0"/>
              <a:t>Keep in mind that any such use, and the extent of this use, will be studied by the court (i.e. lifestyle);</a:t>
            </a:r>
          </a:p>
          <a:p>
            <a:pPr lvl="1"/>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39</a:t>
            </a:fld>
            <a:endParaRPr lang="en-US"/>
          </a:p>
        </p:txBody>
      </p:sp>
    </p:spTree>
  </p:cSld>
  <p:clrMapOvr>
    <a:masterClrMapping/>
  </p:clrMapOvr>
  <p:transition>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i="1" dirty="0" smtClean="0"/>
              <a:t>What </a:t>
            </a:r>
            <a:r>
              <a:rPr lang="en-CA" i="1" dirty="0" smtClean="0"/>
              <a:t>is</a:t>
            </a:r>
            <a:r>
              <a:rPr lang="fr-CA" i="1" dirty="0" smtClean="0"/>
              <a:t> a Trust?</a:t>
            </a:r>
            <a:endParaRPr lang="fr-CA" i="1"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err="1" smtClean="0"/>
              <a:t>Alimony</a:t>
            </a:r>
            <a:r>
              <a:rPr lang="fr-CA" dirty="0" smtClean="0"/>
              <a:t> &amp; Trusts</a:t>
            </a:r>
            <a:endParaRPr lang="fr-CA" dirty="0"/>
          </a:p>
        </p:txBody>
      </p:sp>
      <p:sp>
        <p:nvSpPr>
          <p:cNvPr id="3" name="Espace réservé du contenu 2"/>
          <p:cNvSpPr>
            <a:spLocks noGrp="1"/>
          </p:cNvSpPr>
          <p:nvPr>
            <p:ph idx="1"/>
          </p:nvPr>
        </p:nvSpPr>
        <p:spPr/>
        <p:txBody>
          <a:bodyPr/>
          <a:lstStyle/>
          <a:p>
            <a:r>
              <a:rPr lang="en-US" dirty="0" smtClean="0"/>
              <a:t>When possible, use private property instead of acquests in the trust, and keep track of such use or replacement.</a:t>
            </a:r>
          </a:p>
          <a:p>
            <a:r>
              <a:rPr lang="en-US" dirty="0" smtClean="0"/>
              <a:t>Spouses should refrain from behaving as owners of the property held in trust, on pain of seeing the fiduciary entity veil being lifted by the court.</a:t>
            </a:r>
          </a:p>
          <a:p>
            <a:r>
              <a:rPr lang="en-US" dirty="0" smtClean="0"/>
              <a:t>Finally, choose the matrimonial regime wisely…</a:t>
            </a:r>
          </a:p>
          <a:p>
            <a:pPr lvl="1"/>
            <a:r>
              <a:rPr lang="en-US" dirty="0" smtClean="0"/>
              <a:t>Or ensure the beneficiaries, at least, do!</a:t>
            </a:r>
          </a:p>
          <a:p>
            <a:pPr lvl="1">
              <a:buNone/>
            </a:pPr>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40</a:t>
            </a:fld>
            <a:endParaRPr lang="en-US"/>
          </a:p>
        </p:txBody>
      </p:sp>
    </p:spTree>
  </p:cSld>
  <p:clrMapOvr>
    <a:masterClrMapping/>
  </p:clrMapOvr>
  <p:transition>
    <p:blinds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41</a:t>
            </a:fld>
            <a:endParaRPr lang="en-US"/>
          </a:p>
        </p:txBody>
      </p:sp>
      <p:sp>
        <p:nvSpPr>
          <p:cNvPr id="6" name="Espace réservé du contenu 5"/>
          <p:cNvSpPr>
            <a:spLocks noGrp="1"/>
          </p:cNvSpPr>
          <p:nvPr>
            <p:ph idx="1"/>
          </p:nvPr>
        </p:nvSpPr>
        <p:spPr/>
        <p:txBody>
          <a:bodyPr/>
          <a:lstStyle/>
          <a:p>
            <a:r>
              <a:rPr lang="fr-CA" dirty="0" smtClean="0"/>
              <a:t>Questions ?</a:t>
            </a:r>
            <a:endParaRPr lang="fr-CA" dirty="0"/>
          </a:p>
        </p:txBody>
      </p:sp>
      <p:pic>
        <p:nvPicPr>
          <p:cNvPr id="1027" name="Picture 3" descr="C:\Users\g27076\AppData\Local\Microsoft\Windows\Temporary Internet Files\Content.IE5\AY7XOVT4\question-mark-1421013__180[1].png"/>
          <p:cNvPicPr>
            <a:picLocks noChangeAspect="1" noChangeArrowheads="1"/>
          </p:cNvPicPr>
          <p:nvPr/>
        </p:nvPicPr>
        <p:blipFill>
          <a:blip r:embed="rId3" cstate="print"/>
          <a:srcRect/>
          <a:stretch>
            <a:fillRect/>
          </a:stretch>
        </p:blipFill>
        <p:spPr bwMode="auto">
          <a:xfrm>
            <a:off x="3563888" y="2571750"/>
            <a:ext cx="2120057" cy="2205840"/>
          </a:xfrm>
          <a:prstGeom prst="rect">
            <a:avLst/>
          </a:prstGeom>
          <a:noFill/>
        </p:spPr>
      </p:pic>
    </p:spTree>
  </p:cSld>
  <p:clrMapOvr>
    <a:masterClrMapping/>
  </p:clrMapOvr>
  <p:transition>
    <p:blinds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numéro de diapositive 3"/>
          <p:cNvSpPr>
            <a:spLocks noGrp="1"/>
          </p:cNvSpPr>
          <p:nvPr>
            <p:ph type="sldNum" sz="quarter" idx="10"/>
          </p:nvPr>
        </p:nvSpPr>
        <p:spPr/>
        <p:txBody>
          <a:bodyPr/>
          <a:lstStyle/>
          <a:p>
            <a:fld id="{A6526483-85CC-4871-8FFC-B34770D92E2E}" type="slidenum">
              <a:rPr lang="en-US"/>
              <a:pPr/>
              <a:t>42</a:t>
            </a:fld>
            <a:endParaRPr lang="en-US"/>
          </a:p>
        </p:txBody>
      </p:sp>
      <p:sp>
        <p:nvSpPr>
          <p:cNvPr id="340994" name="Rectangle 2"/>
          <p:cNvSpPr>
            <a:spLocks noGrp="1" noChangeArrowheads="1"/>
          </p:cNvSpPr>
          <p:nvPr>
            <p:ph type="title"/>
          </p:nvPr>
        </p:nvSpPr>
        <p:spPr/>
        <p:txBody>
          <a:bodyPr/>
          <a:lstStyle/>
          <a:p>
            <a:r>
              <a:rPr lang="en-GB"/>
              <a:t>Our offices</a:t>
            </a:r>
          </a:p>
        </p:txBody>
      </p:sp>
      <p:sp>
        <p:nvSpPr>
          <p:cNvPr id="340995" name="Rectangle 3"/>
          <p:cNvSpPr>
            <a:spLocks noGrp="1" noChangeArrowheads="1"/>
          </p:cNvSpPr>
          <p:nvPr>
            <p:ph type="body" idx="1"/>
          </p:nvPr>
        </p:nvSpPr>
        <p:spPr>
          <a:xfrm>
            <a:off x="5795963" y="5373688"/>
            <a:ext cx="2720975" cy="808037"/>
          </a:xfrm>
        </p:spPr>
        <p:txBody>
          <a:bodyPr/>
          <a:lstStyle/>
          <a:p>
            <a:pPr marL="0" indent="0">
              <a:lnSpc>
                <a:spcPct val="80000"/>
              </a:lnSpc>
              <a:buFont typeface="Wingdings" pitchFamily="2" charset="2"/>
              <a:buNone/>
            </a:pPr>
            <a:r>
              <a:rPr lang="en-GB" sz="1000"/>
              <a:t>*** All rights reserved</a:t>
            </a:r>
          </a:p>
          <a:p>
            <a:pPr marL="0" indent="0">
              <a:lnSpc>
                <a:spcPct val="80000"/>
              </a:lnSpc>
              <a:buFont typeface="Wingdings" pitchFamily="2" charset="2"/>
              <a:buNone/>
            </a:pPr>
            <a:r>
              <a:rPr lang="en-GB" sz="1000"/>
              <a:t>Any us of this text is prohibited without the written consent of Lavery, de Billy. This text does not constitute a legal opinion. No action should be based solely on the information contained therein.</a:t>
            </a:r>
          </a:p>
        </p:txBody>
      </p:sp>
      <p:sp>
        <p:nvSpPr>
          <p:cNvPr id="341009" name="Text Box 17"/>
          <p:cNvSpPr txBox="1">
            <a:spLocks noChangeArrowheads="1"/>
          </p:cNvSpPr>
          <p:nvPr/>
        </p:nvSpPr>
        <p:spPr bwMode="auto">
          <a:xfrm>
            <a:off x="323528" y="5445224"/>
            <a:ext cx="8713787" cy="396875"/>
          </a:xfrm>
          <a:prstGeom prst="rect">
            <a:avLst/>
          </a:prstGeom>
          <a:noFill/>
          <a:ln w="9525" algn="ctr">
            <a:noFill/>
            <a:miter lim="800000"/>
            <a:headEnd/>
            <a:tailEnd/>
          </a:ln>
          <a:effectLst/>
        </p:spPr>
        <p:txBody>
          <a:bodyPr>
            <a:spAutoFit/>
          </a:bodyPr>
          <a:lstStyle/>
          <a:p>
            <a:r>
              <a:rPr lang="fr-CA" sz="2000" b="1" dirty="0"/>
              <a:t>LAVERY.CA</a:t>
            </a:r>
          </a:p>
        </p:txBody>
      </p:sp>
      <p:graphicFrame>
        <p:nvGraphicFramePr>
          <p:cNvPr id="341025" name="Group 33"/>
          <p:cNvGraphicFramePr>
            <a:graphicFrameLocks noGrp="1"/>
          </p:cNvGraphicFramePr>
          <p:nvPr/>
        </p:nvGraphicFramePr>
        <p:xfrm>
          <a:off x="1835696" y="1556792"/>
          <a:ext cx="5379279" cy="1815205"/>
        </p:xfrm>
        <a:graphic>
          <a:graphicData uri="http://schemas.openxmlformats.org/drawingml/2006/table">
            <a:tbl>
              <a:tblPr/>
              <a:tblGrid>
                <a:gridCol w="2693660"/>
                <a:gridCol w="2685619"/>
              </a:tblGrid>
              <a:tr h="181520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6AC561"/>
                          </a:solidFill>
                          <a:effectLst/>
                          <a:latin typeface="Trebuchet MS" pitchFamily="34" charset="0"/>
                          <a:cs typeface="Times New Roman" pitchFamily="18" charset="0"/>
                        </a:rPr>
                        <a:t>Montreal</a:t>
                      </a:r>
                      <a:endParaRPr kumimoji="0" lang="en-GB" sz="1400" b="0" i="0" u="none" strike="noStrike" cap="none" normalizeH="0" baseline="0" dirty="0" smtClean="0">
                        <a:ln>
                          <a:noFill/>
                        </a:ln>
                        <a:solidFill>
                          <a:srgbClr val="6AC56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1 Place Ville-Marie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Suite 4000</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Montreal, Quebec H3B 4M4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Tel.: 514 871-1522</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Fax: 514 871-8977</a:t>
                      </a:r>
                      <a:endParaRPr kumimoji="0" lang="en-GB" sz="1400" b="0" i="0" u="none" strike="noStrike" cap="none" normalizeH="0" baseline="0" dirty="0" smtClean="0">
                        <a:ln>
                          <a:noFill/>
                        </a:ln>
                        <a:solidFill>
                          <a:schemeClr val="tx1"/>
                        </a:solidFill>
                        <a:effectLst/>
                        <a:latin typeface="Times" pitchFamily="18"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6AC561"/>
                          </a:solidFill>
                          <a:effectLst/>
                          <a:latin typeface="Trebuchet MS" pitchFamily="34" charset="0"/>
                          <a:cs typeface="Times New Roman" pitchFamily="18" charset="0"/>
                        </a:rPr>
                        <a:t>Quebec</a:t>
                      </a:r>
                      <a:endParaRPr kumimoji="0" lang="en-GB" sz="1400" b="0" i="0" u="none" strike="noStrike" cap="none" normalizeH="0" baseline="0" dirty="0" smtClean="0">
                        <a:ln>
                          <a:noFill/>
                        </a:ln>
                        <a:solidFill>
                          <a:srgbClr val="6AC56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925 Grande-</a:t>
                      </a:r>
                      <a:r>
                        <a:rPr kumimoji="0" lang="en-GB" sz="1400" b="0" i="0" u="none" strike="noStrike" cap="none" normalizeH="0" baseline="0" dirty="0" err="1" smtClean="0">
                          <a:ln>
                            <a:noFill/>
                          </a:ln>
                          <a:solidFill>
                            <a:schemeClr val="tx1"/>
                          </a:solidFill>
                          <a:effectLst/>
                          <a:latin typeface="Trebuchet MS" pitchFamily="34" charset="0"/>
                          <a:cs typeface="Times New Roman" pitchFamily="18" charset="0"/>
                        </a:rPr>
                        <a:t>Allée</a:t>
                      </a: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 West</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Suite 5000</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Quebec City, Quebec G1S 1C1</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Tel.: 418 688-5000</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Fax: 418 688-3458</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dirty="0" smtClean="0">
                        <a:ln>
                          <a:noFill/>
                        </a:ln>
                        <a:solidFill>
                          <a:schemeClr val="tx1"/>
                        </a:solidFill>
                        <a:effectLst/>
                        <a:latin typeface="Trebuchet MS" pitchFamily="34" charset="0"/>
                        <a:cs typeface="Times New Roman" pitchFamily="18" charset="0"/>
                      </a:endParaRPr>
                    </a:p>
                  </a:txBody>
                  <a:tcPr horzOverflow="overflow">
                    <a:lnL>
                      <a:noFill/>
                    </a:lnL>
                    <a:lnR cap="flat">
                      <a:noFill/>
                    </a:lnR>
                    <a:lnT cap="flat">
                      <a:noFill/>
                    </a:lnT>
                    <a:lnB>
                      <a:noFill/>
                    </a:lnB>
                    <a:lnTlToBr>
                      <a:noFill/>
                    </a:lnTlToBr>
                    <a:lnBlToTr>
                      <a:noFill/>
                    </a:lnBlToTr>
                    <a:noFill/>
                  </a:tcPr>
                </a:tc>
              </a:tr>
            </a:tbl>
          </a:graphicData>
        </a:graphic>
      </p:graphicFrame>
      <p:graphicFrame>
        <p:nvGraphicFramePr>
          <p:cNvPr id="7" name="Group 33"/>
          <p:cNvGraphicFramePr>
            <a:graphicFrameLocks noGrp="1"/>
          </p:cNvGraphicFramePr>
          <p:nvPr/>
        </p:nvGraphicFramePr>
        <p:xfrm>
          <a:off x="1691680" y="3284984"/>
          <a:ext cx="5760640" cy="2011680"/>
        </p:xfrm>
        <a:graphic>
          <a:graphicData uri="http://schemas.openxmlformats.org/drawingml/2006/table">
            <a:tbl>
              <a:tblPr/>
              <a:tblGrid>
                <a:gridCol w="2880320"/>
                <a:gridCol w="2880320"/>
              </a:tblGrid>
              <a:tr h="1728976">
                <a:tc>
                  <a: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400" b="1" i="0" u="none" strike="noStrike" cap="none" normalizeH="0" baseline="0" dirty="0" err="1" smtClean="0">
                          <a:ln>
                            <a:noFill/>
                          </a:ln>
                          <a:solidFill>
                            <a:srgbClr val="6AC561"/>
                          </a:solidFill>
                          <a:effectLst/>
                          <a:latin typeface="Trebuchet MS" pitchFamily="34" charset="0"/>
                          <a:cs typeface="Times New Roman" pitchFamily="18" charset="0"/>
                        </a:rPr>
                        <a:t>Trois-Rivières</a:t>
                      </a:r>
                      <a:endParaRPr kumimoji="0" lang="en-GB" sz="1400" b="0" i="0" u="none" strike="noStrike" cap="none" normalizeH="0" baseline="0" dirty="0" smtClean="0">
                        <a:ln>
                          <a:noFill/>
                        </a:ln>
                        <a:solidFill>
                          <a:srgbClr val="6AC561"/>
                        </a:solidFill>
                        <a:effectLst/>
                        <a:latin typeface="Times New Roman" pitchFamily="18" charset="0"/>
                        <a:cs typeface="Times New Roman" pitchFamily="18" charset="0"/>
                      </a:endParaRPr>
                    </a:p>
                    <a:p>
                      <a:pPr algn="ctr"/>
                      <a:r>
                        <a:rPr kumimoji="0" lang="fr-CA"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1500 Royale St.</a:t>
                      </a:r>
                    </a:p>
                    <a:p>
                      <a:pPr algn="ctr"/>
                      <a:r>
                        <a:rPr kumimoji="0" lang="fr-CA"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Suite 360</a:t>
                      </a:r>
                    </a:p>
                    <a:p>
                      <a:pPr algn="ctr"/>
                      <a:r>
                        <a:rPr kumimoji="0" lang="fr-CA"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Trois-Rivières, </a:t>
                      </a: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Quebec </a:t>
                      </a:r>
                      <a:r>
                        <a:rPr kumimoji="0" lang="fr-CA"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G9A 6E6</a:t>
                      </a:r>
                    </a:p>
                    <a:p>
                      <a:pPr algn="ct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Tel.: </a:t>
                      </a:r>
                      <a:r>
                        <a:rPr kumimoji="0" lang="fr-CA"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819 373-7000</a:t>
                      </a:r>
                    </a:p>
                    <a:p>
                      <a:pPr algn="ctr"/>
                      <a:r>
                        <a:rPr kumimoji="0" lang="fr-CA"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F</a:t>
                      </a:r>
                      <a:r>
                        <a:rPr kumimoji="0" lang="en-GB" sz="1400" b="0" i="0" u="none" strike="noStrike" cap="none" normalizeH="0" baseline="0" dirty="0" err="1" smtClean="0">
                          <a:ln>
                            <a:noFill/>
                          </a:ln>
                          <a:solidFill>
                            <a:schemeClr val="tx1"/>
                          </a:solidFill>
                          <a:effectLst/>
                          <a:latin typeface="Trebuchet MS" pitchFamily="34" charset="0"/>
                          <a:cs typeface="Times New Roman" pitchFamily="18" charset="0"/>
                        </a:rPr>
                        <a:t>ax</a:t>
                      </a:r>
                      <a:r>
                        <a:rPr kumimoji="0" lang="fr-CA"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 819 373-0943</a:t>
                      </a:r>
                    </a:p>
                  </a:txBody>
                  <a:tcPr horzOverflow="overflow">
                    <a:lnL>
                      <a:noFill/>
                    </a:lnL>
                    <a:lnR cap="flat">
                      <a:noFill/>
                    </a:lnR>
                    <a:lnT cap="flat">
                      <a:noFill/>
                    </a:lnT>
                    <a:lnB>
                      <a:noFill/>
                    </a:lnB>
                    <a:lnTlToBr>
                      <a:noFill/>
                    </a:lnTlToBr>
                    <a:lnBlToTr>
                      <a:noFill/>
                    </a:lnBlToTr>
                    <a:noFill/>
                  </a:tcPr>
                </a:tc>
                <a:tc>
                  <a:txBody>
                    <a:bodyPr/>
                    <a:lstStyle/>
                    <a:p>
                      <a:pPr algn="ctr"/>
                      <a:r>
                        <a:rPr kumimoji="0" lang="en-GB" sz="1400" b="1" i="0" u="none" strike="noStrike" cap="none" normalizeH="0" baseline="0" dirty="0" err="1" smtClean="0">
                          <a:ln>
                            <a:noFill/>
                          </a:ln>
                          <a:solidFill>
                            <a:srgbClr val="6AC561"/>
                          </a:solidFill>
                          <a:effectLst/>
                          <a:latin typeface="Trebuchet MS" pitchFamily="34" charset="0"/>
                          <a:cs typeface="Times New Roman" pitchFamily="18" charset="0"/>
                        </a:rPr>
                        <a:t>Sherbrooke</a:t>
                      </a:r>
                      <a:endParaRPr kumimoji="0" lang="en-GB" sz="1400" b="0" i="0" u="none" strike="noStrike" kern="1200" cap="none" normalizeH="0" baseline="0" dirty="0" smtClean="0">
                        <a:ln>
                          <a:noFill/>
                        </a:ln>
                        <a:solidFill>
                          <a:schemeClr val="tx1"/>
                        </a:solidFill>
                        <a:effectLst/>
                        <a:latin typeface="Trebuchet MS" pitchFamily="34" charset="0"/>
                        <a:ea typeface="+mn-ea"/>
                        <a:cs typeface="Times New Roman" pitchFamily="18" charset="0"/>
                      </a:endParaRPr>
                    </a:p>
                    <a:p>
                      <a:pPr algn="ctr"/>
                      <a:r>
                        <a:rPr kumimoji="0" lang="en-GB" sz="1400" b="0" i="0" u="none" strike="noStrike" kern="1200" cap="none" normalizeH="0" baseline="0" dirty="0" err="1" smtClean="0">
                          <a:ln>
                            <a:noFill/>
                          </a:ln>
                          <a:solidFill>
                            <a:schemeClr val="tx1"/>
                          </a:solidFill>
                          <a:effectLst/>
                          <a:latin typeface="Trebuchet MS" pitchFamily="34" charset="0"/>
                          <a:ea typeface="+mn-ea"/>
                          <a:cs typeface="Times New Roman" pitchFamily="18" charset="0"/>
                        </a:rPr>
                        <a:t>Cité</a:t>
                      </a:r>
                      <a:r>
                        <a:rPr kumimoji="0" lang="en-GB"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 du </a:t>
                      </a:r>
                      <a:r>
                        <a:rPr kumimoji="0" lang="en-GB" sz="1400" b="0" i="0" u="none" strike="noStrike" kern="1200" cap="none" normalizeH="0" baseline="0" dirty="0" err="1" smtClean="0">
                          <a:ln>
                            <a:noFill/>
                          </a:ln>
                          <a:solidFill>
                            <a:schemeClr val="tx1"/>
                          </a:solidFill>
                          <a:effectLst/>
                          <a:latin typeface="Trebuchet MS" pitchFamily="34" charset="0"/>
                          <a:ea typeface="+mn-ea"/>
                          <a:cs typeface="Times New Roman" pitchFamily="18" charset="0"/>
                        </a:rPr>
                        <a:t>Parc</a:t>
                      </a:r>
                      <a:endParaRPr kumimoji="0" lang="fr-CA" sz="1400" b="0" i="0" u="none" strike="noStrike" kern="1200" cap="none" normalizeH="0" baseline="0" dirty="0" smtClean="0">
                        <a:ln>
                          <a:noFill/>
                        </a:ln>
                        <a:solidFill>
                          <a:schemeClr val="tx1"/>
                        </a:solidFill>
                        <a:effectLst/>
                        <a:latin typeface="Trebuchet MS" pitchFamily="34" charset="0"/>
                        <a:ea typeface="+mn-ea"/>
                        <a:cs typeface="Times New Roman" pitchFamily="18" charset="0"/>
                      </a:endParaRPr>
                    </a:p>
                    <a:p>
                      <a:pPr algn="ctr"/>
                      <a:r>
                        <a:rPr kumimoji="0" lang="en-GB"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95 Jacques-Cartier </a:t>
                      </a:r>
                    </a:p>
                    <a:p>
                      <a:pPr algn="ctr"/>
                      <a:r>
                        <a:rPr kumimoji="0" lang="en-GB"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Blvd. South</a:t>
                      </a:r>
                      <a:endParaRPr kumimoji="0" lang="fr-CA" sz="1400" b="0" i="0" u="none" strike="noStrike" kern="1200" cap="none" normalizeH="0" baseline="0" dirty="0" smtClean="0">
                        <a:ln>
                          <a:noFill/>
                        </a:ln>
                        <a:solidFill>
                          <a:schemeClr val="tx1"/>
                        </a:solidFill>
                        <a:effectLst/>
                        <a:latin typeface="Trebuchet MS" pitchFamily="34" charset="0"/>
                        <a:ea typeface="+mn-ea"/>
                        <a:cs typeface="Times New Roman" pitchFamily="18" charset="0"/>
                      </a:endParaRPr>
                    </a:p>
                    <a:p>
                      <a:pPr algn="ctr"/>
                      <a:r>
                        <a:rPr kumimoji="0" lang="en-GB"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Suite 200</a:t>
                      </a:r>
                      <a:endParaRPr kumimoji="0" lang="fr-CA" sz="1400" b="0" i="0" u="none" strike="noStrike" kern="1200" cap="none" normalizeH="0" baseline="0" dirty="0" smtClean="0">
                        <a:ln>
                          <a:noFill/>
                        </a:ln>
                        <a:solidFill>
                          <a:schemeClr val="tx1"/>
                        </a:solidFill>
                        <a:effectLst/>
                        <a:latin typeface="Trebuchet MS" pitchFamily="34" charset="0"/>
                        <a:ea typeface="+mn-ea"/>
                        <a:cs typeface="Times New Roman" pitchFamily="18" charset="0"/>
                      </a:endParaRPr>
                    </a:p>
                    <a:p>
                      <a:pPr algn="ctr"/>
                      <a:r>
                        <a:rPr kumimoji="0" lang="en-GB" sz="1400" b="0" i="0" u="none" strike="noStrike" kern="1200" cap="none" normalizeH="0" baseline="0" dirty="0" err="1" smtClean="0">
                          <a:ln>
                            <a:noFill/>
                          </a:ln>
                          <a:solidFill>
                            <a:schemeClr val="tx1"/>
                          </a:solidFill>
                          <a:effectLst/>
                          <a:latin typeface="Trebuchet MS" pitchFamily="34" charset="0"/>
                          <a:ea typeface="+mn-ea"/>
                          <a:cs typeface="Times New Roman" pitchFamily="18" charset="0"/>
                        </a:rPr>
                        <a:t>Sherbrooke</a:t>
                      </a:r>
                      <a:r>
                        <a:rPr kumimoji="0" lang="en-GB"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 </a:t>
                      </a: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Quebec </a:t>
                      </a:r>
                      <a:r>
                        <a:rPr kumimoji="0" lang="en-GB" sz="1400" b="0" i="0" u="none" strike="noStrike" kern="1200" cap="none" normalizeH="0" baseline="0" dirty="0" smtClean="0">
                          <a:ln>
                            <a:noFill/>
                          </a:ln>
                          <a:solidFill>
                            <a:schemeClr val="tx1"/>
                          </a:solidFill>
                          <a:effectLst/>
                          <a:latin typeface="Trebuchet MS" pitchFamily="34" charset="0"/>
                          <a:ea typeface="+mn-ea"/>
                          <a:cs typeface="Times New Roman" pitchFamily="18" charset="0"/>
                        </a:rPr>
                        <a:t>J1J 2Z3</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Tel.: 514 871-1522</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rebuchet MS" pitchFamily="34" charset="0"/>
                          <a:cs typeface="Times New Roman" pitchFamily="18" charset="0"/>
                        </a:rPr>
                        <a:t>Fax: 514 871-8977</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dirty="0" smtClean="0">
                        <a:ln>
                          <a:noFill/>
                        </a:ln>
                        <a:solidFill>
                          <a:schemeClr val="tx1"/>
                        </a:solidFill>
                        <a:effectLst/>
                        <a:latin typeface="Trebuchet MS" pitchFamily="34" charset="0"/>
                        <a:cs typeface="Times New Roman" pitchFamily="18" charset="0"/>
                      </a:endParaRPr>
                    </a:p>
                  </a:txBody>
                  <a:tcPr horzOverflow="overflow">
                    <a:lnL>
                      <a:noFill/>
                    </a:lnL>
                    <a:lnR cap="flat">
                      <a:noFill/>
                    </a:lnR>
                    <a:lnT cap="flat">
                      <a:noFill/>
                    </a:lnT>
                    <a:lnB>
                      <a:noFill/>
                    </a:lnB>
                    <a:lnTlToBr>
                      <a:noFill/>
                    </a:lnTlToBr>
                    <a:lnBlToTr>
                      <a:noFill/>
                    </a:lnBlToTr>
                    <a:noFill/>
                  </a:tcPr>
                </a:tc>
              </a:tr>
            </a:tbl>
          </a:graphicData>
        </a:graphic>
      </p:graphicFrame>
    </p:spTree>
  </p:cSld>
  <p:clrMapOvr>
    <a:masterClrMapping/>
  </p:clrMapOvr>
  <p:transition>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What is a Trust?</a:t>
            </a:r>
            <a:endParaRPr lang="fr-CA" dirty="0"/>
          </a:p>
        </p:txBody>
      </p:sp>
      <p:sp>
        <p:nvSpPr>
          <p:cNvPr id="3" name="Espace réservé du contenu 2"/>
          <p:cNvSpPr>
            <a:spLocks noGrp="1"/>
          </p:cNvSpPr>
          <p:nvPr>
            <p:ph idx="1"/>
          </p:nvPr>
        </p:nvSpPr>
        <p:spPr/>
        <p:txBody>
          <a:bodyPr/>
          <a:lstStyle/>
          <a:p>
            <a:r>
              <a:rPr lang="en-US" u="sng" dirty="0" smtClean="0"/>
              <a:t>Legal instrument </a:t>
            </a:r>
            <a:r>
              <a:rPr lang="en-US" dirty="0" smtClean="0"/>
              <a:t>by which a person, the </a:t>
            </a:r>
            <a:r>
              <a:rPr lang="en-US" u="sng" dirty="0" smtClean="0"/>
              <a:t>grantor</a:t>
            </a:r>
            <a:r>
              <a:rPr lang="en-US" dirty="0" smtClean="0"/>
              <a:t>, transfers the ownership of property to a </a:t>
            </a:r>
            <a:r>
              <a:rPr lang="en-US" u="sng" dirty="0" smtClean="0"/>
              <a:t>trustee.</a:t>
            </a:r>
          </a:p>
          <a:p>
            <a:r>
              <a:rPr lang="en-US" dirty="0" smtClean="0"/>
              <a:t>The trustee manages the trust the interest of one or more </a:t>
            </a:r>
            <a:r>
              <a:rPr lang="en-US" u="sng" dirty="0" smtClean="0"/>
              <a:t>beneficiaries</a:t>
            </a:r>
            <a:r>
              <a:rPr lang="en-US" dirty="0" smtClean="0"/>
              <a:t> and for a particular </a:t>
            </a:r>
            <a:r>
              <a:rPr lang="en-US" u="sng" dirty="0" smtClean="0"/>
              <a:t>purpose</a:t>
            </a:r>
            <a:r>
              <a:rPr lang="en-US" dirty="0" smtClean="0"/>
              <a:t>.</a:t>
            </a:r>
          </a:p>
          <a:p>
            <a:pPr lvl="1"/>
            <a:r>
              <a:rPr lang="en-US" dirty="0" smtClean="0"/>
              <a:t>1260 CcQ</a:t>
            </a:r>
          </a:p>
          <a:p>
            <a:r>
              <a:rPr lang="en-US" dirty="0" smtClean="0"/>
              <a:t>The transferred assets form an </a:t>
            </a:r>
            <a:r>
              <a:rPr lang="en-US" u="sng" dirty="0" smtClean="0"/>
              <a:t>entity separate </a:t>
            </a:r>
            <a:r>
              <a:rPr lang="en-US" dirty="0" smtClean="0"/>
              <a:t>from that of the grantor, the trustee and the beneficiary.</a:t>
            </a:r>
          </a:p>
          <a:p>
            <a:pPr lvl="1"/>
            <a:r>
              <a:rPr lang="en-US" dirty="0" smtClean="0"/>
              <a:t>1261 CcQ</a:t>
            </a:r>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5</a:t>
            </a:fld>
            <a:endParaRPr lang="en-US"/>
          </a:p>
        </p:txBody>
      </p:sp>
    </p:spTree>
  </p:cSld>
  <p:clrMapOvr>
    <a:masterClrMapping/>
  </p:clrMapOvr>
  <p:transition>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What is a Trust?</a:t>
            </a:r>
            <a:endParaRPr lang="fr-CA" dirty="0"/>
          </a:p>
        </p:txBody>
      </p:sp>
      <p:sp>
        <p:nvSpPr>
          <p:cNvPr id="3" name="Espace réservé du contenu 2"/>
          <p:cNvSpPr>
            <a:spLocks noGrp="1"/>
          </p:cNvSpPr>
          <p:nvPr>
            <p:ph idx="1"/>
          </p:nvPr>
        </p:nvSpPr>
        <p:spPr/>
        <p:txBody>
          <a:bodyPr/>
          <a:lstStyle/>
          <a:p>
            <a:r>
              <a:rPr lang="fr-CA" dirty="0" smtClean="0"/>
              <a:t>3 essential </a:t>
            </a:r>
            <a:r>
              <a:rPr lang="fr-CA" dirty="0" err="1" smtClean="0"/>
              <a:t>elements</a:t>
            </a:r>
            <a:r>
              <a:rPr lang="fr-CA" dirty="0" smtClean="0"/>
              <a:t>:</a:t>
            </a:r>
          </a:p>
          <a:p>
            <a:pPr marL="795337" lvl="1" indent="-457200">
              <a:buFont typeface="+mj-lt"/>
              <a:buAutoNum type="arabicPeriod"/>
            </a:pPr>
            <a:r>
              <a:rPr lang="en-US" dirty="0" smtClean="0"/>
              <a:t>The intention of the grantor to set up a separate mass of property in the hands of a trustee;</a:t>
            </a:r>
          </a:p>
          <a:p>
            <a:pPr marL="795337" lvl="1" indent="-457200">
              <a:buFont typeface="+mj-lt"/>
              <a:buAutoNum type="arabicPeriod"/>
            </a:pPr>
            <a:r>
              <a:rPr lang="en-US" dirty="0" smtClean="0"/>
              <a:t>The holding of the property by the trustee, and its management under the terms of the deed of incorporation and the law;</a:t>
            </a:r>
          </a:p>
          <a:p>
            <a:pPr marL="795337" lvl="1" indent="-457200">
              <a:buFont typeface="+mj-lt"/>
              <a:buAutoNum type="arabicPeriod"/>
            </a:pPr>
            <a:r>
              <a:rPr lang="en-US" dirty="0" smtClean="0"/>
              <a:t>A specific purpose. </a:t>
            </a:r>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6</a:t>
            </a:fld>
            <a:endParaRPr lang="en-US"/>
          </a:p>
        </p:txBody>
      </p:sp>
    </p:spTree>
  </p:cSld>
  <p:clrMapOvr>
    <a:masterClrMapping/>
  </p:clrMapOvr>
  <p:transition>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What is a Trust?</a:t>
            </a:r>
            <a:endParaRPr lang="fr-CA" dirty="0"/>
          </a:p>
        </p:txBody>
      </p:sp>
      <p:sp>
        <p:nvSpPr>
          <p:cNvPr id="3" name="Espace réservé du contenu 2"/>
          <p:cNvSpPr>
            <a:spLocks noGrp="1"/>
          </p:cNvSpPr>
          <p:nvPr>
            <p:ph idx="1"/>
          </p:nvPr>
        </p:nvSpPr>
        <p:spPr/>
        <p:txBody>
          <a:bodyPr/>
          <a:lstStyle/>
          <a:p>
            <a:r>
              <a:rPr lang="fr-CA" dirty="0" err="1" smtClean="0"/>
              <a:t>Reasons</a:t>
            </a:r>
            <a:r>
              <a:rPr lang="fr-CA" dirty="0" smtClean="0"/>
              <a:t> for setting up a trust</a:t>
            </a:r>
          </a:p>
          <a:p>
            <a:pPr lvl="1"/>
            <a:r>
              <a:rPr lang="fr-CA" dirty="0" err="1" smtClean="0"/>
              <a:t>Ensuring</a:t>
            </a:r>
            <a:r>
              <a:rPr lang="fr-CA" dirty="0" smtClean="0"/>
              <a:t> the protection of </a:t>
            </a:r>
            <a:r>
              <a:rPr lang="fr-CA" dirty="0" err="1" smtClean="0"/>
              <a:t>assets</a:t>
            </a:r>
            <a:r>
              <a:rPr lang="fr-CA" dirty="0" smtClean="0"/>
              <a:t> </a:t>
            </a:r>
            <a:r>
              <a:rPr lang="fr-CA" dirty="0" err="1" smtClean="0"/>
              <a:t>against</a:t>
            </a:r>
            <a:r>
              <a:rPr lang="fr-CA" dirty="0" smtClean="0"/>
              <a:t> </a:t>
            </a:r>
            <a:r>
              <a:rPr lang="fr-CA" dirty="0" err="1" smtClean="0"/>
              <a:t>creditors</a:t>
            </a:r>
            <a:r>
              <a:rPr lang="fr-CA" dirty="0" smtClean="0"/>
              <a:t>;</a:t>
            </a:r>
          </a:p>
          <a:p>
            <a:pPr lvl="2"/>
            <a:r>
              <a:rPr lang="fr-CA" dirty="0" smtClean="0"/>
              <a:t>Distinct </a:t>
            </a:r>
            <a:r>
              <a:rPr lang="fr-CA" dirty="0" err="1" smtClean="0"/>
              <a:t>entity</a:t>
            </a:r>
            <a:endParaRPr lang="fr-CA" dirty="0" smtClean="0"/>
          </a:p>
          <a:p>
            <a:pPr lvl="2"/>
            <a:r>
              <a:rPr lang="fr-CA" dirty="0" smtClean="0"/>
              <a:t>*</a:t>
            </a:r>
            <a:r>
              <a:rPr lang="fr-CA" dirty="0" err="1" smtClean="0"/>
              <a:t>Subject</a:t>
            </a:r>
            <a:r>
              <a:rPr lang="fr-CA" dirty="0" smtClean="0"/>
              <a:t> to certain exceptions* </a:t>
            </a:r>
          </a:p>
          <a:p>
            <a:pPr lvl="1">
              <a:buNone/>
            </a:pPr>
            <a:endParaRPr lang="fr-CA" dirty="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7</a:t>
            </a:fld>
            <a:endParaRPr lang="en-US"/>
          </a:p>
        </p:txBody>
      </p:sp>
    </p:spTree>
  </p:cSld>
  <p:clrMapOvr>
    <a:masterClrMapping/>
  </p:clrMapOvr>
  <p:transition>
    <p:blinds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i="1" dirty="0" smtClean="0"/>
              <a:t>Family Patrimony &amp; Trusts</a:t>
            </a:r>
            <a:endParaRPr lang="fr-CA"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Family Patrimony &amp; Trusts</a:t>
            </a:r>
          </a:p>
        </p:txBody>
      </p:sp>
      <p:sp>
        <p:nvSpPr>
          <p:cNvPr id="3" name="Espace réservé du contenu 2"/>
          <p:cNvSpPr>
            <a:spLocks noGrp="1"/>
          </p:cNvSpPr>
          <p:nvPr>
            <p:ph idx="1"/>
          </p:nvPr>
        </p:nvSpPr>
        <p:spPr/>
        <p:txBody>
          <a:bodyPr/>
          <a:lstStyle/>
          <a:p>
            <a:r>
              <a:rPr lang="fr-CA" dirty="0" smtClean="0"/>
              <a:t>The Basics of Family Patrimony (415 CcQ)</a:t>
            </a:r>
          </a:p>
          <a:p>
            <a:pPr lvl="1"/>
            <a:r>
              <a:rPr lang="fr-CA" dirty="0" smtClean="0"/>
              <a:t> Composed of </a:t>
            </a:r>
            <a:r>
              <a:rPr lang="fr-CA" dirty="0" err="1" smtClean="0"/>
              <a:t>specific</a:t>
            </a:r>
            <a:r>
              <a:rPr lang="fr-CA" dirty="0" smtClean="0"/>
              <a:t> property </a:t>
            </a:r>
            <a:r>
              <a:rPr lang="fr-CA" dirty="0" err="1" smtClean="0"/>
              <a:t>owned</a:t>
            </a:r>
            <a:r>
              <a:rPr lang="fr-CA" dirty="0" smtClean="0"/>
              <a:t> by one or the other spouse, </a:t>
            </a:r>
            <a:r>
              <a:rPr lang="fr-CA" dirty="0" err="1" smtClean="0"/>
              <a:t>including</a:t>
            </a:r>
            <a:r>
              <a:rPr lang="fr-CA" dirty="0" smtClean="0"/>
              <a:t>:</a:t>
            </a:r>
          </a:p>
          <a:p>
            <a:pPr lvl="2"/>
            <a:r>
              <a:rPr lang="fr-CA" sz="2000" dirty="0" smtClean="0"/>
              <a:t>Family </a:t>
            </a:r>
            <a:r>
              <a:rPr lang="fr-CA" sz="2000" dirty="0" err="1" smtClean="0"/>
              <a:t>residences</a:t>
            </a:r>
            <a:r>
              <a:rPr lang="fr-CA" sz="2000" dirty="0" smtClean="0"/>
              <a:t> &amp; right </a:t>
            </a:r>
            <a:r>
              <a:rPr lang="fr-CA" sz="2000" dirty="0" err="1" smtClean="0"/>
              <a:t>which</a:t>
            </a:r>
            <a:r>
              <a:rPr lang="fr-CA" sz="2000" dirty="0" smtClean="0"/>
              <a:t> confer use of </a:t>
            </a:r>
            <a:r>
              <a:rPr lang="fr-CA" sz="2000" dirty="0" err="1" smtClean="0"/>
              <a:t>them</a:t>
            </a:r>
            <a:r>
              <a:rPr lang="fr-CA" sz="2000" dirty="0" smtClean="0"/>
              <a:t>;</a:t>
            </a:r>
          </a:p>
          <a:p>
            <a:pPr lvl="2"/>
            <a:r>
              <a:rPr lang="fr-CA" sz="2000" dirty="0" err="1" smtClean="0"/>
              <a:t>Movable</a:t>
            </a:r>
            <a:r>
              <a:rPr lang="fr-CA" sz="2000" dirty="0" smtClean="0"/>
              <a:t> property </a:t>
            </a:r>
            <a:r>
              <a:rPr lang="fr-CA" sz="2000" dirty="0" err="1" smtClean="0"/>
              <a:t>within</a:t>
            </a:r>
            <a:r>
              <a:rPr lang="fr-CA" sz="2000" dirty="0" smtClean="0"/>
              <a:t> </a:t>
            </a:r>
            <a:r>
              <a:rPr lang="fr-CA" sz="2000" dirty="0" err="1" smtClean="0"/>
              <a:t>residences</a:t>
            </a:r>
            <a:r>
              <a:rPr lang="fr-CA" sz="2000" dirty="0" smtClean="0"/>
              <a:t>;</a:t>
            </a:r>
          </a:p>
          <a:p>
            <a:pPr lvl="2"/>
            <a:r>
              <a:rPr lang="fr-CA" sz="2000" dirty="0" err="1" smtClean="0"/>
              <a:t>Motor</a:t>
            </a:r>
            <a:r>
              <a:rPr lang="fr-CA" sz="2000" dirty="0" smtClean="0"/>
              <a:t> </a:t>
            </a:r>
            <a:r>
              <a:rPr lang="fr-CA" sz="2000" dirty="0" err="1" smtClean="0"/>
              <a:t>vehicles</a:t>
            </a:r>
            <a:r>
              <a:rPr lang="fr-CA" sz="2000" dirty="0" smtClean="0"/>
              <a:t> </a:t>
            </a:r>
            <a:r>
              <a:rPr lang="fr-CA" sz="2000" dirty="0" err="1" smtClean="0"/>
              <a:t>used</a:t>
            </a:r>
            <a:r>
              <a:rPr lang="fr-CA" sz="2000" dirty="0" smtClean="0"/>
              <a:t> by the </a:t>
            </a:r>
            <a:r>
              <a:rPr lang="fr-CA" sz="2000" dirty="0" err="1" smtClean="0"/>
              <a:t>family</a:t>
            </a:r>
            <a:r>
              <a:rPr lang="fr-CA" sz="2000" dirty="0" smtClean="0"/>
              <a:t>;</a:t>
            </a:r>
          </a:p>
          <a:p>
            <a:pPr lvl="2"/>
            <a:r>
              <a:rPr lang="fr-CA" sz="2000" dirty="0" err="1" smtClean="0"/>
              <a:t>Benefits</a:t>
            </a:r>
            <a:r>
              <a:rPr lang="fr-CA" sz="2000" dirty="0" smtClean="0"/>
              <a:t> </a:t>
            </a:r>
            <a:r>
              <a:rPr lang="fr-CA" sz="2000" dirty="0" err="1" smtClean="0"/>
              <a:t>accrued</a:t>
            </a:r>
            <a:r>
              <a:rPr lang="fr-CA" sz="2000" dirty="0" smtClean="0"/>
              <a:t> </a:t>
            </a:r>
            <a:r>
              <a:rPr lang="fr-CA" sz="2000" dirty="0" err="1" smtClean="0"/>
              <a:t>during</a:t>
            </a:r>
            <a:r>
              <a:rPr lang="fr-CA" sz="2000" dirty="0" smtClean="0"/>
              <a:t> the mariage </a:t>
            </a:r>
            <a:r>
              <a:rPr lang="fr-CA" sz="2000" dirty="0" err="1" smtClean="0"/>
              <a:t>under</a:t>
            </a:r>
            <a:r>
              <a:rPr lang="fr-CA" sz="2000" dirty="0" smtClean="0"/>
              <a:t> a retirement plan.</a:t>
            </a:r>
          </a:p>
          <a:p>
            <a:pPr lvl="2">
              <a:buNone/>
            </a:pPr>
            <a:endParaRPr lang="fr-CA" dirty="0" smtClean="0"/>
          </a:p>
        </p:txBody>
      </p:sp>
      <p:sp>
        <p:nvSpPr>
          <p:cNvPr id="4" name="Espace réservé du numéro de diapositive 3"/>
          <p:cNvSpPr>
            <a:spLocks noGrp="1"/>
          </p:cNvSpPr>
          <p:nvPr>
            <p:ph type="sldNum" sz="quarter" idx="10"/>
          </p:nvPr>
        </p:nvSpPr>
        <p:spPr/>
        <p:txBody>
          <a:bodyPr/>
          <a:lstStyle/>
          <a:p>
            <a:fld id="{30CD2562-758A-4458-946E-167B86D8EAD3}" type="slidenum">
              <a:rPr lang="en-US" smtClean="0"/>
              <a:pPr/>
              <a:t>9</a:t>
            </a:fld>
            <a:endParaRPr lang="en-US"/>
          </a:p>
        </p:txBody>
      </p:sp>
    </p:spTree>
  </p:cSld>
  <p:clrMapOvr>
    <a:masterClrMapping/>
  </p:clrMapOvr>
  <p:transition>
    <p:blinds dir="vert"/>
  </p:transition>
</p:sld>
</file>

<file path=ppt/theme/theme1.xml><?xml version="1.0" encoding="utf-8"?>
<a:theme xmlns:a="http://schemas.openxmlformats.org/drawingml/2006/main" name="lavery_Ang">
  <a:themeElements>
    <a:clrScheme name="lavery2009_A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very2009_Ang">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73BE64"/>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rgbClr val="455560"/>
            </a:solidFill>
            <a:effectLst/>
            <a:latin typeface="Trebuchet MS" pitchFamily="34" charset="0"/>
          </a:defRPr>
        </a:defPPr>
      </a:lstStyle>
    </a:spDef>
    <a:lnDef>
      <a:spPr bwMode="auto">
        <a:xfrm>
          <a:off x="0" y="0"/>
          <a:ext cx="1" cy="1"/>
        </a:xfrm>
        <a:custGeom>
          <a:avLst/>
          <a:gdLst/>
          <a:ahLst/>
          <a:cxnLst/>
          <a:rect l="0" t="0" r="0" b="0"/>
          <a:pathLst/>
        </a:custGeom>
        <a:solidFill>
          <a:srgbClr val="73BE64"/>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rgbClr val="455560"/>
            </a:solidFill>
            <a:effectLst/>
            <a:latin typeface="Trebuchet MS" pitchFamily="34" charset="0"/>
          </a:defRPr>
        </a:defPPr>
      </a:lstStyle>
    </a:lnDef>
  </a:objectDefaults>
  <a:extraClrSchemeLst>
    <a:extraClrScheme>
      <a:clrScheme name="lavery2009_A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avery2009_A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avery2009_A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avery2009_A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avery2009_A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avery2009_A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avery2009_A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avery2009_A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avery2009_A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avery2009_A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avery2009_A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avery2009_A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xte courant">
  <a:themeElements>
    <a:clrScheme name="">
      <a:dk1>
        <a:srgbClr val="000000"/>
      </a:dk1>
      <a:lt1>
        <a:srgbClr val="FFFFFF"/>
      </a:lt1>
      <a:dk2>
        <a:srgbClr val="40637A"/>
      </a:dk2>
      <a:lt2>
        <a:srgbClr val="808080"/>
      </a:lt2>
      <a:accent1>
        <a:srgbClr val="A9AB88"/>
      </a:accent1>
      <a:accent2>
        <a:srgbClr val="8D332B"/>
      </a:accent2>
      <a:accent3>
        <a:srgbClr val="FFFFFF"/>
      </a:accent3>
      <a:accent4>
        <a:srgbClr val="000000"/>
      </a:accent4>
      <a:accent5>
        <a:srgbClr val="D1D2C3"/>
      </a:accent5>
      <a:accent6>
        <a:srgbClr val="7F2D26"/>
      </a:accent6>
      <a:hlink>
        <a:srgbClr val="B89600"/>
      </a:hlink>
      <a:folHlink>
        <a:srgbClr val="70A100"/>
      </a:folHlink>
    </a:clrScheme>
    <a:fontScheme name="Texte courant">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73BE64"/>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rgbClr val="455560"/>
            </a:solidFill>
            <a:effectLst/>
            <a:latin typeface="Trebuchet MS" pitchFamily="34" charset="0"/>
          </a:defRPr>
        </a:defPPr>
      </a:lstStyle>
    </a:spDef>
    <a:lnDef>
      <a:spPr bwMode="auto">
        <a:xfrm>
          <a:off x="0" y="0"/>
          <a:ext cx="1" cy="1"/>
        </a:xfrm>
        <a:custGeom>
          <a:avLst/>
          <a:gdLst/>
          <a:ahLst/>
          <a:cxnLst/>
          <a:rect l="0" t="0" r="0" b="0"/>
          <a:pathLst/>
        </a:custGeom>
        <a:solidFill>
          <a:srgbClr val="73BE64"/>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rgbClr val="455560"/>
            </a:solidFill>
            <a:effectLst/>
            <a:latin typeface="Trebuchet MS" pitchFamily="34" charset="0"/>
          </a:defRPr>
        </a:defPPr>
      </a:lstStyle>
    </a:lnDef>
  </a:objectDefaults>
  <a:extraClrSchemeLst>
    <a:extraClrScheme>
      <a:clrScheme name="Texte coura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xte coura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xte coura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xte coura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xte coura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xte coura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xte coura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ank">
  <a:themeElements>
    <a:clrScheme name="1_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lank">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2884</Words>
  <Application>Microsoft Office PowerPoint</Application>
  <PresentationFormat>On-screen Show (4:3)</PresentationFormat>
  <Paragraphs>341</Paragraphs>
  <Slides>42</Slides>
  <Notes>42</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42</vt:i4>
      </vt:variant>
    </vt:vector>
  </HeadingPairs>
  <TitlesOfParts>
    <vt:vector size="54" baseType="lpstr">
      <vt:lpstr>Arial</vt:lpstr>
      <vt:lpstr>Book Antiqua</vt:lpstr>
      <vt:lpstr>Garamond</vt:lpstr>
      <vt:lpstr>Georgia</vt:lpstr>
      <vt:lpstr>Thonburi</vt:lpstr>
      <vt:lpstr>Times</vt:lpstr>
      <vt:lpstr>Times New Roman</vt:lpstr>
      <vt:lpstr>Trebuchet MS</vt:lpstr>
      <vt:lpstr>Wingdings</vt:lpstr>
      <vt:lpstr>lavery_Ang</vt:lpstr>
      <vt:lpstr>Texte courant</vt:lpstr>
      <vt:lpstr>1_Blank</vt:lpstr>
      <vt:lpstr>PowerPoint Presentation</vt:lpstr>
      <vt:lpstr>How to Protect your Assets Held in Trust in the Event of a Divorce</vt:lpstr>
      <vt:lpstr>Overview</vt:lpstr>
      <vt:lpstr>What is a Trust?</vt:lpstr>
      <vt:lpstr>What is a Trust?</vt:lpstr>
      <vt:lpstr>What is a Trust?</vt:lpstr>
      <vt:lpstr>What is a Trust?</vt:lpstr>
      <vt:lpstr>Family Patrimony &amp; Trusts</vt:lpstr>
      <vt:lpstr>Family Patrimony &amp; Trusts</vt:lpstr>
      <vt:lpstr>Family Patrimony &amp; Trusts</vt:lpstr>
      <vt:lpstr>Family Patrimony &amp; Trusts</vt:lpstr>
      <vt:lpstr>Family Patrimony &amp; Trusts</vt:lpstr>
      <vt:lpstr>Family Patrimony &amp; Trusts</vt:lpstr>
      <vt:lpstr>Family Patrimony &amp; Trusts</vt:lpstr>
      <vt:lpstr>Family Patrimony &amp; Trusts</vt:lpstr>
      <vt:lpstr>Family Patrimony &amp; Trusts</vt:lpstr>
      <vt:lpstr>Partnership of Acquests &amp; Trusts</vt:lpstr>
      <vt:lpstr>Partnership of Acquests &amp; Trusts</vt:lpstr>
      <vt:lpstr>Partnership of Acquests &amp; Trusts</vt:lpstr>
      <vt:lpstr>Partnership of Acquests &amp; Trusts</vt:lpstr>
      <vt:lpstr>Partnership of Acquests &amp; Trusts</vt:lpstr>
      <vt:lpstr>Partnership of Acquests &amp; Trusts</vt:lpstr>
      <vt:lpstr>Partnership of Acquests &amp; Trusts</vt:lpstr>
      <vt:lpstr>Partnership of Acquests &amp; Trusts</vt:lpstr>
      <vt:lpstr>Partnership of Acquests &amp; Trusts</vt:lpstr>
      <vt:lpstr>Partnership of Acquests &amp; Trusts</vt:lpstr>
      <vt:lpstr>Pre-Trial Seizure of Property held in Trust</vt:lpstr>
      <vt:lpstr>Seizure of Property held in Trust</vt:lpstr>
      <vt:lpstr>Droit de la famille – 121905 (ctnd.)</vt:lpstr>
      <vt:lpstr>Droit de la famille – 121905 (ctnd.)</vt:lpstr>
      <vt:lpstr>Alimony &amp; Trusts</vt:lpstr>
      <vt:lpstr>Alimony &amp; Trusts</vt:lpstr>
      <vt:lpstr>Alimony &amp; Trusts</vt:lpstr>
      <vt:lpstr>Alimony &amp; Trusts</vt:lpstr>
      <vt:lpstr>Alimony &amp; Trusts</vt:lpstr>
      <vt:lpstr>Alimony &amp; Trusts</vt:lpstr>
      <vt:lpstr>Alimony &amp; Trusts</vt:lpstr>
      <vt:lpstr>Alimony &amp; Trusts</vt:lpstr>
      <vt:lpstr>Alimony &amp; Trusts </vt:lpstr>
      <vt:lpstr>Alimony &amp; Trusts</vt:lpstr>
      <vt:lpstr>PowerPoint Presentation</vt:lpstr>
      <vt:lpstr>Our offices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Kavadas, Christiana</dc:creator>
  <cp:lastModifiedBy>Marro, Daniel</cp:lastModifiedBy>
  <cp:revision>1</cp:revision>
  <dcterms:modified xsi:type="dcterms:W3CDTF">2017-07-21T17:26:51Z</dcterms:modified>
</cp:coreProperties>
</file>