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1475" r:id="rId2"/>
    <p:sldId id="1491" r:id="rId3"/>
    <p:sldId id="1478" r:id="rId4"/>
    <p:sldId id="1486" r:id="rId5"/>
    <p:sldId id="1503" r:id="rId6"/>
    <p:sldId id="1492" r:id="rId7"/>
    <p:sldId id="1483" r:id="rId8"/>
    <p:sldId id="1482" r:id="rId9"/>
    <p:sldId id="1508" r:id="rId10"/>
    <p:sldId id="1511" r:id="rId11"/>
    <p:sldId id="1494" r:id="rId12"/>
    <p:sldId id="1518" r:id="rId13"/>
    <p:sldId id="1510" r:id="rId14"/>
    <p:sldId id="1513" r:id="rId15"/>
    <p:sldId id="1504" r:id="rId16"/>
    <p:sldId id="1505" r:id="rId17"/>
    <p:sldId id="1515" r:id="rId18"/>
    <p:sldId id="1507" r:id="rId19"/>
    <p:sldId id="1514" r:id="rId20"/>
    <p:sldId id="1516" r:id="rId21"/>
    <p:sldId id="1517" r:id="rId22"/>
    <p:sldId id="1476" r:id="rId23"/>
    <p:sldId id="1477" r:id="rId24"/>
  </p:sldIdLst>
  <p:sldSz cx="12192000" cy="6858000"/>
  <p:notesSz cx="7315200" cy="9601200"/>
  <p:defaultTextStyle>
    <a:defPPr>
      <a:defRPr lang="en-C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33CC"/>
    <a:srgbClr val="4B4F54"/>
    <a:srgbClr val="00A84C"/>
    <a:srgbClr val="70732F"/>
    <a:srgbClr val="6D702E"/>
    <a:srgbClr val="E7EEF1"/>
    <a:srgbClr val="E9E5E1"/>
    <a:srgbClr val="D3DFE5"/>
    <a:srgbClr val="A4D7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F9529FB-F7F1-4122-B7C4-D901D1AFE0D1}">
  <a:tblStyle styleId="{BF9529FB-F7F1-4122-B7C4-D901D1AFE0D1}" styleName="RBC Light Gray">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A949A42-8534-413A-A760-ABA5BDE51491}" styleName="RBC Tundra">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94713" autoAdjust="0"/>
  </p:normalViewPr>
  <p:slideViewPr>
    <p:cSldViewPr snapToGrid="0">
      <p:cViewPr varScale="1">
        <p:scale>
          <a:sx n="109" d="100"/>
          <a:sy n="109" d="100"/>
        </p:scale>
        <p:origin x="1092" y="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4842"/>
    </p:cViewPr>
  </p:sorterViewPr>
  <p:notesViewPr>
    <p:cSldViewPr snapToGrid="0" showGuides="1">
      <p:cViewPr varScale="1">
        <p:scale>
          <a:sx n="50" d="100"/>
          <a:sy n="50" d="100"/>
        </p:scale>
        <p:origin x="3408" y="53"/>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90718644-737D-43E6-AB63-4A0D72D612B9}"/>
              </a:ext>
            </a:extLst>
          </p:cNvPr>
          <p:cNvSpPr>
            <a:spLocks noGrp="1"/>
          </p:cNvSpPr>
          <p:nvPr>
            <p:ph type="hdr" sz="quarter"/>
          </p:nvPr>
        </p:nvSpPr>
        <p:spPr>
          <a:xfrm>
            <a:off x="0" y="3"/>
            <a:ext cx="3169920" cy="481727"/>
          </a:xfrm>
          <a:prstGeom prst="rect">
            <a:avLst/>
          </a:prstGeom>
        </p:spPr>
        <p:txBody>
          <a:bodyPr vert="horz" lIns="83129" tIns="41565" rIns="83129" bIns="41565" rtlCol="0"/>
          <a:lstStyle>
            <a:lvl1pPr algn="l">
              <a:defRPr sz="1000"/>
            </a:lvl1pPr>
          </a:lstStyle>
          <a:p>
            <a:endParaRPr lang="en-US" dirty="0"/>
          </a:p>
        </p:txBody>
      </p:sp>
      <p:sp>
        <p:nvSpPr>
          <p:cNvPr id="3" name="Date Placeholder 2">
            <a:extLst>
              <a:ext uri="{FF2B5EF4-FFF2-40B4-BE49-F238E27FC236}">
                <a16:creationId xmlns="" xmlns:a16="http://schemas.microsoft.com/office/drawing/2014/main" id="{655DD514-52B2-4A20-B455-6C93CA0B03C3}"/>
              </a:ext>
            </a:extLst>
          </p:cNvPr>
          <p:cNvSpPr>
            <a:spLocks noGrp="1"/>
          </p:cNvSpPr>
          <p:nvPr>
            <p:ph type="dt" sz="quarter" idx="1"/>
          </p:nvPr>
        </p:nvSpPr>
        <p:spPr>
          <a:xfrm>
            <a:off x="4143589" y="3"/>
            <a:ext cx="3169920" cy="481727"/>
          </a:xfrm>
          <a:prstGeom prst="rect">
            <a:avLst/>
          </a:prstGeom>
        </p:spPr>
        <p:txBody>
          <a:bodyPr vert="horz" lIns="83129" tIns="41565" rIns="83129" bIns="41565" rtlCol="0"/>
          <a:lstStyle>
            <a:lvl1pPr algn="r">
              <a:defRPr sz="1000"/>
            </a:lvl1pPr>
          </a:lstStyle>
          <a:p>
            <a:fld id="{A5B98BE9-1DF9-4F13-8080-3D34EC7F0DCC}" type="datetimeFigureOut">
              <a:rPr lang="en-US" smtClean="0"/>
              <a:t>09/02/2021</a:t>
            </a:fld>
            <a:endParaRPr lang="en-US" dirty="0"/>
          </a:p>
        </p:txBody>
      </p:sp>
      <p:sp>
        <p:nvSpPr>
          <p:cNvPr id="4" name="Footer Placeholder 3">
            <a:extLst>
              <a:ext uri="{FF2B5EF4-FFF2-40B4-BE49-F238E27FC236}">
                <a16:creationId xmlns="" xmlns:a16="http://schemas.microsoft.com/office/drawing/2014/main" id="{A0DCCAA0-9260-4B93-879D-E3DA39A7AFEA}"/>
              </a:ext>
            </a:extLst>
          </p:cNvPr>
          <p:cNvSpPr>
            <a:spLocks noGrp="1"/>
          </p:cNvSpPr>
          <p:nvPr>
            <p:ph type="ftr" sz="quarter" idx="2"/>
          </p:nvPr>
        </p:nvSpPr>
        <p:spPr>
          <a:xfrm>
            <a:off x="0" y="9119476"/>
            <a:ext cx="3169920" cy="481727"/>
          </a:xfrm>
          <a:prstGeom prst="rect">
            <a:avLst/>
          </a:prstGeom>
        </p:spPr>
        <p:txBody>
          <a:bodyPr vert="horz" lIns="83129" tIns="41565" rIns="83129" bIns="41565" rtlCol="0" anchor="b"/>
          <a:lstStyle>
            <a:lvl1pPr algn="l">
              <a:defRPr sz="1000"/>
            </a:lvl1pPr>
          </a:lstStyle>
          <a:p>
            <a:endParaRPr lang="en-US" dirty="0"/>
          </a:p>
        </p:txBody>
      </p:sp>
      <p:sp>
        <p:nvSpPr>
          <p:cNvPr id="5" name="Slide Number Placeholder 4">
            <a:extLst>
              <a:ext uri="{FF2B5EF4-FFF2-40B4-BE49-F238E27FC236}">
                <a16:creationId xmlns="" xmlns:a16="http://schemas.microsoft.com/office/drawing/2014/main" id="{F221F7F6-A6FF-4ADE-AF5F-BC6F8B9A4AC6}"/>
              </a:ext>
            </a:extLst>
          </p:cNvPr>
          <p:cNvSpPr>
            <a:spLocks noGrp="1"/>
          </p:cNvSpPr>
          <p:nvPr>
            <p:ph type="sldNum" sz="quarter" idx="3"/>
          </p:nvPr>
        </p:nvSpPr>
        <p:spPr>
          <a:xfrm>
            <a:off x="4143589" y="9119476"/>
            <a:ext cx="3169920" cy="481727"/>
          </a:xfrm>
          <a:prstGeom prst="rect">
            <a:avLst/>
          </a:prstGeom>
        </p:spPr>
        <p:txBody>
          <a:bodyPr vert="horz" lIns="83129" tIns="41565" rIns="83129" bIns="41565" rtlCol="0" anchor="b"/>
          <a:lstStyle>
            <a:lvl1pPr algn="r">
              <a:defRPr sz="1000"/>
            </a:lvl1pPr>
          </a:lstStyle>
          <a:p>
            <a:fld id="{4B2F9B1C-8D71-413B-8AE0-A66A1D16BA7B}" type="slidenum">
              <a:rPr lang="en-US" smtClean="0"/>
              <a:t>‹#›</a:t>
            </a:fld>
            <a:endParaRPr lang="en-US" dirty="0"/>
          </a:p>
        </p:txBody>
      </p:sp>
    </p:spTree>
    <p:extLst>
      <p:ext uri="{BB962C8B-B14F-4D97-AF65-F5344CB8AC3E}">
        <p14:creationId xmlns:p14="http://schemas.microsoft.com/office/powerpoint/2010/main" val="3328279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58592" cy="480060"/>
          </a:xfrm>
          <a:prstGeom prst="rect">
            <a:avLst/>
          </a:prstGeom>
        </p:spPr>
        <p:txBody>
          <a:bodyPr vert="horz" lIns="83129" tIns="41565" rIns="83129" bIns="41565" rtlCol="0"/>
          <a:lstStyle>
            <a:lvl1pPr algn="l">
              <a:defRPr sz="1000"/>
            </a:lvl1pPr>
          </a:lstStyle>
          <a:p>
            <a:endParaRPr lang="en-CA" dirty="0"/>
          </a:p>
        </p:txBody>
      </p:sp>
      <p:sp>
        <p:nvSpPr>
          <p:cNvPr id="3" name="Date Placeholder 2"/>
          <p:cNvSpPr>
            <a:spLocks noGrp="1"/>
          </p:cNvSpPr>
          <p:nvPr>
            <p:ph type="dt" idx="1"/>
          </p:nvPr>
        </p:nvSpPr>
        <p:spPr>
          <a:xfrm>
            <a:off x="4356611" y="1"/>
            <a:ext cx="2958592" cy="480060"/>
          </a:xfrm>
          <a:prstGeom prst="rect">
            <a:avLst/>
          </a:prstGeom>
        </p:spPr>
        <p:txBody>
          <a:bodyPr vert="horz" lIns="83129" tIns="41565" rIns="83129" bIns="41565" rtlCol="0"/>
          <a:lstStyle>
            <a:lvl1pPr algn="r">
              <a:defRPr sz="1000"/>
            </a:lvl1pPr>
          </a:lstStyle>
          <a:p>
            <a:fld id="{22DAF281-D5C0-44A6-919B-4BDDA8A72803}" type="datetimeFigureOut">
              <a:rPr lang="en-CA" smtClean="0"/>
              <a:t>2021-09-02</a:t>
            </a:fld>
            <a:endParaRPr lang="en-CA" dirty="0"/>
          </a:p>
        </p:txBody>
      </p:sp>
      <p:sp>
        <p:nvSpPr>
          <p:cNvPr id="4" name="Slide Image Placeholder 3"/>
          <p:cNvSpPr>
            <a:spLocks noGrp="1" noRot="1" noChangeAspect="1"/>
          </p:cNvSpPr>
          <p:nvPr>
            <p:ph type="sldImg" idx="2"/>
          </p:nvPr>
        </p:nvSpPr>
        <p:spPr>
          <a:xfrm>
            <a:off x="776288" y="1200150"/>
            <a:ext cx="5762625" cy="3241675"/>
          </a:xfrm>
          <a:prstGeom prst="rect">
            <a:avLst/>
          </a:prstGeom>
          <a:noFill/>
          <a:ln w="12700">
            <a:solidFill>
              <a:prstClr val="black"/>
            </a:solidFill>
          </a:ln>
        </p:spPr>
        <p:txBody>
          <a:bodyPr vert="horz" lIns="83129" tIns="41565" rIns="83129" bIns="41565" rtlCol="0" anchor="ctr"/>
          <a:lstStyle/>
          <a:p>
            <a:endParaRPr lang="en-CA" dirty="0"/>
          </a:p>
        </p:txBody>
      </p:sp>
      <p:sp>
        <p:nvSpPr>
          <p:cNvPr id="5" name="Notes Placeholder 4"/>
          <p:cNvSpPr>
            <a:spLocks noGrp="1"/>
          </p:cNvSpPr>
          <p:nvPr>
            <p:ph type="body" sz="quarter" idx="3"/>
          </p:nvPr>
        </p:nvSpPr>
        <p:spPr>
          <a:xfrm>
            <a:off x="731521" y="4618179"/>
            <a:ext cx="5852160" cy="3782873"/>
          </a:xfrm>
          <a:prstGeom prst="rect">
            <a:avLst/>
          </a:prstGeom>
        </p:spPr>
        <p:txBody>
          <a:bodyPr vert="horz" lIns="83129" tIns="41565" rIns="83129" bIns="41565" rtlCol="0"/>
          <a:lstStyle/>
          <a:p>
            <a:pPr lvl="0"/>
            <a:r>
              <a:rPr lang="en-CA"/>
              <a:t>Edit Master text styles</a:t>
            </a:r>
          </a:p>
          <a:p>
            <a:pPr lvl="1"/>
            <a:r>
              <a:rPr lang="en-CA"/>
              <a:t>Second level</a:t>
            </a:r>
          </a:p>
          <a:p>
            <a:pPr lvl="2"/>
            <a:r>
              <a:rPr lang="en-CA"/>
              <a:t>Third level</a:t>
            </a:r>
          </a:p>
          <a:p>
            <a:pPr lvl="3"/>
            <a:r>
              <a:rPr lang="en-CA"/>
              <a:t>Fourth level</a:t>
            </a:r>
          </a:p>
          <a:p>
            <a:pPr lvl="4"/>
            <a:r>
              <a:rPr lang="en-CA"/>
              <a:t>Fifth level</a:t>
            </a:r>
          </a:p>
        </p:txBody>
      </p:sp>
      <p:sp>
        <p:nvSpPr>
          <p:cNvPr id="6" name="Footer Placeholder 5"/>
          <p:cNvSpPr>
            <a:spLocks noGrp="1"/>
          </p:cNvSpPr>
          <p:nvPr>
            <p:ph type="ftr" sz="quarter" idx="4"/>
          </p:nvPr>
        </p:nvSpPr>
        <p:spPr>
          <a:xfrm>
            <a:off x="1" y="9110517"/>
            <a:ext cx="2958592" cy="480060"/>
          </a:xfrm>
          <a:prstGeom prst="rect">
            <a:avLst/>
          </a:prstGeom>
        </p:spPr>
        <p:txBody>
          <a:bodyPr vert="horz" lIns="83129" tIns="41565" rIns="83129" bIns="41565" rtlCol="0" anchor="b"/>
          <a:lstStyle>
            <a:lvl1pPr algn="l">
              <a:defRPr sz="1000"/>
            </a:lvl1pPr>
          </a:lstStyle>
          <a:p>
            <a:endParaRPr lang="en-CA" dirty="0"/>
          </a:p>
        </p:txBody>
      </p:sp>
      <p:sp>
        <p:nvSpPr>
          <p:cNvPr id="7" name="Slide Number Placeholder 6"/>
          <p:cNvSpPr>
            <a:spLocks noGrp="1"/>
          </p:cNvSpPr>
          <p:nvPr>
            <p:ph type="sldNum" sz="quarter" idx="5"/>
          </p:nvPr>
        </p:nvSpPr>
        <p:spPr>
          <a:xfrm>
            <a:off x="4356611" y="9110517"/>
            <a:ext cx="2958592" cy="480060"/>
          </a:xfrm>
          <a:prstGeom prst="rect">
            <a:avLst/>
          </a:prstGeom>
        </p:spPr>
        <p:txBody>
          <a:bodyPr vert="horz" lIns="83129" tIns="41565" rIns="83129" bIns="41565" rtlCol="0" anchor="b"/>
          <a:lstStyle>
            <a:lvl1pPr algn="r">
              <a:defRPr sz="1000"/>
            </a:lvl1pPr>
          </a:lstStyle>
          <a:p>
            <a:fld id="{1FF71800-7E42-4FD9-88C0-C7DD9972A17A}" type="slidenum">
              <a:rPr lang="en-CA" smtClean="0"/>
              <a:t>‹#›</a:t>
            </a:fld>
            <a:endParaRPr lang="en-CA" dirty="0"/>
          </a:p>
        </p:txBody>
      </p:sp>
    </p:spTree>
    <p:extLst>
      <p:ext uri="{BB962C8B-B14F-4D97-AF65-F5344CB8AC3E}">
        <p14:creationId xmlns:p14="http://schemas.microsoft.com/office/powerpoint/2010/main" val="2556950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1</a:t>
            </a:fld>
            <a:endParaRPr lang="en-CA" dirty="0"/>
          </a:p>
        </p:txBody>
      </p:sp>
    </p:spTree>
    <p:extLst>
      <p:ext uri="{BB962C8B-B14F-4D97-AF65-F5344CB8AC3E}">
        <p14:creationId xmlns:p14="http://schemas.microsoft.com/office/powerpoint/2010/main" val="1571096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long term considerations after COVID-19.</a:t>
            </a:r>
          </a:p>
          <a:p>
            <a:endParaRPr lang="en-US" dirty="0" smtClean="0"/>
          </a:p>
          <a:p>
            <a:r>
              <a:rPr lang="en-US" dirty="0" smtClean="0"/>
              <a:t>We break them into three buckets. </a:t>
            </a:r>
          </a:p>
          <a:p>
            <a:endParaRPr lang="en-US" baseline="0" dirty="0" smtClean="0"/>
          </a:p>
          <a:p>
            <a:r>
              <a:rPr lang="en-US" baseline="0" dirty="0" smtClean="0"/>
              <a:t>First, short-lived changes. Human </a:t>
            </a:r>
            <a:r>
              <a:rPr lang="en-US" baseline="0" dirty="0" err="1" smtClean="0"/>
              <a:t>behaviour</a:t>
            </a:r>
            <a:r>
              <a:rPr lang="en-US" baseline="0" dirty="0" smtClean="0"/>
              <a:t> should revert quite quickly, and with it the level of economic activity.</a:t>
            </a:r>
          </a:p>
          <a:p>
            <a:endParaRPr lang="en-US" baseline="0" dirty="0" smtClean="0"/>
          </a:p>
          <a:p>
            <a:r>
              <a:rPr lang="en-US" baseline="0" dirty="0" smtClean="0"/>
              <a:t>Second, multi-year changes. These will take some time to fix, but are still temporary. We believe cities and downtowns will eventually revive, that government size will revert to normal, and so on.</a:t>
            </a:r>
          </a:p>
          <a:p>
            <a:endParaRPr lang="en-US" baseline="0" dirty="0" smtClean="0"/>
          </a:p>
          <a:p>
            <a:r>
              <a:rPr lang="en-US" baseline="0" dirty="0" smtClean="0"/>
              <a:t>Finally, there are permanent changes. More public debt is one unfortunate such change. But even among the permanent changes, most should become less intense over time. Commercial real estate should partially revive, business travel should partially pick back up, there should be somewhat less working from home than now, and so on. These are all permanently different than before, but not to the extent of today.</a:t>
            </a:r>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20</a:t>
            </a:fld>
            <a:endParaRPr lang="en-CA" dirty="0"/>
          </a:p>
        </p:txBody>
      </p:sp>
    </p:spTree>
    <p:extLst>
      <p:ext uri="{BB962C8B-B14F-4D97-AF65-F5344CB8AC3E}">
        <p14:creationId xmlns:p14="http://schemas.microsoft.com/office/powerpoint/2010/main" val="2603261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xfrm>
            <a:off x="3575050" y="339725"/>
            <a:ext cx="3024188" cy="1700213"/>
          </a:xfrm>
          <a:ln/>
        </p:spPr>
      </p:sp>
      <p:sp>
        <p:nvSpPr>
          <p:cNvPr id="111619" name="Notes Placeholder 2"/>
          <p:cNvSpPr>
            <a:spLocks noGrp="1"/>
          </p:cNvSpPr>
          <p:nvPr>
            <p:ph type="body" idx="1"/>
          </p:nvPr>
        </p:nvSpPr>
        <p:spPr>
          <a:noFill/>
        </p:spPr>
        <p:txBody>
          <a:bodyPr/>
          <a:lstStyle/>
          <a:p>
            <a:r>
              <a:rPr lang="en-US" altLang="en-US" dirty="0" smtClean="0">
                <a:latin typeface="Arial" charset="0"/>
              </a:rPr>
              <a:t>See text.</a:t>
            </a:r>
          </a:p>
        </p:txBody>
      </p:sp>
      <p:sp>
        <p:nvSpPr>
          <p:cNvPr id="111620" name="Slide Number Placeholder 3"/>
          <p:cNvSpPr>
            <a:spLocks noGrp="1"/>
          </p:cNvSpPr>
          <p:nvPr>
            <p:ph type="sldNum" sz="quarter" idx="5"/>
          </p:nvPr>
        </p:nvSpPr>
        <p:spPr>
          <a:noFill/>
        </p:spPr>
        <p:txBody>
          <a:bodyPr/>
          <a:lstStyle>
            <a:lvl1pPr defTabSz="868191" eaLnBrk="0" hangingPunct="0">
              <a:spcBef>
                <a:spcPct val="30000"/>
              </a:spcBef>
              <a:defRPr sz="1100">
                <a:solidFill>
                  <a:schemeClr val="tx1"/>
                </a:solidFill>
                <a:latin typeface="Arial" charset="0"/>
                <a:ea typeface="MS PGothic" pitchFamily="34" charset="-128"/>
              </a:defRPr>
            </a:lvl1pPr>
            <a:lvl2pPr marL="706632" indent="-271781" defTabSz="868191" eaLnBrk="0" hangingPunct="0">
              <a:spcBef>
                <a:spcPct val="30000"/>
              </a:spcBef>
              <a:defRPr sz="1100">
                <a:solidFill>
                  <a:schemeClr val="tx1"/>
                </a:solidFill>
                <a:latin typeface="Arial" charset="0"/>
                <a:ea typeface="MS PGothic" pitchFamily="34" charset="-128"/>
              </a:defRPr>
            </a:lvl2pPr>
            <a:lvl3pPr marL="1087126" indent="-217425" defTabSz="868191" eaLnBrk="0" hangingPunct="0">
              <a:spcBef>
                <a:spcPct val="30000"/>
              </a:spcBef>
              <a:defRPr sz="1100">
                <a:solidFill>
                  <a:schemeClr val="tx1"/>
                </a:solidFill>
                <a:latin typeface="Arial" charset="0"/>
                <a:ea typeface="MS PGothic" pitchFamily="34" charset="-128"/>
              </a:defRPr>
            </a:lvl3pPr>
            <a:lvl4pPr marL="1521976" indent="-217425" defTabSz="868191" eaLnBrk="0" hangingPunct="0">
              <a:spcBef>
                <a:spcPct val="30000"/>
              </a:spcBef>
              <a:defRPr sz="1100">
                <a:solidFill>
                  <a:schemeClr val="tx1"/>
                </a:solidFill>
                <a:latin typeface="Arial" charset="0"/>
                <a:ea typeface="MS PGothic" pitchFamily="34" charset="-128"/>
              </a:defRPr>
            </a:lvl4pPr>
            <a:lvl5pPr marL="1956826" indent="-217425" defTabSz="868191" eaLnBrk="0" hangingPunct="0">
              <a:spcBef>
                <a:spcPct val="30000"/>
              </a:spcBef>
              <a:defRPr sz="1100">
                <a:solidFill>
                  <a:schemeClr val="tx1"/>
                </a:solidFill>
                <a:latin typeface="Arial" charset="0"/>
                <a:ea typeface="MS PGothic" pitchFamily="34" charset="-128"/>
              </a:defRPr>
            </a:lvl5pPr>
            <a:lvl6pPr marL="2391677" indent="-217425" defTabSz="868191" eaLnBrk="0" fontAlgn="base" hangingPunct="0">
              <a:spcBef>
                <a:spcPct val="30000"/>
              </a:spcBef>
              <a:spcAft>
                <a:spcPct val="0"/>
              </a:spcAft>
              <a:defRPr sz="1100">
                <a:solidFill>
                  <a:schemeClr val="tx1"/>
                </a:solidFill>
                <a:latin typeface="Arial" charset="0"/>
                <a:ea typeface="MS PGothic" pitchFamily="34" charset="-128"/>
              </a:defRPr>
            </a:lvl6pPr>
            <a:lvl7pPr marL="2826526" indent="-217425" defTabSz="868191" eaLnBrk="0" fontAlgn="base" hangingPunct="0">
              <a:spcBef>
                <a:spcPct val="30000"/>
              </a:spcBef>
              <a:spcAft>
                <a:spcPct val="0"/>
              </a:spcAft>
              <a:defRPr sz="1100">
                <a:solidFill>
                  <a:schemeClr val="tx1"/>
                </a:solidFill>
                <a:latin typeface="Arial" charset="0"/>
                <a:ea typeface="MS PGothic" pitchFamily="34" charset="-128"/>
              </a:defRPr>
            </a:lvl7pPr>
            <a:lvl8pPr marL="3261376" indent="-217425" defTabSz="868191" eaLnBrk="0" fontAlgn="base" hangingPunct="0">
              <a:spcBef>
                <a:spcPct val="30000"/>
              </a:spcBef>
              <a:spcAft>
                <a:spcPct val="0"/>
              </a:spcAft>
              <a:defRPr sz="1100">
                <a:solidFill>
                  <a:schemeClr val="tx1"/>
                </a:solidFill>
                <a:latin typeface="Arial" charset="0"/>
                <a:ea typeface="MS PGothic" pitchFamily="34" charset="-128"/>
              </a:defRPr>
            </a:lvl8pPr>
            <a:lvl9pPr marL="3696227" indent="-217425" defTabSz="868191" eaLnBrk="0" fontAlgn="base" hangingPunct="0">
              <a:spcBef>
                <a:spcPct val="30000"/>
              </a:spcBef>
              <a:spcAft>
                <a:spcPct val="0"/>
              </a:spcAft>
              <a:defRPr sz="1100">
                <a:solidFill>
                  <a:schemeClr val="tx1"/>
                </a:solidFill>
                <a:latin typeface="Arial" charset="0"/>
                <a:ea typeface="MS PGothic" pitchFamily="34" charset="-128"/>
              </a:defRPr>
            </a:lvl9pPr>
          </a:lstStyle>
          <a:p>
            <a:pPr eaLnBrk="1" hangingPunct="1">
              <a:spcBef>
                <a:spcPct val="0"/>
              </a:spcBef>
            </a:pPr>
            <a:fld id="{ABA32C7E-2AF7-4CEB-8E53-BF8F10D82BA7}" type="slidenum">
              <a:rPr lang="en-CA" altLang="en-US" smtClean="0"/>
              <a:pPr eaLnBrk="1" hangingPunct="1">
                <a:spcBef>
                  <a:spcPct val="0"/>
                </a:spcBef>
              </a:pPr>
              <a:t>21</a:t>
            </a:fld>
            <a:endParaRPr lang="en-CA" altLang="en-US" dirty="0" smtClean="0"/>
          </a:p>
        </p:txBody>
      </p:sp>
    </p:spTree>
    <p:extLst>
      <p:ext uri="{BB962C8B-B14F-4D97-AF65-F5344CB8AC3E}">
        <p14:creationId xmlns:p14="http://schemas.microsoft.com/office/powerpoint/2010/main" val="2946796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text above.</a:t>
            </a:r>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2</a:t>
            </a:fld>
            <a:endParaRPr lang="en-CA" dirty="0"/>
          </a:p>
        </p:txBody>
      </p:sp>
    </p:spTree>
    <p:extLst>
      <p:ext uri="{BB962C8B-B14F-4D97-AF65-F5344CB8AC3E}">
        <p14:creationId xmlns:p14="http://schemas.microsoft.com/office/powerpoint/2010/main" val="1977784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Economic surprises are less positive than before. This is to say, not every economic outcome is better than people had expected anymore.</a:t>
            </a:r>
          </a:p>
          <a:p>
            <a:endParaRPr lang="en-US" dirty="0" smtClean="0"/>
          </a:p>
          <a:p>
            <a:r>
              <a:rPr lang="en-US" dirty="0" smtClean="0"/>
              <a:t>In part because of this, we are no longer so aggressively above</a:t>
            </a:r>
            <a:r>
              <a:rPr lang="en-US" baseline="0" dirty="0" smtClean="0"/>
              <a:t> the consensus with our own economic forecasts going forward. That was the winning strategy, but is less obviously so going forward.</a:t>
            </a:r>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11</a:t>
            </a:fld>
            <a:endParaRPr lang="en-CA" dirty="0"/>
          </a:p>
        </p:txBody>
      </p:sp>
    </p:spTree>
    <p:extLst>
      <p:ext uri="{BB962C8B-B14F-4D97-AF65-F5344CB8AC3E}">
        <p14:creationId xmlns:p14="http://schemas.microsoft.com/office/powerpoint/2010/main" val="3070424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74863" y="763588"/>
            <a:ext cx="3657600" cy="2057400"/>
          </a:xfrm>
        </p:spPr>
      </p:sp>
      <p:sp>
        <p:nvSpPr>
          <p:cNvPr id="3" name="Notes Placeholder 2"/>
          <p:cNvSpPr>
            <a:spLocks noGrp="1"/>
          </p:cNvSpPr>
          <p:nvPr>
            <p:ph type="body" idx="1"/>
          </p:nvPr>
        </p:nvSpPr>
        <p:spPr/>
        <p:txBody>
          <a:bodyPr/>
          <a:lstStyle/>
          <a:p>
            <a:endParaRPr lang="en-US" baseline="0" dirty="0" smtClean="0"/>
          </a:p>
          <a:p>
            <a:r>
              <a:rPr lang="en-US" baseline="0" dirty="0" smtClean="0"/>
              <a:t>Easy financial conditions – driven by policymakers – are a key factor in the economic recovery.</a:t>
            </a:r>
          </a:p>
          <a:p>
            <a:endParaRPr lang="en-US" baseline="0" dirty="0" smtClean="0"/>
          </a:p>
          <a:p>
            <a:r>
              <a:rPr lang="en-US" baseline="0" dirty="0" smtClean="0"/>
              <a:t>Even as bond yields became less low over the past 9 months, financial conditions have remained extremely </a:t>
            </a:r>
            <a:r>
              <a:rPr lang="en-US" baseline="0" dirty="0" err="1" smtClean="0"/>
              <a:t>stimulative</a:t>
            </a:r>
            <a:r>
              <a:rPr lang="en-US" baseline="0" dirty="0" smtClean="0"/>
              <a:t>.</a:t>
            </a:r>
          </a:p>
        </p:txBody>
      </p:sp>
      <p:sp>
        <p:nvSpPr>
          <p:cNvPr id="4" name="Slide Number Placeholder 3"/>
          <p:cNvSpPr>
            <a:spLocks noGrp="1"/>
          </p:cNvSpPr>
          <p:nvPr>
            <p:ph type="sldNum" sz="quarter" idx="10"/>
          </p:nvPr>
        </p:nvSpPr>
        <p:spPr/>
        <p:txBody>
          <a:bodyPr/>
          <a:lstStyle/>
          <a:p>
            <a:fld id="{F8E5ACB7-902E-4AEE-A708-A3C89DC8E953}" type="slidenum">
              <a:rPr lang="en-CA" altLang="en-US" smtClean="0"/>
              <a:pPr/>
              <a:t>12</a:t>
            </a:fld>
            <a:endParaRPr lang="en-CA" altLang="en-US" dirty="0"/>
          </a:p>
        </p:txBody>
      </p:sp>
    </p:spTree>
    <p:extLst>
      <p:ext uri="{BB962C8B-B14F-4D97-AF65-F5344CB8AC3E}">
        <p14:creationId xmlns:p14="http://schemas.microsoft.com/office/powerpoint/2010/main" val="862442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variety of macro risks extend in different directions. See bars. </a:t>
            </a:r>
          </a:p>
          <a:p>
            <a:endParaRPr lang="en-US" dirty="0" smtClean="0"/>
          </a:p>
          <a:p>
            <a:r>
              <a:rPr lang="en-US" dirty="0" smtClean="0"/>
              <a:t>Every</a:t>
            </a:r>
            <a:r>
              <a:rPr lang="en-US" baseline="0" dirty="0" smtClean="0"/>
              <a:t> macro theme could resolve better or worse than expected, but with varying probabilities and implications.</a:t>
            </a:r>
          </a:p>
          <a:p>
            <a:endParaRPr lang="en-US" baseline="0" dirty="0" smtClean="0"/>
          </a:p>
          <a:p>
            <a:r>
              <a:rPr lang="en-US" baseline="0" dirty="0" smtClean="0"/>
              <a:t>The biggest downside risk is now the business cycle as Brexit and Protectionism have faded somewhat. The biggest upside risks relate to policymakers delivering additional monetary or fiscal stimulus.</a:t>
            </a:r>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14</a:t>
            </a:fld>
            <a:endParaRPr lang="en-CA" dirty="0"/>
          </a:p>
        </p:txBody>
      </p:sp>
    </p:spTree>
    <p:extLst>
      <p:ext uri="{BB962C8B-B14F-4D97-AF65-F5344CB8AC3E}">
        <p14:creationId xmlns:p14="http://schemas.microsoft.com/office/powerpoint/2010/main" val="1294835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15</a:t>
            </a:fld>
            <a:endParaRPr lang="en-CA" dirty="0"/>
          </a:p>
        </p:txBody>
      </p:sp>
    </p:spTree>
    <p:extLst>
      <p:ext uri="{BB962C8B-B14F-4D97-AF65-F5344CB8AC3E}">
        <p14:creationId xmlns:p14="http://schemas.microsoft.com/office/powerpoint/2010/main" val="2499786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4700" y="1200150"/>
            <a:ext cx="5765800" cy="3243263"/>
          </a:xfrm>
        </p:spPr>
      </p:sp>
      <p:sp>
        <p:nvSpPr>
          <p:cNvPr id="3" name="Notes Placeholder 2"/>
          <p:cNvSpPr>
            <a:spLocks noGrp="1"/>
          </p:cNvSpPr>
          <p:nvPr>
            <p:ph type="body" idx="1"/>
          </p:nvPr>
        </p:nvSpPr>
        <p:spPr/>
        <p:txBody>
          <a:bodyPr/>
          <a:lstStyle/>
          <a:p>
            <a:r>
              <a:rPr lang="en-US" dirty="0" smtClean="0"/>
              <a:t>We have built a measure designed to evaluate the stage of the business cycle,</a:t>
            </a:r>
            <a:r>
              <a:rPr lang="en-US" baseline="0" dirty="0" smtClean="0"/>
              <a:t> shown here. Each category includes 1 or several variables that help to determine the stage of the cycle. They don’t all agree, of course.</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8E5ACB7-902E-4AEE-A708-A3C89DC8E953}" type="slidenum">
              <a:rPr lang="en-CA" altLang="en-US" smtClean="0"/>
              <a:pPr/>
              <a:t>16</a:t>
            </a:fld>
            <a:endParaRPr lang="en-CA" altLang="en-US" dirty="0"/>
          </a:p>
        </p:txBody>
      </p:sp>
    </p:spTree>
    <p:extLst>
      <p:ext uri="{BB962C8B-B14F-4D97-AF65-F5344CB8AC3E}">
        <p14:creationId xmlns:p14="http://schemas.microsoft.com/office/powerpoint/2010/main" val="453445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Higher</a:t>
            </a:r>
            <a:r>
              <a:rPr lang="en-US" baseline="0" dirty="0" smtClean="0"/>
              <a:t> commodity prices have been a big inflation driver, but these may now be starting to peak. We don’t expect a commodity </a:t>
            </a:r>
            <a:r>
              <a:rPr lang="en-US" baseline="0" dirty="0" err="1" smtClean="0"/>
              <a:t>supercycle</a:t>
            </a:r>
            <a:r>
              <a:rPr lang="en-US" baseline="0" dirty="0" smtClean="0"/>
              <a:t> in most sectors.</a:t>
            </a:r>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18</a:t>
            </a:fld>
            <a:endParaRPr lang="en-CA" dirty="0"/>
          </a:p>
        </p:txBody>
      </p:sp>
    </p:spTree>
    <p:extLst>
      <p:ext uri="{BB962C8B-B14F-4D97-AF65-F5344CB8AC3E}">
        <p14:creationId xmlns:p14="http://schemas.microsoft.com/office/powerpoint/2010/main" val="1975795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Soaring shipping</a:t>
            </a:r>
            <a:r>
              <a:rPr lang="en-US" baseline="0" dirty="0" smtClean="0"/>
              <a:t> costs reflect altered demand preferences during the pandemic, but also add directly to inflation via higher product prices. The peak is not yet in – shipping costs continued to soar in the last few weeks.</a:t>
            </a:r>
            <a:endParaRPr lang="en-US" dirty="0"/>
          </a:p>
        </p:txBody>
      </p:sp>
      <p:sp>
        <p:nvSpPr>
          <p:cNvPr id="4" name="Slide Number Placeholder 3"/>
          <p:cNvSpPr>
            <a:spLocks noGrp="1"/>
          </p:cNvSpPr>
          <p:nvPr>
            <p:ph type="sldNum" sz="quarter" idx="10"/>
          </p:nvPr>
        </p:nvSpPr>
        <p:spPr/>
        <p:txBody>
          <a:bodyPr/>
          <a:lstStyle/>
          <a:p>
            <a:fld id="{1FF71800-7E42-4FD9-88C0-C7DD9972A17A}" type="slidenum">
              <a:rPr lang="en-CA" smtClean="0"/>
              <a:t>19</a:t>
            </a:fld>
            <a:endParaRPr lang="en-CA" dirty="0"/>
          </a:p>
        </p:txBody>
      </p:sp>
    </p:spTree>
    <p:extLst>
      <p:ext uri="{BB962C8B-B14F-4D97-AF65-F5344CB8AC3E}">
        <p14:creationId xmlns:p14="http://schemas.microsoft.com/office/powerpoint/2010/main" val="23346710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1">
    <p:spTree>
      <p:nvGrpSpPr>
        <p:cNvPr id="1" name=""/>
        <p:cNvGrpSpPr/>
        <p:nvPr/>
      </p:nvGrpSpPr>
      <p:grpSpPr>
        <a:xfrm>
          <a:off x="0" y="0"/>
          <a:ext cx="0" cy="0"/>
          <a:chOff x="0" y="0"/>
          <a:chExt cx="0" cy="0"/>
        </a:xfrm>
      </p:grpSpPr>
      <p:pic>
        <p:nvPicPr>
          <p:cNvPr id="15" name="Picture 14">
            <a:extLst>
              <a:ext uri="{FF2B5EF4-FFF2-40B4-BE49-F238E27FC236}">
                <a16:creationId xmlns="" xmlns:a16="http://schemas.microsoft.com/office/drawing/2014/main" id="{68A9B61C-7922-477A-9898-94F3BA2D8CBB}"/>
              </a:ext>
            </a:extLst>
          </p:cNvPr>
          <p:cNvPicPr>
            <a:picLocks/>
          </p:cNvPicPr>
          <p:nvPr userDrawn="1"/>
        </p:nvPicPr>
        <p:blipFill>
          <a:blip r:embed="rId2"/>
          <a:stretch>
            <a:fillRect/>
          </a:stretch>
        </p:blipFill>
        <p:spPr>
          <a:xfrm>
            <a:off x="-18288" y="0"/>
            <a:ext cx="12243816" cy="6912864"/>
          </a:xfrm>
          <a:prstGeom prst="rect">
            <a:avLst/>
          </a:prstGeom>
        </p:spPr>
      </p:pic>
      <p:pic>
        <p:nvPicPr>
          <p:cNvPr id="12" name="Picture 11">
            <a:extLst>
              <a:ext uri="{FF2B5EF4-FFF2-40B4-BE49-F238E27FC236}">
                <a16:creationId xmlns="" xmlns:a16="http://schemas.microsoft.com/office/drawing/2014/main" id="{1D2515B1-09C0-4CB7-BDBF-77B6E70A19BC}"/>
              </a:ext>
            </a:extLst>
          </p:cNvPr>
          <p:cNvPicPr>
            <a:picLocks noChangeAspect="1"/>
          </p:cNvPicPr>
          <p:nvPr userDrawn="1"/>
        </p:nvPicPr>
        <p:blipFill>
          <a:blip r:embed="rId3"/>
          <a:stretch>
            <a:fillRect/>
          </a:stretch>
        </p:blipFill>
        <p:spPr>
          <a:xfrm>
            <a:off x="11283696" y="5797296"/>
            <a:ext cx="728379" cy="789839"/>
          </a:xfrm>
          <a:prstGeom prst="rect">
            <a:avLst/>
          </a:prstGeom>
        </p:spPr>
      </p:pic>
      <p:sp>
        <p:nvSpPr>
          <p:cNvPr id="4" name="Date Placeholder 3">
            <a:extLst>
              <a:ext uri="{FF2B5EF4-FFF2-40B4-BE49-F238E27FC236}">
                <a16:creationId xmlns="" xmlns:a16="http://schemas.microsoft.com/office/drawing/2014/main" id="{6C6A5474-121E-451F-8F0B-03523EA414EC}"/>
              </a:ext>
            </a:extLst>
          </p:cNvPr>
          <p:cNvSpPr>
            <a:spLocks noGrp="1"/>
          </p:cNvSpPr>
          <p:nvPr>
            <p:ph type="dt" sz="half" idx="10"/>
          </p:nvPr>
        </p:nvSpPr>
        <p:spPr>
          <a:xfrm>
            <a:off x="448056" y="6409944"/>
            <a:ext cx="3657600" cy="182880"/>
          </a:xfrm>
          <a:prstGeom prst="rect">
            <a:avLst/>
          </a:prstGeom>
        </p:spPr>
        <p:txBody>
          <a:bodyPr lIns="0" tIns="0" rIns="0" bIns="0"/>
          <a:lstStyle>
            <a:lvl1pPr>
              <a:defRPr sz="1200">
                <a:solidFill>
                  <a:schemeClr val="tx1"/>
                </a:solidFill>
              </a:defRPr>
            </a:lvl1pPr>
          </a:lstStyle>
          <a:p>
            <a:endParaRPr lang="en-CA" dirty="0"/>
          </a:p>
        </p:txBody>
      </p:sp>
      <p:sp>
        <p:nvSpPr>
          <p:cNvPr id="13" name="Text Placeholder 12">
            <a:extLst>
              <a:ext uri="{FF2B5EF4-FFF2-40B4-BE49-F238E27FC236}">
                <a16:creationId xmlns="" xmlns:a16="http://schemas.microsoft.com/office/drawing/2014/main" id="{3A43A11F-E99C-49FB-8576-8507FC873D1B}"/>
              </a:ext>
            </a:extLst>
          </p:cNvPr>
          <p:cNvSpPr>
            <a:spLocks noGrp="1"/>
          </p:cNvSpPr>
          <p:nvPr>
            <p:ph type="body" sz="quarter" idx="14" hasCustomPrompt="1"/>
          </p:nvPr>
        </p:nvSpPr>
        <p:spPr>
          <a:xfrm>
            <a:off x="441242" y="6153912"/>
            <a:ext cx="5654675" cy="255587"/>
          </a:xfrm>
        </p:spPr>
        <p:txBody>
          <a:bodyPr>
            <a:normAutofit/>
          </a:bodyPr>
          <a:lstStyle>
            <a:lvl1pPr>
              <a:defRPr sz="1500" b="0">
                <a:solidFill>
                  <a:schemeClr val="tx1"/>
                </a:solidFill>
              </a:defRPr>
            </a:lvl1pPr>
          </a:lstStyle>
          <a:p>
            <a:pPr lvl="0"/>
            <a:r>
              <a:rPr lang="en-CA" noProof="0" dirty="0"/>
              <a:t>Presenter Name</a:t>
            </a:r>
          </a:p>
        </p:txBody>
      </p:sp>
      <p:sp>
        <p:nvSpPr>
          <p:cNvPr id="3" name="Subtitle 2">
            <a:extLst>
              <a:ext uri="{FF2B5EF4-FFF2-40B4-BE49-F238E27FC236}">
                <a16:creationId xmlns="" xmlns:a16="http://schemas.microsoft.com/office/drawing/2014/main" id="{52D4339A-75B0-40F3-B53E-EA57D3E1B46C}"/>
              </a:ext>
            </a:extLst>
          </p:cNvPr>
          <p:cNvSpPr>
            <a:spLocks noGrp="1"/>
          </p:cNvSpPr>
          <p:nvPr>
            <p:ph type="subTitle" idx="1"/>
          </p:nvPr>
        </p:nvSpPr>
        <p:spPr>
          <a:xfrm>
            <a:off x="441242" y="2658693"/>
            <a:ext cx="7438734" cy="770307"/>
          </a:xfrm>
        </p:spPr>
        <p:txBody>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edit Master subtitle style</a:t>
            </a:r>
            <a:endParaRPr lang="en-CA" noProof="0" dirty="0"/>
          </a:p>
        </p:txBody>
      </p:sp>
      <p:sp>
        <p:nvSpPr>
          <p:cNvPr id="2" name="Title 1">
            <a:extLst>
              <a:ext uri="{FF2B5EF4-FFF2-40B4-BE49-F238E27FC236}">
                <a16:creationId xmlns="" xmlns:a16="http://schemas.microsoft.com/office/drawing/2014/main" id="{885D8042-2A28-4C49-8368-0CD7FDB3F173}"/>
              </a:ext>
            </a:extLst>
          </p:cNvPr>
          <p:cNvSpPr>
            <a:spLocks noGrp="1"/>
          </p:cNvSpPr>
          <p:nvPr>
            <p:ph type="ctrTitle"/>
          </p:nvPr>
        </p:nvSpPr>
        <p:spPr>
          <a:xfrm>
            <a:off x="441242" y="1070457"/>
            <a:ext cx="10455357" cy="1081072"/>
          </a:xfrm>
        </p:spPr>
        <p:txBody>
          <a:bodyPr anchor="t" anchorCtr="0">
            <a:normAutofit/>
          </a:bodyPr>
          <a:lstStyle>
            <a:lvl1pPr algn="l">
              <a:defRPr sz="3800">
                <a:solidFill>
                  <a:schemeClr val="tx2"/>
                </a:solidFill>
              </a:defRPr>
            </a:lvl1pPr>
          </a:lstStyle>
          <a:p>
            <a:r>
              <a:rPr lang="en-US" noProof="0" dirty="0"/>
              <a:t>Click to edit Master title style</a:t>
            </a:r>
            <a:endParaRPr lang="en-CA" noProof="0" dirty="0"/>
          </a:p>
        </p:txBody>
      </p:sp>
      <p:pic>
        <p:nvPicPr>
          <p:cNvPr id="10" name="Picture 9"/>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7707" y="416404"/>
            <a:ext cx="3129934" cy="228479"/>
          </a:xfrm>
          <a:prstGeom prst="rect">
            <a:avLst/>
          </a:prstGeom>
        </p:spPr>
      </p:pic>
      <p:sp>
        <p:nvSpPr>
          <p:cNvPr id="14"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tx1"/>
                </a:solidFill>
                <a:effectLst/>
              </a:rPr>
              <a:t>For advisor use only</a:t>
            </a:r>
          </a:p>
        </p:txBody>
      </p:sp>
    </p:spTree>
    <p:extLst>
      <p:ext uri="{BB962C8B-B14F-4D97-AF65-F5344CB8AC3E}">
        <p14:creationId xmlns:p14="http://schemas.microsoft.com/office/powerpoint/2010/main" val="1264687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0692665-EEBA-45F4-8CCA-4E4B3AB9C6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9" name="Slide Number Placeholder 8">
            <a:extLst>
              <a:ext uri="{FF2B5EF4-FFF2-40B4-BE49-F238E27FC236}">
                <a16:creationId xmlns="" xmlns:a16="http://schemas.microsoft.com/office/drawing/2014/main" id="{CB4F0F05-0D1F-4203-8C15-D7FF14DF6848}"/>
              </a:ext>
            </a:extLst>
          </p:cNvPr>
          <p:cNvSpPr>
            <a:spLocks noGrp="1"/>
          </p:cNvSpPr>
          <p:nvPr>
            <p:ph type="sldNum" sz="quarter" idx="12"/>
          </p:nvPr>
        </p:nvSpPr>
        <p:spPr/>
        <p:txBody>
          <a:bodyPr/>
          <a:lstStyle/>
          <a:p>
            <a:fld id="{00D53123-EF31-4C08-A865-932FC064F9C8}" type="slidenum">
              <a:rPr lang="en-CA" smtClean="0"/>
              <a:pPr/>
              <a:t>‹#›</a:t>
            </a:fld>
            <a:endParaRPr lang="en-CA" dirty="0"/>
          </a:p>
        </p:txBody>
      </p:sp>
      <p:sp>
        <p:nvSpPr>
          <p:cNvPr id="10" name="Text Placeholder 8">
            <a:extLst>
              <a:ext uri="{FF2B5EF4-FFF2-40B4-BE49-F238E27FC236}">
                <a16:creationId xmlns="" xmlns:a16="http://schemas.microsoft.com/office/drawing/2014/main" id="{5E5BAACF-42E7-4313-8482-1BE8FBA28CCE}"/>
              </a:ext>
            </a:extLst>
          </p:cNvPr>
          <p:cNvSpPr>
            <a:spLocks noGrp="1"/>
          </p:cNvSpPr>
          <p:nvPr>
            <p:ph type="body" sz="quarter" idx="14"/>
          </p:nvPr>
        </p:nvSpPr>
        <p:spPr>
          <a:xfrm>
            <a:off x="685800" y="776606"/>
            <a:ext cx="10800000" cy="414019"/>
          </a:xfrm>
        </p:spPr>
        <p:txBody>
          <a:bodyPr anchor="ctr" anchorCtr="0"/>
          <a:lstStyle/>
          <a:p>
            <a:pPr lvl="0"/>
            <a:r>
              <a:rPr lang="en-CA" dirty="0"/>
              <a:t>Edit Master text styles</a:t>
            </a:r>
          </a:p>
        </p:txBody>
      </p:sp>
      <p:sp>
        <p:nvSpPr>
          <p:cNvPr id="11" name="Title 1">
            <a:extLst>
              <a:ext uri="{FF2B5EF4-FFF2-40B4-BE49-F238E27FC236}">
                <a16:creationId xmlns="" xmlns:a16="http://schemas.microsoft.com/office/drawing/2014/main" id="{D089F7DF-4377-47A2-B733-FBEECC7CECFC}"/>
              </a:ext>
            </a:extLst>
          </p:cNvPr>
          <p:cNvSpPr>
            <a:spLocks noGrp="1"/>
          </p:cNvSpPr>
          <p:nvPr>
            <p:ph type="title"/>
          </p:nvPr>
        </p:nvSpPr>
        <p:spPr>
          <a:xfrm>
            <a:off x="685800" y="365126"/>
            <a:ext cx="10800000" cy="411480"/>
          </a:xfrm>
        </p:spPr>
        <p:txBody>
          <a:bodyPr/>
          <a:lstStyle/>
          <a:p>
            <a:r>
              <a:rPr lang="en-CA" dirty="0"/>
              <a:t>Click to edit Master title style</a:t>
            </a:r>
          </a:p>
        </p:txBody>
      </p:sp>
    </p:spTree>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a:extLst>
              <a:ext uri="{FF2B5EF4-FFF2-40B4-BE49-F238E27FC236}">
                <a16:creationId xmlns="" xmlns:a16="http://schemas.microsoft.com/office/drawing/2014/main" id="{6D700B0B-943A-4C8C-924F-3A6D26991E03}"/>
              </a:ext>
            </a:extLst>
          </p:cNvPr>
          <p:cNvSpPr>
            <a:spLocks noGrp="1"/>
          </p:cNvSpPr>
          <p:nvPr>
            <p:ph type="sldNum" sz="quarter" idx="12"/>
          </p:nvPr>
        </p:nvSpPr>
        <p:spPr/>
        <p:txBody>
          <a:bodyPr/>
          <a:lstStyle/>
          <a:p>
            <a:fld id="{00D53123-EF31-4C08-A865-932FC064F9C8}" type="slidenum">
              <a:rPr lang="en-CA" smtClean="0"/>
              <a:t>‹#›</a:t>
            </a:fld>
            <a:endParaRPr lang="en-CA" dirty="0"/>
          </a:p>
        </p:txBody>
      </p:sp>
      <p:sp>
        <p:nvSpPr>
          <p:cNvPr id="4" name="Content Placeholder 3">
            <a:extLst>
              <a:ext uri="{FF2B5EF4-FFF2-40B4-BE49-F238E27FC236}">
                <a16:creationId xmlns="" xmlns:a16="http://schemas.microsoft.com/office/drawing/2014/main" id="{4189D61D-B2CB-4351-B2CE-BEC948C2206F}"/>
              </a:ext>
            </a:extLst>
          </p:cNvPr>
          <p:cNvSpPr>
            <a:spLocks noGrp="1"/>
          </p:cNvSpPr>
          <p:nvPr>
            <p:ph sz="half" idx="2"/>
          </p:nvPr>
        </p:nvSpPr>
        <p:spPr>
          <a:xfrm>
            <a:off x="5912491" y="1409700"/>
            <a:ext cx="498348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3" name="Content Placeholder 2">
            <a:extLst>
              <a:ext uri="{FF2B5EF4-FFF2-40B4-BE49-F238E27FC236}">
                <a16:creationId xmlns="" xmlns:a16="http://schemas.microsoft.com/office/drawing/2014/main" id="{C2A4F0DE-4595-46BE-9D30-0A5CE9DEA5F3}"/>
              </a:ext>
            </a:extLst>
          </p:cNvPr>
          <p:cNvSpPr>
            <a:spLocks noGrp="1"/>
          </p:cNvSpPr>
          <p:nvPr>
            <p:ph sz="half" idx="1"/>
          </p:nvPr>
        </p:nvSpPr>
        <p:spPr>
          <a:xfrm>
            <a:off x="685800" y="1409700"/>
            <a:ext cx="498348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2" name="Title 1">
            <a:extLst>
              <a:ext uri="{FF2B5EF4-FFF2-40B4-BE49-F238E27FC236}">
                <a16:creationId xmlns="" xmlns:a16="http://schemas.microsoft.com/office/drawing/2014/main" id="{63496AF6-6143-470F-B5DE-71E5730DB232}"/>
              </a:ext>
            </a:extLst>
          </p:cNvPr>
          <p:cNvSpPr>
            <a:spLocks noGrp="1"/>
          </p:cNvSpPr>
          <p:nvPr>
            <p:ph type="title"/>
          </p:nvPr>
        </p:nvSpPr>
        <p:spPr>
          <a:xfrm>
            <a:off x="685800" y="365126"/>
            <a:ext cx="10800000" cy="798046"/>
          </a:xfrm>
        </p:spPr>
        <p:txBody>
          <a:bodyPr/>
          <a:lstStyle/>
          <a:p>
            <a:r>
              <a:rPr lang="en-US"/>
              <a:t>Click to edit Master title style</a:t>
            </a:r>
            <a:endParaRPr lang="en-CA" dirty="0"/>
          </a:p>
        </p:txBody>
      </p:sp>
    </p:spTree>
    <p:extLst>
      <p:ext uri="{BB962C8B-B14F-4D97-AF65-F5344CB8AC3E}">
        <p14:creationId xmlns:p14="http://schemas.microsoft.com/office/powerpoint/2010/main" val="342278890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7" name="Slide Number Placeholder 6">
            <a:extLst>
              <a:ext uri="{FF2B5EF4-FFF2-40B4-BE49-F238E27FC236}">
                <a16:creationId xmlns="" xmlns:a16="http://schemas.microsoft.com/office/drawing/2014/main" id="{6D700B0B-943A-4C8C-924F-3A6D26991E03}"/>
              </a:ext>
            </a:extLst>
          </p:cNvPr>
          <p:cNvSpPr>
            <a:spLocks noGrp="1"/>
          </p:cNvSpPr>
          <p:nvPr>
            <p:ph type="sldNum" sz="quarter" idx="12"/>
          </p:nvPr>
        </p:nvSpPr>
        <p:spPr/>
        <p:txBody>
          <a:bodyPr/>
          <a:lstStyle/>
          <a:p>
            <a:fld id="{00D53123-EF31-4C08-A865-932FC064F9C8}" type="slidenum">
              <a:rPr lang="en-CA" smtClean="0"/>
              <a:t>‹#›</a:t>
            </a:fld>
            <a:endParaRPr lang="en-CA" dirty="0"/>
          </a:p>
        </p:txBody>
      </p:sp>
      <p:sp>
        <p:nvSpPr>
          <p:cNvPr id="4" name="Content Placeholder 3">
            <a:extLst>
              <a:ext uri="{FF2B5EF4-FFF2-40B4-BE49-F238E27FC236}">
                <a16:creationId xmlns="" xmlns:a16="http://schemas.microsoft.com/office/drawing/2014/main" id="{4189D61D-B2CB-4351-B2CE-BEC948C2206F}"/>
              </a:ext>
            </a:extLst>
          </p:cNvPr>
          <p:cNvSpPr>
            <a:spLocks noGrp="1"/>
          </p:cNvSpPr>
          <p:nvPr>
            <p:ph sz="half" idx="2"/>
          </p:nvPr>
        </p:nvSpPr>
        <p:spPr>
          <a:xfrm>
            <a:off x="5912491" y="1409700"/>
            <a:ext cx="498348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3" name="Content Placeholder 2">
            <a:extLst>
              <a:ext uri="{FF2B5EF4-FFF2-40B4-BE49-F238E27FC236}">
                <a16:creationId xmlns="" xmlns:a16="http://schemas.microsoft.com/office/drawing/2014/main" id="{C2A4F0DE-4595-46BE-9D30-0A5CE9DEA5F3}"/>
              </a:ext>
            </a:extLst>
          </p:cNvPr>
          <p:cNvSpPr>
            <a:spLocks noGrp="1"/>
          </p:cNvSpPr>
          <p:nvPr>
            <p:ph sz="half" idx="1"/>
          </p:nvPr>
        </p:nvSpPr>
        <p:spPr>
          <a:xfrm>
            <a:off x="685800" y="1409700"/>
            <a:ext cx="498348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8" name="Text Placeholder 8">
            <a:extLst>
              <a:ext uri="{FF2B5EF4-FFF2-40B4-BE49-F238E27FC236}">
                <a16:creationId xmlns="" xmlns:a16="http://schemas.microsoft.com/office/drawing/2014/main" id="{5E5BAACF-42E7-4313-8482-1BE8FBA28CCE}"/>
              </a:ext>
            </a:extLst>
          </p:cNvPr>
          <p:cNvSpPr>
            <a:spLocks noGrp="1"/>
          </p:cNvSpPr>
          <p:nvPr>
            <p:ph type="body" sz="quarter" idx="14"/>
          </p:nvPr>
        </p:nvSpPr>
        <p:spPr>
          <a:xfrm>
            <a:off x="685800" y="776606"/>
            <a:ext cx="10800000" cy="414019"/>
          </a:xfrm>
        </p:spPr>
        <p:txBody>
          <a:bodyPr anchor="ctr" anchorCtr="0"/>
          <a:lstStyle/>
          <a:p>
            <a:pPr lvl="0"/>
            <a:r>
              <a:rPr lang="en-CA" dirty="0"/>
              <a:t>Edit Master text styles</a:t>
            </a:r>
          </a:p>
        </p:txBody>
      </p:sp>
      <p:sp>
        <p:nvSpPr>
          <p:cNvPr id="9" name="Title 1">
            <a:extLst>
              <a:ext uri="{FF2B5EF4-FFF2-40B4-BE49-F238E27FC236}">
                <a16:creationId xmlns="" xmlns:a16="http://schemas.microsoft.com/office/drawing/2014/main" id="{D089F7DF-4377-47A2-B733-FBEECC7CECFC}"/>
              </a:ext>
            </a:extLst>
          </p:cNvPr>
          <p:cNvSpPr>
            <a:spLocks noGrp="1"/>
          </p:cNvSpPr>
          <p:nvPr>
            <p:ph type="title"/>
          </p:nvPr>
        </p:nvSpPr>
        <p:spPr>
          <a:xfrm>
            <a:off x="685800" y="365126"/>
            <a:ext cx="10800000" cy="411480"/>
          </a:xfrm>
        </p:spPr>
        <p:txBody>
          <a:bodyPr/>
          <a:lstStyle/>
          <a:p>
            <a:r>
              <a:rPr lang="en-CA" dirty="0"/>
              <a:t>Click to edit Master title style</a:t>
            </a: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 xmlns:a16="http://schemas.microsoft.com/office/drawing/2014/main" id="{E24EA7B4-4D5B-4374-8ADF-8CE8C85C5583}"/>
              </a:ext>
            </a:extLst>
          </p:cNvPr>
          <p:cNvSpPr>
            <a:spLocks noGrp="1"/>
          </p:cNvSpPr>
          <p:nvPr>
            <p:ph type="sldNum" sz="quarter" idx="12"/>
          </p:nvPr>
        </p:nvSpPr>
        <p:spPr/>
        <p:txBody>
          <a:bodyPr/>
          <a:lstStyle/>
          <a:p>
            <a:fld id="{00D53123-EF31-4C08-A865-932FC064F9C8}" type="slidenum">
              <a:rPr lang="en-CA" smtClean="0"/>
              <a:t>‹#›</a:t>
            </a:fld>
            <a:endParaRPr lang="en-CA" dirty="0"/>
          </a:p>
        </p:txBody>
      </p:sp>
      <p:sp>
        <p:nvSpPr>
          <p:cNvPr id="6" name="Content Placeholder 5">
            <a:extLst>
              <a:ext uri="{FF2B5EF4-FFF2-40B4-BE49-F238E27FC236}">
                <a16:creationId xmlns="" xmlns:a16="http://schemas.microsoft.com/office/drawing/2014/main" id="{CD4FE6BD-C2F4-4037-8365-E720049DBE67}"/>
              </a:ext>
            </a:extLst>
          </p:cNvPr>
          <p:cNvSpPr>
            <a:spLocks noGrp="1"/>
          </p:cNvSpPr>
          <p:nvPr>
            <p:ph sz="quarter" idx="4"/>
          </p:nvPr>
        </p:nvSpPr>
        <p:spPr>
          <a:xfrm>
            <a:off x="5913120" y="2261235"/>
            <a:ext cx="498348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Content Placeholder 3">
            <a:extLst>
              <a:ext uri="{FF2B5EF4-FFF2-40B4-BE49-F238E27FC236}">
                <a16:creationId xmlns="" xmlns:a16="http://schemas.microsoft.com/office/drawing/2014/main" id="{CE54A603-8F7B-4BCB-BC2F-DB5A0E87DAA2}"/>
              </a:ext>
            </a:extLst>
          </p:cNvPr>
          <p:cNvSpPr>
            <a:spLocks noGrp="1"/>
          </p:cNvSpPr>
          <p:nvPr>
            <p:ph sz="half" idx="2"/>
          </p:nvPr>
        </p:nvSpPr>
        <p:spPr>
          <a:xfrm>
            <a:off x="685800" y="2261235"/>
            <a:ext cx="498348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5" name="Text Placeholder 4">
            <a:extLst>
              <a:ext uri="{FF2B5EF4-FFF2-40B4-BE49-F238E27FC236}">
                <a16:creationId xmlns="" xmlns:a16="http://schemas.microsoft.com/office/drawing/2014/main" id="{A343060D-AFB6-433C-BE73-1F04E14AC8FD}"/>
              </a:ext>
            </a:extLst>
          </p:cNvPr>
          <p:cNvSpPr>
            <a:spLocks noGrp="1"/>
          </p:cNvSpPr>
          <p:nvPr>
            <p:ph type="body" sz="quarter" idx="3"/>
          </p:nvPr>
        </p:nvSpPr>
        <p:spPr>
          <a:xfrm>
            <a:off x="5913120" y="1414463"/>
            <a:ext cx="4983480" cy="6675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 name="Text Placeholder 2">
            <a:extLst>
              <a:ext uri="{FF2B5EF4-FFF2-40B4-BE49-F238E27FC236}">
                <a16:creationId xmlns="" xmlns:a16="http://schemas.microsoft.com/office/drawing/2014/main" id="{5EF44CBC-F441-4476-A4E1-60F7D36AB932}"/>
              </a:ext>
            </a:extLst>
          </p:cNvPr>
          <p:cNvSpPr>
            <a:spLocks noGrp="1"/>
          </p:cNvSpPr>
          <p:nvPr>
            <p:ph type="body" idx="1"/>
          </p:nvPr>
        </p:nvSpPr>
        <p:spPr>
          <a:xfrm>
            <a:off x="685800" y="1414463"/>
            <a:ext cx="4983480" cy="6642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a:extLst>
              <a:ext uri="{FF2B5EF4-FFF2-40B4-BE49-F238E27FC236}">
                <a16:creationId xmlns="" xmlns:a16="http://schemas.microsoft.com/office/drawing/2014/main" id="{652ECCA9-C2A0-494B-B4A6-01B3147F6D95}"/>
              </a:ext>
            </a:extLst>
          </p:cNvPr>
          <p:cNvSpPr>
            <a:spLocks noGrp="1"/>
          </p:cNvSpPr>
          <p:nvPr>
            <p:ph type="title"/>
          </p:nvPr>
        </p:nvSpPr>
        <p:spPr>
          <a:xfrm>
            <a:off x="685800" y="365760"/>
            <a:ext cx="10800000" cy="795528"/>
          </a:xfrm>
        </p:spPr>
        <p:txBody>
          <a:bodyPr/>
          <a:lstStyle/>
          <a:p>
            <a:r>
              <a:rPr lang="en-US"/>
              <a:t>Click to edit Master title style</a:t>
            </a:r>
            <a:endParaRPr lang="en-CA" dirty="0"/>
          </a:p>
        </p:txBody>
      </p:sp>
    </p:spTree>
    <p:extLst>
      <p:ext uri="{BB962C8B-B14F-4D97-AF65-F5344CB8AC3E}">
        <p14:creationId xmlns:p14="http://schemas.microsoft.com/office/powerpoint/2010/main" val="2711718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with subtitle">
    <p:spTree>
      <p:nvGrpSpPr>
        <p:cNvPr id="1" name=""/>
        <p:cNvGrpSpPr/>
        <p:nvPr/>
      </p:nvGrpSpPr>
      <p:grpSpPr>
        <a:xfrm>
          <a:off x="0" y="0"/>
          <a:ext cx="0" cy="0"/>
          <a:chOff x="0" y="0"/>
          <a:chExt cx="0" cy="0"/>
        </a:xfrm>
      </p:grpSpPr>
      <p:sp>
        <p:nvSpPr>
          <p:cNvPr id="9" name="Slide Number Placeholder 8">
            <a:extLst>
              <a:ext uri="{FF2B5EF4-FFF2-40B4-BE49-F238E27FC236}">
                <a16:creationId xmlns="" xmlns:a16="http://schemas.microsoft.com/office/drawing/2014/main" id="{E24EA7B4-4D5B-4374-8ADF-8CE8C85C5583}"/>
              </a:ext>
            </a:extLst>
          </p:cNvPr>
          <p:cNvSpPr>
            <a:spLocks noGrp="1"/>
          </p:cNvSpPr>
          <p:nvPr>
            <p:ph type="sldNum" sz="quarter" idx="12"/>
          </p:nvPr>
        </p:nvSpPr>
        <p:spPr/>
        <p:txBody>
          <a:bodyPr/>
          <a:lstStyle/>
          <a:p>
            <a:fld id="{00D53123-EF31-4C08-A865-932FC064F9C8}" type="slidenum">
              <a:rPr lang="en-CA" smtClean="0"/>
              <a:t>‹#›</a:t>
            </a:fld>
            <a:endParaRPr lang="en-CA" dirty="0"/>
          </a:p>
        </p:txBody>
      </p:sp>
      <p:sp>
        <p:nvSpPr>
          <p:cNvPr id="6" name="Content Placeholder 5">
            <a:extLst>
              <a:ext uri="{FF2B5EF4-FFF2-40B4-BE49-F238E27FC236}">
                <a16:creationId xmlns="" xmlns:a16="http://schemas.microsoft.com/office/drawing/2014/main" id="{CD4FE6BD-C2F4-4037-8365-E720049DBE67}"/>
              </a:ext>
            </a:extLst>
          </p:cNvPr>
          <p:cNvSpPr>
            <a:spLocks noGrp="1"/>
          </p:cNvSpPr>
          <p:nvPr>
            <p:ph sz="quarter" idx="4"/>
          </p:nvPr>
        </p:nvSpPr>
        <p:spPr>
          <a:xfrm>
            <a:off x="5913120" y="2261235"/>
            <a:ext cx="498348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Content Placeholder 3">
            <a:extLst>
              <a:ext uri="{FF2B5EF4-FFF2-40B4-BE49-F238E27FC236}">
                <a16:creationId xmlns="" xmlns:a16="http://schemas.microsoft.com/office/drawing/2014/main" id="{CE54A603-8F7B-4BCB-BC2F-DB5A0E87DAA2}"/>
              </a:ext>
            </a:extLst>
          </p:cNvPr>
          <p:cNvSpPr>
            <a:spLocks noGrp="1"/>
          </p:cNvSpPr>
          <p:nvPr>
            <p:ph sz="half" idx="2"/>
          </p:nvPr>
        </p:nvSpPr>
        <p:spPr>
          <a:xfrm>
            <a:off x="685800" y="2261235"/>
            <a:ext cx="498348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5" name="Text Placeholder 4">
            <a:extLst>
              <a:ext uri="{FF2B5EF4-FFF2-40B4-BE49-F238E27FC236}">
                <a16:creationId xmlns="" xmlns:a16="http://schemas.microsoft.com/office/drawing/2014/main" id="{A343060D-AFB6-433C-BE73-1F04E14AC8FD}"/>
              </a:ext>
            </a:extLst>
          </p:cNvPr>
          <p:cNvSpPr>
            <a:spLocks noGrp="1"/>
          </p:cNvSpPr>
          <p:nvPr>
            <p:ph type="body" sz="quarter" idx="3"/>
          </p:nvPr>
        </p:nvSpPr>
        <p:spPr>
          <a:xfrm>
            <a:off x="5913120" y="1414463"/>
            <a:ext cx="4983480" cy="6675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 name="Text Placeholder 2">
            <a:extLst>
              <a:ext uri="{FF2B5EF4-FFF2-40B4-BE49-F238E27FC236}">
                <a16:creationId xmlns="" xmlns:a16="http://schemas.microsoft.com/office/drawing/2014/main" id="{5EF44CBC-F441-4476-A4E1-60F7D36AB932}"/>
              </a:ext>
            </a:extLst>
          </p:cNvPr>
          <p:cNvSpPr>
            <a:spLocks noGrp="1"/>
          </p:cNvSpPr>
          <p:nvPr>
            <p:ph type="body" idx="1"/>
          </p:nvPr>
        </p:nvSpPr>
        <p:spPr>
          <a:xfrm>
            <a:off x="685800" y="1414463"/>
            <a:ext cx="4983480" cy="6642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8">
            <a:extLst>
              <a:ext uri="{FF2B5EF4-FFF2-40B4-BE49-F238E27FC236}">
                <a16:creationId xmlns="" xmlns:a16="http://schemas.microsoft.com/office/drawing/2014/main" id="{5E5BAACF-42E7-4313-8482-1BE8FBA28CCE}"/>
              </a:ext>
            </a:extLst>
          </p:cNvPr>
          <p:cNvSpPr>
            <a:spLocks noGrp="1"/>
          </p:cNvSpPr>
          <p:nvPr>
            <p:ph type="body" sz="quarter" idx="14"/>
          </p:nvPr>
        </p:nvSpPr>
        <p:spPr>
          <a:xfrm>
            <a:off x="685800" y="776606"/>
            <a:ext cx="10800000" cy="414019"/>
          </a:xfrm>
        </p:spPr>
        <p:txBody>
          <a:bodyPr anchor="ctr" anchorCtr="0"/>
          <a:lstStyle/>
          <a:p>
            <a:pPr lvl="0"/>
            <a:r>
              <a:rPr lang="en-CA" dirty="0"/>
              <a:t>Edit Master text styles</a:t>
            </a:r>
          </a:p>
        </p:txBody>
      </p:sp>
      <p:sp>
        <p:nvSpPr>
          <p:cNvPr id="11" name="Title 1">
            <a:extLst>
              <a:ext uri="{FF2B5EF4-FFF2-40B4-BE49-F238E27FC236}">
                <a16:creationId xmlns="" xmlns:a16="http://schemas.microsoft.com/office/drawing/2014/main" id="{D089F7DF-4377-47A2-B733-FBEECC7CECFC}"/>
              </a:ext>
            </a:extLst>
          </p:cNvPr>
          <p:cNvSpPr>
            <a:spLocks noGrp="1"/>
          </p:cNvSpPr>
          <p:nvPr>
            <p:ph type="title"/>
          </p:nvPr>
        </p:nvSpPr>
        <p:spPr>
          <a:xfrm>
            <a:off x="685800" y="365126"/>
            <a:ext cx="10800000" cy="411480"/>
          </a:xfrm>
        </p:spPr>
        <p:txBody>
          <a:bodyPr/>
          <a:lstStyle/>
          <a:p>
            <a:r>
              <a:rPr lang="en-CA" dirty="0"/>
              <a:t>Click to edit Master title style</a:t>
            </a:r>
          </a:p>
        </p:txBody>
      </p:sp>
    </p:spTree>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931D2E5A-599D-414F-ABC5-10659C2DC5E3}"/>
              </a:ext>
            </a:extLst>
          </p:cNvPr>
          <p:cNvSpPr>
            <a:spLocks noGrp="1"/>
          </p:cNvSpPr>
          <p:nvPr>
            <p:ph type="sldNum" sz="quarter" idx="12"/>
          </p:nvPr>
        </p:nvSpPr>
        <p:spPr/>
        <p:txBody>
          <a:bodyPr/>
          <a:lstStyle>
            <a:lvl1pPr>
              <a:defRPr>
                <a:solidFill>
                  <a:schemeClr val="tx1"/>
                </a:solidFill>
              </a:defRPr>
            </a:lvl1pPr>
          </a:lstStyle>
          <a:p>
            <a:fld id="{00D53123-EF31-4C08-A865-932FC064F9C8}" type="slidenum">
              <a:rPr lang="en-CA" smtClean="0"/>
              <a:pPr/>
              <a:t>‹#›</a:t>
            </a:fld>
            <a:endParaRPr lang="en-CA" dirty="0"/>
          </a:p>
        </p:txBody>
      </p:sp>
      <p:sp>
        <p:nvSpPr>
          <p:cNvPr id="2" name="Title 1">
            <a:extLst>
              <a:ext uri="{FF2B5EF4-FFF2-40B4-BE49-F238E27FC236}">
                <a16:creationId xmlns="" xmlns:a16="http://schemas.microsoft.com/office/drawing/2014/main" id="{D089F7DF-4377-47A2-B733-FBEECC7CECFC}"/>
              </a:ext>
            </a:extLst>
          </p:cNvPr>
          <p:cNvSpPr>
            <a:spLocks noGrp="1"/>
          </p:cNvSpPr>
          <p:nvPr>
            <p:ph type="title"/>
          </p:nvPr>
        </p:nvSpPr>
        <p:spPr>
          <a:xfrm>
            <a:off x="685800" y="365126"/>
            <a:ext cx="10800000" cy="798046"/>
          </a:xfrm>
        </p:spPr>
        <p:txBody>
          <a:bodyPr/>
          <a:lstStyle/>
          <a:p>
            <a:r>
              <a:rPr lang="en-US"/>
              <a:t>Click to edit Master title style</a:t>
            </a:r>
            <a:endParaRPr lang="en-CA"/>
          </a:p>
        </p:txBody>
      </p:sp>
    </p:spTree>
    <p:extLst>
      <p:ext uri="{BB962C8B-B14F-4D97-AF65-F5344CB8AC3E}">
        <p14:creationId xmlns:p14="http://schemas.microsoft.com/office/powerpoint/2010/main" val="20326457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mp; Subtitle Only">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931D2E5A-599D-414F-ABC5-10659C2DC5E3}"/>
              </a:ext>
            </a:extLst>
          </p:cNvPr>
          <p:cNvSpPr>
            <a:spLocks noGrp="1"/>
          </p:cNvSpPr>
          <p:nvPr>
            <p:ph type="sldNum" sz="quarter" idx="12"/>
          </p:nvPr>
        </p:nvSpPr>
        <p:spPr/>
        <p:txBody>
          <a:bodyPr/>
          <a:lstStyle/>
          <a:p>
            <a:fld id="{00D53123-EF31-4C08-A865-932FC064F9C8}" type="slidenum">
              <a:rPr lang="en-CA" smtClean="0"/>
              <a:t>‹#›</a:t>
            </a:fld>
            <a:endParaRPr lang="en-CA" dirty="0"/>
          </a:p>
        </p:txBody>
      </p:sp>
      <p:sp>
        <p:nvSpPr>
          <p:cNvPr id="6" name="Text Placeholder 8">
            <a:extLst>
              <a:ext uri="{FF2B5EF4-FFF2-40B4-BE49-F238E27FC236}">
                <a16:creationId xmlns="" xmlns:a16="http://schemas.microsoft.com/office/drawing/2014/main" id="{5E5BAACF-42E7-4313-8482-1BE8FBA28CCE}"/>
              </a:ext>
            </a:extLst>
          </p:cNvPr>
          <p:cNvSpPr>
            <a:spLocks noGrp="1"/>
          </p:cNvSpPr>
          <p:nvPr>
            <p:ph type="body" sz="quarter" idx="14"/>
          </p:nvPr>
        </p:nvSpPr>
        <p:spPr>
          <a:xfrm>
            <a:off x="685800" y="776606"/>
            <a:ext cx="10800000" cy="414019"/>
          </a:xfrm>
        </p:spPr>
        <p:txBody>
          <a:bodyPr anchor="ctr" anchorCtr="0"/>
          <a:lstStyle/>
          <a:p>
            <a:pPr lvl="0"/>
            <a:r>
              <a:rPr lang="en-CA" dirty="0"/>
              <a:t>Edit Master text styles</a:t>
            </a:r>
          </a:p>
        </p:txBody>
      </p:sp>
      <p:sp>
        <p:nvSpPr>
          <p:cNvPr id="7" name="Title 1">
            <a:extLst>
              <a:ext uri="{FF2B5EF4-FFF2-40B4-BE49-F238E27FC236}">
                <a16:creationId xmlns="" xmlns:a16="http://schemas.microsoft.com/office/drawing/2014/main" id="{D089F7DF-4377-47A2-B733-FBEECC7CECFC}"/>
              </a:ext>
            </a:extLst>
          </p:cNvPr>
          <p:cNvSpPr>
            <a:spLocks noGrp="1"/>
          </p:cNvSpPr>
          <p:nvPr>
            <p:ph type="title"/>
          </p:nvPr>
        </p:nvSpPr>
        <p:spPr>
          <a:xfrm>
            <a:off x="685800" y="365126"/>
            <a:ext cx="10800000" cy="411480"/>
          </a:xfrm>
        </p:spPr>
        <p:txBody>
          <a:bodyPr/>
          <a:lstStyle/>
          <a:p>
            <a:r>
              <a:rPr lang="en-CA" dirty="0"/>
              <a:t>Click to edit Master title style</a:t>
            </a: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mp;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75733" y="1034814"/>
            <a:ext cx="11072569" cy="4800011"/>
          </a:xfrm>
        </p:spPr>
        <p:txBody>
          <a:bodyPr/>
          <a:lstStyle>
            <a:lvl1pPr>
              <a:spcBef>
                <a:spcPts val="600"/>
              </a:spcBef>
              <a:spcAft>
                <a:spcPts val="1200"/>
              </a:spcAft>
              <a:defRPr/>
            </a:lvl1pPr>
            <a:lvl2pPr marL="143966" indent="-143966">
              <a:spcBef>
                <a:spcPts val="0"/>
              </a:spcBef>
              <a:spcAft>
                <a:spcPts val="1200"/>
              </a:spcAft>
              <a:buClr>
                <a:srgbClr val="002567"/>
              </a:buClr>
              <a:buFont typeface="Arial" panose="020B0604020202020204" pitchFamily="34" charset="0"/>
              <a:buChar char="•"/>
              <a:defRPr/>
            </a:lvl2pPr>
            <a:lvl3pPr marL="484074" marR="0" indent="-285684" algn="l" defTabSz="914186" rtl="0" eaLnBrk="1" fontAlgn="auto" latinLnBrk="0" hangingPunct="1">
              <a:lnSpc>
                <a:spcPct val="100000"/>
              </a:lnSpc>
              <a:spcBef>
                <a:spcPts val="500"/>
              </a:spcBef>
              <a:spcAft>
                <a:spcPts val="0"/>
              </a:spcAft>
              <a:buClrTx/>
              <a:buSzTx/>
              <a:buFont typeface="Arial" panose="020B0604020202020204" pitchFamily="34" charset="0"/>
              <a:buNone/>
              <a:tabLst/>
              <a:defRPr lang="en-US" sz="1600" kern="1200" noProof="0" dirty="0" smtClean="0">
                <a:solidFill>
                  <a:srgbClr val="4B4F54"/>
                </a:solidFill>
                <a:latin typeface="+mn-lt"/>
                <a:ea typeface="+mn-ea"/>
                <a:cs typeface="+mn-cs"/>
              </a:defRPr>
            </a:lvl3pPr>
            <a:lvl4pPr marL="771345" marR="0" indent="-285684" algn="l" defTabSz="914186" rtl="0" eaLnBrk="1" fontAlgn="auto" latinLnBrk="0" hangingPunct="1">
              <a:lnSpc>
                <a:spcPct val="100000"/>
              </a:lnSpc>
              <a:spcBef>
                <a:spcPts val="500"/>
              </a:spcBef>
              <a:spcAft>
                <a:spcPts val="0"/>
              </a:spcAft>
              <a:buClrTx/>
              <a:buSzTx/>
              <a:buFont typeface="Arial" panose="020B0604020202020204" pitchFamily="34" charset="0"/>
              <a:buNone/>
              <a:tabLst/>
              <a:defRPr lang="en-US" sz="1600" kern="1200" noProof="0" dirty="0" smtClean="0">
                <a:solidFill>
                  <a:srgbClr val="4B4F54"/>
                </a:solidFill>
                <a:latin typeface="+mn-lt"/>
                <a:ea typeface="+mn-ea"/>
                <a:cs typeface="+mn-cs"/>
              </a:defRPr>
            </a:lvl4pPr>
            <a:lvl5pPr marL="1057029" marR="0" indent="-285684" algn="l" defTabSz="914186" rtl="0" eaLnBrk="1" fontAlgn="auto" latinLnBrk="0" hangingPunct="1">
              <a:lnSpc>
                <a:spcPct val="100000"/>
              </a:lnSpc>
              <a:spcBef>
                <a:spcPts val="500"/>
              </a:spcBef>
              <a:spcAft>
                <a:spcPts val="0"/>
              </a:spcAft>
              <a:buClrTx/>
              <a:buSzTx/>
              <a:buFont typeface="Arial" panose="020B0604020202020204" pitchFamily="34" charset="0"/>
              <a:buNone/>
              <a:tabLst/>
              <a:defRPr lang="en-US" sz="1600" kern="1200" noProof="0" dirty="0">
                <a:solidFill>
                  <a:schemeClr val="tx1"/>
                </a:solidFill>
                <a:latin typeface="+mn-lt"/>
                <a:ea typeface="+mn-ea"/>
                <a:cs typeface="+mn-cs"/>
              </a:defRPr>
            </a:lvl5pPr>
          </a:lstStyle>
          <a:p>
            <a:pPr lvl="0"/>
            <a:r>
              <a:rPr lang="en-US" dirty="0" smtClean="0"/>
              <a:t>Click to edit Master text styles</a:t>
            </a:r>
          </a:p>
          <a:p>
            <a:pPr lvl="1"/>
            <a:r>
              <a:rPr lang="en-US" dirty="0" smtClean="0"/>
              <a:t>Second level</a:t>
            </a:r>
          </a:p>
          <a:p>
            <a:pPr marL="396782" marR="0" lvl="2" indent="-198392" algn="l" defTabSz="914186" rtl="0" eaLnBrk="1" fontAlgn="auto" latinLnBrk="0" hangingPunct="1">
              <a:lnSpc>
                <a:spcPct val="100000"/>
              </a:lnSpc>
              <a:spcBef>
                <a:spcPts val="0"/>
              </a:spcBef>
              <a:spcAft>
                <a:spcPts val="1200"/>
              </a:spcAft>
              <a:buClr>
                <a:schemeClr val="tx1"/>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srgbClr val="4B4F54"/>
                </a:solidFill>
                <a:effectLst/>
                <a:uLnTx/>
                <a:uFillTx/>
                <a:latin typeface="+mn-lt"/>
                <a:ea typeface="+mn-ea"/>
                <a:cs typeface="+mn-cs"/>
              </a:rPr>
              <a:t>Third level </a:t>
            </a:r>
          </a:p>
          <a:p>
            <a:pPr marL="684053" marR="0" lvl="3" indent="-198392" algn="l" defTabSz="914186" rtl="0" eaLnBrk="1" fontAlgn="auto" latinLnBrk="0" hangingPunct="1">
              <a:lnSpc>
                <a:spcPct val="100000"/>
              </a:lnSpc>
              <a:spcBef>
                <a:spcPts val="0"/>
              </a:spcBef>
              <a:spcAft>
                <a:spcPts val="1200"/>
              </a:spcAft>
              <a:buClr>
                <a:schemeClr val="tx1"/>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srgbClr val="4B4F54"/>
                </a:solidFill>
                <a:effectLst/>
                <a:uLnTx/>
                <a:uFillTx/>
                <a:latin typeface="+mn-lt"/>
                <a:ea typeface="+mn-ea"/>
                <a:cs typeface="+mn-cs"/>
              </a:rPr>
              <a:t>Fourth level</a:t>
            </a:r>
          </a:p>
          <a:p>
            <a:pPr marL="969737" marR="0" lvl="4" indent="-198392" algn="l" defTabSz="914186" rtl="0" eaLnBrk="1" fontAlgn="auto" latinLnBrk="0" hangingPunct="1">
              <a:lnSpc>
                <a:spcPct val="100000"/>
              </a:lnSpc>
              <a:spcBef>
                <a:spcPts val="0"/>
              </a:spcBef>
              <a:spcAft>
                <a:spcPts val="1200"/>
              </a:spcAft>
              <a:buClr>
                <a:schemeClr val="tx1"/>
              </a:buClr>
              <a:buSzTx/>
              <a:buFont typeface="Arial" panose="020B0604020202020204" pitchFamily="34" charset="0"/>
              <a:buChar char="̶"/>
              <a:tabLst/>
              <a:defRPr/>
            </a:pPr>
            <a:r>
              <a:rPr kumimoji="0" lang="en-US" sz="1600" b="0" i="0" u="none" strike="noStrike" kern="1200" cap="none" spc="0" normalizeH="0" baseline="0" noProof="0" dirty="0" smtClean="0">
                <a:ln>
                  <a:noFill/>
                </a:ln>
                <a:solidFill>
                  <a:srgbClr val="4B4F54"/>
                </a:solidFill>
                <a:effectLst/>
                <a:uLnTx/>
                <a:uFillTx/>
                <a:latin typeface="+mn-lt"/>
                <a:ea typeface="+mn-ea"/>
                <a:cs typeface="+mn-cs"/>
              </a:rPr>
              <a:t>Fifth level</a:t>
            </a:r>
            <a:endParaRPr kumimoji="0" lang="en-US" sz="1600" b="0" i="0" u="none" strike="noStrike" kern="1200" cap="none" spc="0" normalizeH="0" baseline="0" noProof="0" dirty="0">
              <a:ln>
                <a:noFill/>
              </a:ln>
              <a:solidFill>
                <a:srgbClr val="4B4F54"/>
              </a:solidFill>
              <a:effectLst/>
              <a:uLnTx/>
              <a:uFillTx/>
              <a:latin typeface="+mn-lt"/>
              <a:ea typeface="+mn-ea"/>
              <a:cs typeface="+mn-cs"/>
            </a:endParaRPr>
          </a:p>
        </p:txBody>
      </p:sp>
      <p:cxnSp>
        <p:nvCxnSpPr>
          <p:cNvPr id="9" name="Straight Connector 8"/>
          <p:cNvCxnSpPr/>
          <p:nvPr userDrawn="1"/>
        </p:nvCxnSpPr>
        <p:spPr>
          <a:xfrm>
            <a:off x="563036" y="744168"/>
            <a:ext cx="11065933"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10816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ub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9" name="Text Placeholder 2"/>
          <p:cNvSpPr>
            <a:spLocks noGrp="1"/>
          </p:cNvSpPr>
          <p:nvPr>
            <p:ph type="body" idx="13" hasCustomPrompt="1"/>
          </p:nvPr>
        </p:nvSpPr>
        <p:spPr>
          <a:xfrm>
            <a:off x="548641" y="685800"/>
            <a:ext cx="11074399" cy="375974"/>
          </a:xfrm>
        </p:spPr>
        <p:txBody>
          <a:bodyPr>
            <a:noAutofit/>
          </a:bodyPr>
          <a:lstStyle>
            <a:lvl1pPr marL="0" indent="0">
              <a:buNone/>
              <a:defRPr sz="2000" baseline="0">
                <a:solidFill>
                  <a:schemeClr val="tx1"/>
                </a:solidFill>
              </a:defRPr>
            </a:lvl1pPr>
            <a:lvl2pPr marL="457092" indent="0">
              <a:buNone/>
              <a:defRPr sz="2000">
                <a:solidFill>
                  <a:schemeClr val="tx1">
                    <a:tint val="75000"/>
                  </a:schemeClr>
                </a:solidFill>
              </a:defRPr>
            </a:lvl2pPr>
            <a:lvl3pPr marL="914186" indent="0">
              <a:buNone/>
              <a:defRPr sz="1800">
                <a:solidFill>
                  <a:schemeClr val="tx1">
                    <a:tint val="75000"/>
                  </a:schemeClr>
                </a:solidFill>
              </a:defRPr>
            </a:lvl3pPr>
            <a:lvl4pPr marL="1371279" indent="0">
              <a:buNone/>
              <a:defRPr sz="1600">
                <a:solidFill>
                  <a:schemeClr val="tx1">
                    <a:tint val="75000"/>
                  </a:schemeClr>
                </a:solidFill>
              </a:defRPr>
            </a:lvl4pPr>
            <a:lvl5pPr marL="1828373" indent="0">
              <a:buNone/>
              <a:defRPr sz="1600">
                <a:solidFill>
                  <a:schemeClr val="tx1">
                    <a:tint val="75000"/>
                  </a:schemeClr>
                </a:solidFill>
              </a:defRPr>
            </a:lvl5pPr>
            <a:lvl6pPr marL="2285466" indent="0">
              <a:buNone/>
              <a:defRPr sz="1600">
                <a:solidFill>
                  <a:schemeClr val="tx1">
                    <a:tint val="75000"/>
                  </a:schemeClr>
                </a:solidFill>
              </a:defRPr>
            </a:lvl6pPr>
            <a:lvl7pPr marL="2742558" indent="0">
              <a:buNone/>
              <a:defRPr sz="1600">
                <a:solidFill>
                  <a:schemeClr val="tx1">
                    <a:tint val="75000"/>
                  </a:schemeClr>
                </a:solidFill>
              </a:defRPr>
            </a:lvl7pPr>
            <a:lvl8pPr marL="3199652" indent="0">
              <a:buNone/>
              <a:defRPr sz="1600">
                <a:solidFill>
                  <a:schemeClr val="tx1">
                    <a:tint val="75000"/>
                  </a:schemeClr>
                </a:solidFill>
              </a:defRPr>
            </a:lvl8pPr>
            <a:lvl9pPr marL="3656744" indent="0">
              <a:buNone/>
              <a:defRPr sz="1600">
                <a:solidFill>
                  <a:schemeClr val="tx1">
                    <a:tint val="75000"/>
                  </a:schemeClr>
                </a:solidFill>
              </a:defRPr>
            </a:lvl9pPr>
          </a:lstStyle>
          <a:p>
            <a:pPr lvl="0"/>
            <a:r>
              <a:rPr lang="en-GB" dirty="0" smtClean="0"/>
              <a:t>Page sub-title Arial 20pt, single line space</a:t>
            </a:r>
          </a:p>
        </p:txBody>
      </p:sp>
      <p:cxnSp>
        <p:nvCxnSpPr>
          <p:cNvPr id="4" name="Straight Connector 3"/>
          <p:cNvCxnSpPr/>
          <p:nvPr userDrawn="1"/>
        </p:nvCxnSpPr>
        <p:spPr>
          <a:xfrm>
            <a:off x="563036" y="1092244"/>
            <a:ext cx="11065933"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28056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Slide 2">
    <p:spTree>
      <p:nvGrpSpPr>
        <p:cNvPr id="1" name=""/>
        <p:cNvGrpSpPr/>
        <p:nvPr/>
      </p:nvGrpSpPr>
      <p:grpSpPr>
        <a:xfrm>
          <a:off x="0" y="0"/>
          <a:ext cx="0" cy="0"/>
          <a:chOff x="0" y="0"/>
          <a:chExt cx="0" cy="0"/>
        </a:xfrm>
      </p:grpSpPr>
      <p:pic>
        <p:nvPicPr>
          <p:cNvPr id="11" name="Picture Placeholder 4">
            <a:extLst>
              <a:ext uri="{FF2B5EF4-FFF2-40B4-BE49-F238E27FC236}">
                <a16:creationId xmlns="" xmlns:a16="http://schemas.microsoft.com/office/drawing/2014/main" id="{465A853B-AD60-46E6-B5F6-ECB8473EF816}"/>
              </a:ext>
            </a:extLst>
          </p:cNvPr>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p:blipFill>
        <p:spPr>
          <a:xfrm>
            <a:off x="0" y="0"/>
            <a:ext cx="12198365" cy="6867144"/>
          </a:xfrm>
          <a:prstGeom prst="rect">
            <a:avLst/>
          </a:prstGeom>
        </p:spPr>
      </p:pic>
      <p:pic>
        <p:nvPicPr>
          <p:cNvPr id="15" name="Picture 14">
            <a:extLst>
              <a:ext uri="{FF2B5EF4-FFF2-40B4-BE49-F238E27FC236}">
                <a16:creationId xmlns="" xmlns:a16="http://schemas.microsoft.com/office/drawing/2014/main" id="{68A9B61C-7922-477A-9898-94F3BA2D8CBB}"/>
              </a:ext>
            </a:extLst>
          </p:cNvPr>
          <p:cNvPicPr>
            <a:picLocks/>
          </p:cNvPicPr>
          <p:nvPr userDrawn="1"/>
        </p:nvPicPr>
        <p:blipFill>
          <a:blip r:embed="rId4"/>
          <a:stretch>
            <a:fillRect/>
          </a:stretch>
        </p:blipFill>
        <p:spPr>
          <a:xfrm>
            <a:off x="567" y="0"/>
            <a:ext cx="12243816" cy="6912864"/>
          </a:xfrm>
          <a:prstGeom prst="rect">
            <a:avLst/>
          </a:prstGeom>
        </p:spPr>
      </p:pic>
      <p:pic>
        <p:nvPicPr>
          <p:cNvPr id="12" name="Picture 11">
            <a:extLst>
              <a:ext uri="{FF2B5EF4-FFF2-40B4-BE49-F238E27FC236}">
                <a16:creationId xmlns="" xmlns:a16="http://schemas.microsoft.com/office/drawing/2014/main" id="{1D2515B1-09C0-4CB7-BDBF-77B6E70A19BC}"/>
              </a:ext>
            </a:extLst>
          </p:cNvPr>
          <p:cNvPicPr>
            <a:picLocks noChangeAspect="1"/>
          </p:cNvPicPr>
          <p:nvPr userDrawn="1"/>
        </p:nvPicPr>
        <p:blipFill>
          <a:blip r:embed="rId5"/>
          <a:stretch>
            <a:fillRect/>
          </a:stretch>
        </p:blipFill>
        <p:spPr>
          <a:xfrm>
            <a:off x="11283696" y="5797296"/>
            <a:ext cx="728379" cy="789839"/>
          </a:xfrm>
          <a:prstGeom prst="rect">
            <a:avLst/>
          </a:prstGeom>
        </p:spPr>
      </p:pic>
      <p:sp>
        <p:nvSpPr>
          <p:cNvPr id="3" name="Subtitle 2">
            <a:extLst>
              <a:ext uri="{FF2B5EF4-FFF2-40B4-BE49-F238E27FC236}">
                <a16:creationId xmlns="" xmlns:a16="http://schemas.microsoft.com/office/drawing/2014/main" id="{52D4339A-75B0-40F3-B53E-EA57D3E1B46C}"/>
              </a:ext>
            </a:extLst>
          </p:cNvPr>
          <p:cNvSpPr>
            <a:spLocks noGrp="1"/>
          </p:cNvSpPr>
          <p:nvPr>
            <p:ph type="subTitle" idx="1"/>
          </p:nvPr>
        </p:nvSpPr>
        <p:spPr>
          <a:xfrm>
            <a:off x="441242" y="2232383"/>
            <a:ext cx="7438734" cy="770307"/>
          </a:xfrm>
        </p:spPr>
        <p:txBody>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edit Master subtitle style</a:t>
            </a:r>
            <a:endParaRPr lang="en-CA" noProof="0" dirty="0"/>
          </a:p>
        </p:txBody>
      </p:sp>
      <p:sp>
        <p:nvSpPr>
          <p:cNvPr id="2" name="Title 1">
            <a:extLst>
              <a:ext uri="{FF2B5EF4-FFF2-40B4-BE49-F238E27FC236}">
                <a16:creationId xmlns="" xmlns:a16="http://schemas.microsoft.com/office/drawing/2014/main" id="{885D8042-2A28-4C49-8368-0CD7FDB3F173}"/>
              </a:ext>
            </a:extLst>
          </p:cNvPr>
          <p:cNvSpPr>
            <a:spLocks noGrp="1"/>
          </p:cNvSpPr>
          <p:nvPr>
            <p:ph type="ctrTitle"/>
          </p:nvPr>
        </p:nvSpPr>
        <p:spPr>
          <a:xfrm>
            <a:off x="441242" y="1070457"/>
            <a:ext cx="10455357" cy="1081072"/>
          </a:xfrm>
        </p:spPr>
        <p:txBody>
          <a:bodyPr anchor="t" anchorCtr="0">
            <a:normAutofit/>
          </a:bodyPr>
          <a:lstStyle>
            <a:lvl1pPr algn="l">
              <a:defRPr sz="3800">
                <a:solidFill>
                  <a:schemeClr val="tx2"/>
                </a:solidFill>
              </a:defRPr>
            </a:lvl1pPr>
          </a:lstStyle>
          <a:p>
            <a:r>
              <a:rPr lang="en-US" noProof="0" dirty="0"/>
              <a:t>Click to edit Master title style</a:t>
            </a:r>
            <a:endParaRPr lang="en-CA" noProof="0" dirty="0"/>
          </a:p>
        </p:txBody>
      </p:sp>
      <p:pic>
        <p:nvPicPr>
          <p:cNvPr id="10" name="Picture 9"/>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27707" y="416404"/>
            <a:ext cx="3129934" cy="228479"/>
          </a:xfrm>
          <a:prstGeom prst="rect">
            <a:avLst/>
          </a:prstGeom>
        </p:spPr>
      </p:pic>
      <p:sp>
        <p:nvSpPr>
          <p:cNvPr id="17" name="Text Placeholder 12">
            <a:extLst>
              <a:ext uri="{FF2B5EF4-FFF2-40B4-BE49-F238E27FC236}">
                <a16:creationId xmlns="" xmlns:a16="http://schemas.microsoft.com/office/drawing/2014/main" id="{3A43A11F-E99C-49FB-8576-8507FC873D1B}"/>
              </a:ext>
            </a:extLst>
          </p:cNvPr>
          <p:cNvSpPr>
            <a:spLocks noGrp="1"/>
          </p:cNvSpPr>
          <p:nvPr>
            <p:ph type="body" sz="quarter" idx="14" hasCustomPrompt="1"/>
          </p:nvPr>
        </p:nvSpPr>
        <p:spPr>
          <a:xfrm>
            <a:off x="441242" y="6153912"/>
            <a:ext cx="5654675" cy="255587"/>
          </a:xfrm>
        </p:spPr>
        <p:txBody>
          <a:bodyPr>
            <a:normAutofit/>
          </a:bodyPr>
          <a:lstStyle>
            <a:lvl1pPr>
              <a:defRPr sz="1500" b="0">
                <a:solidFill>
                  <a:schemeClr val="tx1"/>
                </a:solidFill>
              </a:defRPr>
            </a:lvl1pPr>
          </a:lstStyle>
          <a:p>
            <a:pPr lvl="0"/>
            <a:r>
              <a:rPr lang="en-CA" noProof="0" dirty="0"/>
              <a:t>Presenter Name</a:t>
            </a:r>
          </a:p>
        </p:txBody>
      </p:sp>
      <p:sp>
        <p:nvSpPr>
          <p:cNvPr id="13" name="Date Placeholder 3">
            <a:extLst>
              <a:ext uri="{FF2B5EF4-FFF2-40B4-BE49-F238E27FC236}">
                <a16:creationId xmlns="" xmlns:a16="http://schemas.microsoft.com/office/drawing/2014/main" id="{6C6A5474-121E-451F-8F0B-03523EA414EC}"/>
              </a:ext>
            </a:extLst>
          </p:cNvPr>
          <p:cNvSpPr>
            <a:spLocks noGrp="1"/>
          </p:cNvSpPr>
          <p:nvPr>
            <p:ph type="dt" sz="half" idx="10"/>
          </p:nvPr>
        </p:nvSpPr>
        <p:spPr>
          <a:xfrm>
            <a:off x="448056" y="6409944"/>
            <a:ext cx="3657600" cy="182880"/>
          </a:xfrm>
          <a:prstGeom prst="rect">
            <a:avLst/>
          </a:prstGeom>
        </p:spPr>
        <p:txBody>
          <a:bodyPr lIns="0" tIns="0" rIns="0" bIns="0"/>
          <a:lstStyle>
            <a:lvl1pPr>
              <a:defRPr sz="1200">
                <a:solidFill>
                  <a:schemeClr val="tx1"/>
                </a:solidFill>
              </a:defRPr>
            </a:lvl1pPr>
          </a:lstStyle>
          <a:p>
            <a:endParaRPr lang="en-CA" dirty="0"/>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3">
    <p:bg>
      <p:bgPr>
        <a:solidFill>
          <a:schemeClr val="accent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 xmlns:a16="http://schemas.microsoft.com/office/drawing/2014/main" id="{6C0DA4B8-D4E3-4BD8-8379-3D512CE2A79F}"/>
              </a:ext>
            </a:extLst>
          </p:cNvPr>
          <p:cNvPicPr>
            <a:picLocks noChangeAspect="1"/>
          </p:cNvPicPr>
          <p:nvPr userDrawn="1"/>
        </p:nvPicPr>
        <p:blipFill>
          <a:blip r:embed="rId2"/>
          <a:stretch>
            <a:fillRect/>
          </a:stretch>
        </p:blipFill>
        <p:spPr>
          <a:xfrm>
            <a:off x="11265408" y="5779007"/>
            <a:ext cx="759337" cy="850392"/>
          </a:xfrm>
          <a:prstGeom prst="rect">
            <a:avLst/>
          </a:prstGeom>
        </p:spPr>
      </p:pic>
      <p:sp>
        <p:nvSpPr>
          <p:cNvPr id="13" name="Text Placeholder 12">
            <a:extLst>
              <a:ext uri="{FF2B5EF4-FFF2-40B4-BE49-F238E27FC236}">
                <a16:creationId xmlns="" xmlns:a16="http://schemas.microsoft.com/office/drawing/2014/main" id="{3A43A11F-E99C-49FB-8576-8507FC873D1B}"/>
              </a:ext>
            </a:extLst>
          </p:cNvPr>
          <p:cNvSpPr>
            <a:spLocks noGrp="1"/>
          </p:cNvSpPr>
          <p:nvPr>
            <p:ph type="body" sz="quarter" idx="14" hasCustomPrompt="1"/>
          </p:nvPr>
        </p:nvSpPr>
        <p:spPr>
          <a:xfrm>
            <a:off x="441325" y="6153912"/>
            <a:ext cx="5654675" cy="255587"/>
          </a:xfrm>
        </p:spPr>
        <p:txBody>
          <a:bodyPr>
            <a:normAutofit/>
          </a:bodyPr>
          <a:lstStyle>
            <a:lvl1pPr>
              <a:defRPr sz="1500" b="1">
                <a:solidFill>
                  <a:schemeClr val="bg1"/>
                </a:solidFill>
              </a:defRPr>
            </a:lvl1pPr>
          </a:lstStyle>
          <a:p>
            <a:pPr lvl="0"/>
            <a:r>
              <a:rPr lang="en-CA" dirty="0"/>
              <a:t>Presenter Name</a:t>
            </a:r>
          </a:p>
        </p:txBody>
      </p:sp>
      <p:sp>
        <p:nvSpPr>
          <p:cNvPr id="3" name="Subtitle 2">
            <a:extLst>
              <a:ext uri="{FF2B5EF4-FFF2-40B4-BE49-F238E27FC236}">
                <a16:creationId xmlns="" xmlns:a16="http://schemas.microsoft.com/office/drawing/2014/main" id="{52D4339A-75B0-40F3-B53E-EA57D3E1B46C}"/>
              </a:ext>
            </a:extLst>
          </p:cNvPr>
          <p:cNvSpPr>
            <a:spLocks noGrp="1"/>
          </p:cNvSpPr>
          <p:nvPr>
            <p:ph type="subTitle" idx="1"/>
          </p:nvPr>
        </p:nvSpPr>
        <p:spPr>
          <a:xfrm>
            <a:off x="441242" y="2658693"/>
            <a:ext cx="7438734" cy="770307"/>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dirty="0"/>
          </a:p>
        </p:txBody>
      </p:sp>
      <p:sp>
        <p:nvSpPr>
          <p:cNvPr id="2" name="Title 1">
            <a:extLst>
              <a:ext uri="{FF2B5EF4-FFF2-40B4-BE49-F238E27FC236}">
                <a16:creationId xmlns="" xmlns:a16="http://schemas.microsoft.com/office/drawing/2014/main" id="{885D8042-2A28-4C49-8368-0CD7FDB3F173}"/>
              </a:ext>
            </a:extLst>
          </p:cNvPr>
          <p:cNvSpPr>
            <a:spLocks noGrp="1"/>
          </p:cNvSpPr>
          <p:nvPr>
            <p:ph type="ctrTitle"/>
          </p:nvPr>
        </p:nvSpPr>
        <p:spPr>
          <a:xfrm>
            <a:off x="441242" y="1070457"/>
            <a:ext cx="10455357" cy="1081072"/>
          </a:xfrm>
        </p:spPr>
        <p:txBody>
          <a:bodyPr anchor="t" anchorCtr="0">
            <a:normAutofit/>
          </a:bodyPr>
          <a:lstStyle>
            <a:lvl1pPr algn="l">
              <a:defRPr sz="3800">
                <a:solidFill>
                  <a:schemeClr val="bg1"/>
                </a:solidFill>
              </a:defRPr>
            </a:lvl1pPr>
          </a:lstStyle>
          <a:p>
            <a:r>
              <a:rPr lang="en-US"/>
              <a:t>Click to edit Master title style</a:t>
            </a:r>
            <a:endParaRPr lang="en-CA" dirty="0"/>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27707" y="416404"/>
            <a:ext cx="3129933" cy="228479"/>
          </a:xfrm>
          <a:prstGeom prst="rect">
            <a:avLst/>
          </a:prstGeom>
        </p:spPr>
      </p:pic>
      <p:pic>
        <p:nvPicPr>
          <p:cNvPr id="22" name="Picture 21"/>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7432" y="-198884"/>
            <a:ext cx="12346857" cy="5977891"/>
          </a:xfrm>
          <a:prstGeom prst="rect">
            <a:avLst/>
          </a:prstGeom>
        </p:spPr>
      </p:pic>
      <p:sp>
        <p:nvSpPr>
          <p:cNvPr id="23"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bg1"/>
                </a:solidFill>
                <a:effectLst/>
              </a:rPr>
              <a:t>For advisor use only</a:t>
            </a:r>
          </a:p>
        </p:txBody>
      </p:sp>
      <p:sp>
        <p:nvSpPr>
          <p:cNvPr id="10" name="Date Placeholder 3">
            <a:extLst>
              <a:ext uri="{FF2B5EF4-FFF2-40B4-BE49-F238E27FC236}">
                <a16:creationId xmlns="" xmlns:a16="http://schemas.microsoft.com/office/drawing/2014/main" id="{6C6A5474-121E-451F-8F0B-03523EA414EC}"/>
              </a:ext>
            </a:extLst>
          </p:cNvPr>
          <p:cNvSpPr>
            <a:spLocks noGrp="1"/>
          </p:cNvSpPr>
          <p:nvPr>
            <p:ph type="dt" sz="half" idx="10"/>
          </p:nvPr>
        </p:nvSpPr>
        <p:spPr>
          <a:xfrm>
            <a:off x="448056" y="6409944"/>
            <a:ext cx="3657600" cy="182880"/>
          </a:xfrm>
          <a:prstGeom prst="rect">
            <a:avLst/>
          </a:prstGeom>
        </p:spPr>
        <p:txBody>
          <a:bodyPr lIns="0" tIns="0" rIns="0" bIns="0"/>
          <a:lstStyle>
            <a:lvl1pPr>
              <a:defRPr sz="1200">
                <a:solidFill>
                  <a:schemeClr val="bg1"/>
                </a:solidFill>
              </a:defRPr>
            </a:lvl1pPr>
          </a:lstStyle>
          <a:p>
            <a:endParaRPr lang="en-CA" dirty="0"/>
          </a:p>
        </p:txBody>
      </p:sp>
    </p:spTree>
    <p:extLst>
      <p:ext uri="{BB962C8B-B14F-4D97-AF65-F5344CB8AC3E}">
        <p14:creationId xmlns:p14="http://schemas.microsoft.com/office/powerpoint/2010/main" val="2356002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Slide 4">
    <p:bg>
      <p:bgPr>
        <a:solidFill>
          <a:schemeClr val="bg1"/>
        </a:solidFill>
        <a:effectLst/>
      </p:bgPr>
    </p:bg>
    <p:spTree>
      <p:nvGrpSpPr>
        <p:cNvPr id="1" name=""/>
        <p:cNvGrpSpPr/>
        <p:nvPr/>
      </p:nvGrpSpPr>
      <p:grpSpPr>
        <a:xfrm>
          <a:off x="0" y="0"/>
          <a:ext cx="0" cy="0"/>
          <a:chOff x="0" y="0"/>
          <a:chExt cx="0" cy="0"/>
        </a:xfrm>
      </p:grpSpPr>
      <p:pic>
        <p:nvPicPr>
          <p:cNvPr id="11" name="Picture Placeholder 4">
            <a:extLst>
              <a:ext uri="{FF2B5EF4-FFF2-40B4-BE49-F238E27FC236}">
                <a16:creationId xmlns="" xmlns:a16="http://schemas.microsoft.com/office/drawing/2014/main" id="{465A853B-AD60-46E6-B5F6-ECB8473EF81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27432" y="0"/>
            <a:ext cx="12250858" cy="6876288"/>
          </a:xfrm>
          <a:prstGeom prst="rect">
            <a:avLst/>
          </a:prstGeom>
        </p:spPr>
      </p:pic>
      <p:pic>
        <p:nvPicPr>
          <p:cNvPr id="14" name="Picture 13">
            <a:extLst>
              <a:ext uri="{FF2B5EF4-FFF2-40B4-BE49-F238E27FC236}">
                <a16:creationId xmlns="" xmlns:a16="http://schemas.microsoft.com/office/drawing/2014/main" id="{6C0DA4B8-D4E3-4BD8-8379-3D512CE2A79F}"/>
              </a:ext>
            </a:extLst>
          </p:cNvPr>
          <p:cNvPicPr>
            <a:picLocks noChangeAspect="1"/>
          </p:cNvPicPr>
          <p:nvPr userDrawn="1"/>
        </p:nvPicPr>
        <p:blipFill>
          <a:blip r:embed="rId3"/>
          <a:stretch>
            <a:fillRect/>
          </a:stretch>
        </p:blipFill>
        <p:spPr>
          <a:xfrm>
            <a:off x="11265408" y="5779007"/>
            <a:ext cx="759337" cy="850392"/>
          </a:xfrm>
          <a:prstGeom prst="rect">
            <a:avLst/>
          </a:prstGeom>
        </p:spPr>
      </p:pic>
      <p:sp>
        <p:nvSpPr>
          <p:cNvPr id="13" name="Text Placeholder 12">
            <a:extLst>
              <a:ext uri="{FF2B5EF4-FFF2-40B4-BE49-F238E27FC236}">
                <a16:creationId xmlns="" xmlns:a16="http://schemas.microsoft.com/office/drawing/2014/main" id="{3A43A11F-E99C-49FB-8576-8507FC873D1B}"/>
              </a:ext>
            </a:extLst>
          </p:cNvPr>
          <p:cNvSpPr>
            <a:spLocks noGrp="1"/>
          </p:cNvSpPr>
          <p:nvPr>
            <p:ph type="body" sz="quarter" idx="14" hasCustomPrompt="1"/>
          </p:nvPr>
        </p:nvSpPr>
        <p:spPr>
          <a:xfrm>
            <a:off x="441325" y="6153912"/>
            <a:ext cx="5654675" cy="255587"/>
          </a:xfrm>
        </p:spPr>
        <p:txBody>
          <a:bodyPr>
            <a:normAutofit/>
          </a:bodyPr>
          <a:lstStyle>
            <a:lvl1pPr>
              <a:defRPr sz="1500" b="1">
                <a:solidFill>
                  <a:schemeClr val="bg1"/>
                </a:solidFill>
              </a:defRPr>
            </a:lvl1pPr>
          </a:lstStyle>
          <a:p>
            <a:pPr lvl="0"/>
            <a:r>
              <a:rPr lang="en-CA" dirty="0"/>
              <a:t>Presenter Name</a:t>
            </a:r>
          </a:p>
        </p:txBody>
      </p:sp>
      <p:sp>
        <p:nvSpPr>
          <p:cNvPr id="3" name="Subtitle 2">
            <a:extLst>
              <a:ext uri="{FF2B5EF4-FFF2-40B4-BE49-F238E27FC236}">
                <a16:creationId xmlns="" xmlns:a16="http://schemas.microsoft.com/office/drawing/2014/main" id="{52D4339A-75B0-40F3-B53E-EA57D3E1B46C}"/>
              </a:ext>
            </a:extLst>
          </p:cNvPr>
          <p:cNvSpPr>
            <a:spLocks noGrp="1"/>
          </p:cNvSpPr>
          <p:nvPr>
            <p:ph type="subTitle" idx="1"/>
          </p:nvPr>
        </p:nvSpPr>
        <p:spPr>
          <a:xfrm>
            <a:off x="441242" y="2658693"/>
            <a:ext cx="7438734" cy="770307"/>
          </a:xfrm>
        </p:spPr>
        <p:txBody>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dirty="0"/>
          </a:p>
        </p:txBody>
      </p:sp>
      <p:sp>
        <p:nvSpPr>
          <p:cNvPr id="2" name="Title 1">
            <a:extLst>
              <a:ext uri="{FF2B5EF4-FFF2-40B4-BE49-F238E27FC236}">
                <a16:creationId xmlns="" xmlns:a16="http://schemas.microsoft.com/office/drawing/2014/main" id="{885D8042-2A28-4C49-8368-0CD7FDB3F173}"/>
              </a:ext>
            </a:extLst>
          </p:cNvPr>
          <p:cNvSpPr>
            <a:spLocks noGrp="1"/>
          </p:cNvSpPr>
          <p:nvPr>
            <p:ph type="ctrTitle"/>
          </p:nvPr>
        </p:nvSpPr>
        <p:spPr>
          <a:xfrm>
            <a:off x="441242" y="1070457"/>
            <a:ext cx="10455357" cy="1081072"/>
          </a:xfrm>
        </p:spPr>
        <p:txBody>
          <a:bodyPr anchor="t" anchorCtr="0">
            <a:normAutofit/>
          </a:bodyPr>
          <a:lstStyle>
            <a:lvl1pPr algn="l">
              <a:defRPr sz="3800">
                <a:solidFill>
                  <a:schemeClr val="bg1"/>
                </a:solidFill>
              </a:defRPr>
            </a:lvl1pPr>
          </a:lstStyle>
          <a:p>
            <a:r>
              <a:rPr lang="en-US"/>
              <a:t>Click to edit Master title style</a:t>
            </a:r>
            <a:endParaRPr lang="en-CA" dirty="0"/>
          </a:p>
        </p:txBody>
      </p:sp>
      <p:pic>
        <p:nvPicPr>
          <p:cNvPr id="16" name="Picture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7707" y="416404"/>
            <a:ext cx="3129933" cy="228479"/>
          </a:xfrm>
          <a:prstGeom prst="rect">
            <a:avLst/>
          </a:prstGeom>
        </p:spPr>
      </p:pic>
      <p:pic>
        <p:nvPicPr>
          <p:cNvPr id="22" name="Picture 21"/>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27432" y="-198884"/>
            <a:ext cx="12346857" cy="5977891"/>
          </a:xfrm>
          <a:prstGeom prst="rect">
            <a:avLst/>
          </a:prstGeom>
        </p:spPr>
      </p:pic>
      <p:sp>
        <p:nvSpPr>
          <p:cNvPr id="12"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bg1"/>
                </a:solidFill>
                <a:effectLst/>
              </a:rPr>
              <a:t>For advisor use only</a:t>
            </a:r>
          </a:p>
        </p:txBody>
      </p:sp>
      <p:sp>
        <p:nvSpPr>
          <p:cNvPr id="15" name="Date Placeholder 3">
            <a:extLst>
              <a:ext uri="{FF2B5EF4-FFF2-40B4-BE49-F238E27FC236}">
                <a16:creationId xmlns="" xmlns:a16="http://schemas.microsoft.com/office/drawing/2014/main" id="{6C6A5474-121E-451F-8F0B-03523EA414EC}"/>
              </a:ext>
            </a:extLst>
          </p:cNvPr>
          <p:cNvSpPr>
            <a:spLocks noGrp="1"/>
          </p:cNvSpPr>
          <p:nvPr>
            <p:ph type="dt" sz="half" idx="10"/>
          </p:nvPr>
        </p:nvSpPr>
        <p:spPr>
          <a:xfrm>
            <a:off x="448056" y="6409944"/>
            <a:ext cx="3657600" cy="182880"/>
          </a:xfrm>
          <a:prstGeom prst="rect">
            <a:avLst/>
          </a:prstGeom>
        </p:spPr>
        <p:txBody>
          <a:bodyPr lIns="0" tIns="0" rIns="0" bIns="0"/>
          <a:lstStyle>
            <a:lvl1pPr>
              <a:defRPr sz="1200">
                <a:solidFill>
                  <a:schemeClr val="bg1"/>
                </a:solidFill>
              </a:defRPr>
            </a:lvl1pPr>
          </a:lstStyle>
          <a:p>
            <a:endParaRPr lang="en-CA"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Slide 5">
    <p:spTree>
      <p:nvGrpSpPr>
        <p:cNvPr id="1" name=""/>
        <p:cNvGrpSpPr/>
        <p:nvPr/>
      </p:nvGrpSpPr>
      <p:grpSpPr>
        <a:xfrm>
          <a:off x="0" y="0"/>
          <a:ext cx="0" cy="0"/>
          <a:chOff x="0" y="0"/>
          <a:chExt cx="0" cy="0"/>
        </a:xfrm>
      </p:grpSpPr>
      <p:pic>
        <p:nvPicPr>
          <p:cNvPr id="11" name="Picture Placeholder 13">
            <a:extLst>
              <a:ext uri="{FF2B5EF4-FFF2-40B4-BE49-F238E27FC236}">
                <a16:creationId xmlns="" xmlns:a16="http://schemas.microsoft.com/office/drawing/2014/main" id="{7841F9A0-A2B3-4301-B8B1-DFC3B221E82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288" y="-9144"/>
            <a:ext cx="12194287" cy="3435858"/>
          </a:xfrm>
          <a:prstGeom prst="rect">
            <a:avLst/>
          </a:prstGeom>
        </p:spPr>
      </p:pic>
      <p:pic>
        <p:nvPicPr>
          <p:cNvPr id="12" name="Picture 11">
            <a:extLst>
              <a:ext uri="{FF2B5EF4-FFF2-40B4-BE49-F238E27FC236}">
                <a16:creationId xmlns="" xmlns:a16="http://schemas.microsoft.com/office/drawing/2014/main" id="{1D2515B1-09C0-4CB7-BDBF-77B6E70A19BC}"/>
              </a:ext>
            </a:extLst>
          </p:cNvPr>
          <p:cNvPicPr>
            <a:picLocks noChangeAspect="1"/>
          </p:cNvPicPr>
          <p:nvPr userDrawn="1"/>
        </p:nvPicPr>
        <p:blipFill>
          <a:blip r:embed="rId3"/>
          <a:stretch>
            <a:fillRect/>
          </a:stretch>
        </p:blipFill>
        <p:spPr>
          <a:xfrm>
            <a:off x="11283696" y="5797296"/>
            <a:ext cx="728379" cy="789839"/>
          </a:xfrm>
          <a:prstGeom prst="rect">
            <a:avLst/>
          </a:prstGeom>
        </p:spPr>
      </p:pic>
      <p:sp>
        <p:nvSpPr>
          <p:cNvPr id="3" name="Subtitle 2">
            <a:extLst>
              <a:ext uri="{FF2B5EF4-FFF2-40B4-BE49-F238E27FC236}">
                <a16:creationId xmlns="" xmlns:a16="http://schemas.microsoft.com/office/drawing/2014/main" id="{52D4339A-75B0-40F3-B53E-EA57D3E1B46C}"/>
              </a:ext>
            </a:extLst>
          </p:cNvPr>
          <p:cNvSpPr>
            <a:spLocks noGrp="1"/>
          </p:cNvSpPr>
          <p:nvPr>
            <p:ph type="subTitle" idx="1"/>
          </p:nvPr>
        </p:nvSpPr>
        <p:spPr>
          <a:xfrm>
            <a:off x="441242" y="5026989"/>
            <a:ext cx="7438734" cy="770307"/>
          </a:xfrm>
        </p:spPr>
        <p:txBody>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edit Master subtitle style</a:t>
            </a:r>
            <a:endParaRPr lang="en-CA" noProof="0" dirty="0"/>
          </a:p>
        </p:txBody>
      </p:sp>
      <p:sp>
        <p:nvSpPr>
          <p:cNvPr id="2" name="Title 1">
            <a:extLst>
              <a:ext uri="{FF2B5EF4-FFF2-40B4-BE49-F238E27FC236}">
                <a16:creationId xmlns="" xmlns:a16="http://schemas.microsoft.com/office/drawing/2014/main" id="{885D8042-2A28-4C49-8368-0CD7FDB3F173}"/>
              </a:ext>
            </a:extLst>
          </p:cNvPr>
          <p:cNvSpPr>
            <a:spLocks noGrp="1"/>
          </p:cNvSpPr>
          <p:nvPr>
            <p:ph type="ctrTitle"/>
          </p:nvPr>
        </p:nvSpPr>
        <p:spPr>
          <a:xfrm>
            <a:off x="441242" y="3944662"/>
            <a:ext cx="10455357" cy="1081072"/>
          </a:xfrm>
        </p:spPr>
        <p:txBody>
          <a:bodyPr anchor="t" anchorCtr="0">
            <a:normAutofit/>
          </a:bodyPr>
          <a:lstStyle>
            <a:lvl1pPr algn="l">
              <a:defRPr sz="3800">
                <a:solidFill>
                  <a:schemeClr val="tx2"/>
                </a:solidFill>
              </a:defRPr>
            </a:lvl1pPr>
          </a:lstStyle>
          <a:p>
            <a:r>
              <a:rPr lang="en-US" noProof="0" dirty="0"/>
              <a:t>Click to edit Master title style</a:t>
            </a:r>
            <a:endParaRPr lang="en-CA" noProof="0" dirty="0"/>
          </a:p>
        </p:txBody>
      </p:sp>
      <p:pic>
        <p:nvPicPr>
          <p:cNvPr id="10" name="Picture 9"/>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7707" y="416404"/>
            <a:ext cx="3129934" cy="228479"/>
          </a:xfrm>
          <a:prstGeom prst="rect">
            <a:avLst/>
          </a:prstGeom>
        </p:spPr>
      </p:pic>
      <p:pic>
        <p:nvPicPr>
          <p:cNvPr id="14" name="Picture 13"/>
          <p:cNvPicPr>
            <a:picLocks noChangeAspect="1"/>
          </p:cNvPicPr>
          <p:nvPr userDrawn="1"/>
        </p:nvPicPr>
        <p:blipFill rotWithShape="1">
          <a:blip r:embed="rId5" cstate="screen">
            <a:extLst>
              <a:ext uri="{28A0092B-C50C-407E-A947-70E740481C1C}">
                <a14:useLocalDpi xmlns:a14="http://schemas.microsoft.com/office/drawing/2010/main"/>
              </a:ext>
            </a:extLst>
          </a:blip>
          <a:srcRect r="-3185"/>
          <a:stretch/>
        </p:blipFill>
        <p:spPr>
          <a:xfrm>
            <a:off x="3048000" y="-19995"/>
            <a:ext cx="9144000" cy="3443036"/>
          </a:xfrm>
          <a:prstGeom prst="rect">
            <a:avLst/>
          </a:prstGeom>
        </p:spPr>
      </p:pic>
      <p:sp>
        <p:nvSpPr>
          <p:cNvPr id="16"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tx1"/>
                </a:solidFill>
                <a:effectLst/>
              </a:rPr>
              <a:t>For advisor use only</a:t>
            </a:r>
          </a:p>
        </p:txBody>
      </p:sp>
      <p:sp>
        <p:nvSpPr>
          <p:cNvPr id="17" name="Text Placeholder 12">
            <a:extLst>
              <a:ext uri="{FF2B5EF4-FFF2-40B4-BE49-F238E27FC236}">
                <a16:creationId xmlns="" xmlns:a16="http://schemas.microsoft.com/office/drawing/2014/main" id="{3A43A11F-E99C-49FB-8576-8507FC873D1B}"/>
              </a:ext>
            </a:extLst>
          </p:cNvPr>
          <p:cNvSpPr>
            <a:spLocks noGrp="1"/>
          </p:cNvSpPr>
          <p:nvPr>
            <p:ph type="body" sz="quarter" idx="14" hasCustomPrompt="1"/>
          </p:nvPr>
        </p:nvSpPr>
        <p:spPr>
          <a:xfrm>
            <a:off x="441242" y="6153912"/>
            <a:ext cx="5654675" cy="255587"/>
          </a:xfrm>
        </p:spPr>
        <p:txBody>
          <a:bodyPr>
            <a:normAutofit/>
          </a:bodyPr>
          <a:lstStyle>
            <a:lvl1pPr>
              <a:defRPr sz="1500" b="0">
                <a:solidFill>
                  <a:schemeClr val="tx1"/>
                </a:solidFill>
              </a:defRPr>
            </a:lvl1pPr>
          </a:lstStyle>
          <a:p>
            <a:pPr lvl="0"/>
            <a:r>
              <a:rPr lang="en-CA" noProof="0" dirty="0"/>
              <a:t>Presenter Name</a:t>
            </a:r>
          </a:p>
        </p:txBody>
      </p:sp>
      <p:sp>
        <p:nvSpPr>
          <p:cNvPr id="13" name="Date Placeholder 3">
            <a:extLst>
              <a:ext uri="{FF2B5EF4-FFF2-40B4-BE49-F238E27FC236}">
                <a16:creationId xmlns="" xmlns:a16="http://schemas.microsoft.com/office/drawing/2014/main" id="{6C6A5474-121E-451F-8F0B-03523EA414EC}"/>
              </a:ext>
            </a:extLst>
          </p:cNvPr>
          <p:cNvSpPr>
            <a:spLocks noGrp="1"/>
          </p:cNvSpPr>
          <p:nvPr>
            <p:ph type="dt" sz="half" idx="10"/>
          </p:nvPr>
        </p:nvSpPr>
        <p:spPr>
          <a:xfrm>
            <a:off x="448056" y="6409944"/>
            <a:ext cx="3657600" cy="182880"/>
          </a:xfrm>
          <a:prstGeom prst="rect">
            <a:avLst/>
          </a:prstGeom>
        </p:spPr>
        <p:txBody>
          <a:bodyPr lIns="0" tIns="0" rIns="0" bIns="0"/>
          <a:lstStyle>
            <a:lvl1pPr>
              <a:defRPr sz="1200">
                <a:solidFill>
                  <a:schemeClr val="tx1"/>
                </a:solidFill>
              </a:defRPr>
            </a:lvl1pPr>
          </a:lstStyle>
          <a:p>
            <a:endParaRPr lang="en-CA" dirty="0"/>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1">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CF527DB3-560B-4C58-8B98-13AF9D85E0C8}"/>
              </a:ext>
            </a:extLst>
          </p:cNvPr>
          <p:cNvPicPr>
            <a:picLocks/>
          </p:cNvPicPr>
          <p:nvPr userDrawn="1"/>
        </p:nvPicPr>
        <p:blipFill>
          <a:blip r:embed="rId2"/>
          <a:stretch>
            <a:fillRect/>
          </a:stretch>
        </p:blipFill>
        <p:spPr>
          <a:xfrm>
            <a:off x="-9144" y="-9145"/>
            <a:ext cx="12243816" cy="6912864"/>
          </a:xfrm>
          <a:prstGeom prst="rect">
            <a:avLst/>
          </a:prstGeom>
        </p:spPr>
      </p:pic>
      <p:pic>
        <p:nvPicPr>
          <p:cNvPr id="11" name="Picture 10">
            <a:extLst>
              <a:ext uri="{FF2B5EF4-FFF2-40B4-BE49-F238E27FC236}">
                <a16:creationId xmlns="" xmlns:a16="http://schemas.microsoft.com/office/drawing/2014/main" id="{15B3DE7A-DD33-435A-9832-9864F84E371E}"/>
              </a:ext>
            </a:extLst>
          </p:cNvPr>
          <p:cNvPicPr>
            <a:picLocks noChangeAspect="1"/>
          </p:cNvPicPr>
          <p:nvPr userDrawn="1"/>
        </p:nvPicPr>
        <p:blipFill>
          <a:blip r:embed="rId3"/>
          <a:stretch>
            <a:fillRect/>
          </a:stretch>
        </p:blipFill>
        <p:spPr>
          <a:xfrm>
            <a:off x="11283696" y="5797296"/>
            <a:ext cx="728379" cy="789839"/>
          </a:xfrm>
          <a:prstGeom prst="rect">
            <a:avLst/>
          </a:prstGeom>
        </p:spPr>
      </p:pic>
      <p:sp>
        <p:nvSpPr>
          <p:cNvPr id="3" name="Subtitle 2">
            <a:extLst>
              <a:ext uri="{FF2B5EF4-FFF2-40B4-BE49-F238E27FC236}">
                <a16:creationId xmlns="" xmlns:a16="http://schemas.microsoft.com/office/drawing/2014/main" id="{52D4339A-75B0-40F3-B53E-EA57D3E1B46C}"/>
              </a:ext>
            </a:extLst>
          </p:cNvPr>
          <p:cNvSpPr>
            <a:spLocks noGrp="1"/>
          </p:cNvSpPr>
          <p:nvPr>
            <p:ph type="subTitle" idx="1"/>
          </p:nvPr>
        </p:nvSpPr>
        <p:spPr>
          <a:xfrm>
            <a:off x="441242" y="2658693"/>
            <a:ext cx="7438734" cy="770307"/>
          </a:xfrm>
        </p:spPr>
        <p:txBody>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dirty="0"/>
          </a:p>
        </p:txBody>
      </p:sp>
      <p:sp>
        <p:nvSpPr>
          <p:cNvPr id="2" name="Title 1">
            <a:extLst>
              <a:ext uri="{FF2B5EF4-FFF2-40B4-BE49-F238E27FC236}">
                <a16:creationId xmlns="" xmlns:a16="http://schemas.microsoft.com/office/drawing/2014/main" id="{885D8042-2A28-4C49-8368-0CD7FDB3F173}"/>
              </a:ext>
            </a:extLst>
          </p:cNvPr>
          <p:cNvSpPr>
            <a:spLocks noGrp="1"/>
          </p:cNvSpPr>
          <p:nvPr>
            <p:ph type="ctrTitle" hasCustomPrompt="1"/>
          </p:nvPr>
        </p:nvSpPr>
        <p:spPr>
          <a:xfrm>
            <a:off x="441242" y="1070457"/>
            <a:ext cx="10455357" cy="1081072"/>
          </a:xfrm>
        </p:spPr>
        <p:txBody>
          <a:bodyPr anchor="t" anchorCtr="0">
            <a:normAutofit/>
          </a:bodyPr>
          <a:lstStyle>
            <a:lvl1pPr algn="l">
              <a:defRPr sz="3800">
                <a:solidFill>
                  <a:schemeClr val="tx2"/>
                </a:solidFill>
              </a:defRPr>
            </a:lvl1pPr>
          </a:lstStyle>
          <a:p>
            <a:r>
              <a:rPr lang="en-US" dirty="0"/>
              <a:t>Section title</a:t>
            </a:r>
            <a:endParaRPr lang="en-CA"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7707" y="416404"/>
            <a:ext cx="3129934" cy="228479"/>
          </a:xfrm>
          <a:prstGeom prst="rect">
            <a:avLst/>
          </a:prstGeom>
        </p:spPr>
      </p:pic>
      <p:sp>
        <p:nvSpPr>
          <p:cNvPr id="14"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tx1"/>
                </a:solidFill>
                <a:effectLst/>
              </a:rPr>
              <a:t>For advisor use only</a:t>
            </a:r>
          </a:p>
        </p:txBody>
      </p:sp>
    </p:spTree>
    <p:extLst>
      <p:ext uri="{BB962C8B-B14F-4D97-AF65-F5344CB8AC3E}">
        <p14:creationId xmlns:p14="http://schemas.microsoft.com/office/powerpoint/2010/main" val="1105695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bg2"/>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25205C5E-3B53-421E-A28E-38EB4913E858}"/>
              </a:ext>
            </a:extLst>
          </p:cNvPr>
          <p:cNvPicPr>
            <a:picLocks noChangeAspect="1"/>
          </p:cNvPicPr>
          <p:nvPr userDrawn="1"/>
        </p:nvPicPr>
        <p:blipFill>
          <a:blip r:embed="rId2"/>
          <a:stretch>
            <a:fillRect/>
          </a:stretch>
        </p:blipFill>
        <p:spPr>
          <a:xfrm>
            <a:off x="11283696" y="5797296"/>
            <a:ext cx="728379" cy="789839"/>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27707" y="416404"/>
            <a:ext cx="3129934" cy="228479"/>
          </a:xfrm>
          <a:prstGeom prst="rect">
            <a:avLst/>
          </a:prstGeom>
        </p:spPr>
      </p:pic>
      <p:sp>
        <p:nvSpPr>
          <p:cNvPr id="6" name="Slide Number Placeholder 5">
            <a:extLst>
              <a:ext uri="{FF2B5EF4-FFF2-40B4-BE49-F238E27FC236}">
                <a16:creationId xmlns="" xmlns:a16="http://schemas.microsoft.com/office/drawing/2014/main" id="{E0E418A8-3C2A-4155-8FD4-35B57A1183E2}"/>
              </a:ext>
            </a:extLst>
          </p:cNvPr>
          <p:cNvSpPr>
            <a:spLocks noGrp="1"/>
          </p:cNvSpPr>
          <p:nvPr>
            <p:ph type="sldNum" sz="quarter" idx="12"/>
          </p:nvPr>
        </p:nvSpPr>
        <p:spPr>
          <a:xfrm>
            <a:off x="5852160" y="6407602"/>
            <a:ext cx="492975" cy="182880"/>
          </a:xfrm>
        </p:spPr>
        <p:txBody>
          <a:bodyPr/>
          <a:lstStyle>
            <a:lvl1pPr>
              <a:defRPr>
                <a:solidFill>
                  <a:schemeClr val="accent1"/>
                </a:solidFill>
              </a:defRPr>
            </a:lvl1pPr>
          </a:lstStyle>
          <a:p>
            <a:fld id="{00D53123-EF31-4C08-A865-932FC064F9C8}" type="slidenum">
              <a:rPr lang="en-CA" smtClean="0"/>
              <a:pPr/>
              <a:t>‹#›</a:t>
            </a:fld>
            <a:endParaRPr lang="en-CA" dirty="0"/>
          </a:p>
        </p:txBody>
      </p:sp>
      <p:sp>
        <p:nvSpPr>
          <p:cNvPr id="9"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tx1"/>
                </a:solidFill>
                <a:effectLst/>
              </a:rPr>
              <a:t>For advisor use only</a:t>
            </a:r>
          </a:p>
        </p:txBody>
      </p:sp>
      <p:sp>
        <p:nvSpPr>
          <p:cNvPr id="3" name="Text Placeholder 2">
            <a:extLst>
              <a:ext uri="{FF2B5EF4-FFF2-40B4-BE49-F238E27FC236}">
                <a16:creationId xmlns="" xmlns:a16="http://schemas.microsoft.com/office/drawing/2014/main" id="{3C23720B-115F-40E8-9427-A01D4BBF8B87}"/>
              </a:ext>
            </a:extLst>
          </p:cNvPr>
          <p:cNvSpPr>
            <a:spLocks noGrp="1"/>
          </p:cNvSpPr>
          <p:nvPr>
            <p:ph type="body" idx="1"/>
          </p:nvPr>
        </p:nvSpPr>
        <p:spPr>
          <a:xfrm>
            <a:off x="438912" y="2660904"/>
            <a:ext cx="5657088" cy="76809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3" name="Title 1">
            <a:extLst>
              <a:ext uri="{FF2B5EF4-FFF2-40B4-BE49-F238E27FC236}">
                <a16:creationId xmlns="" xmlns:a16="http://schemas.microsoft.com/office/drawing/2014/main" id="{C6B28C38-4C88-452B-B302-64A2AAF829DE}"/>
              </a:ext>
            </a:extLst>
          </p:cNvPr>
          <p:cNvSpPr>
            <a:spLocks noGrp="1"/>
          </p:cNvSpPr>
          <p:nvPr>
            <p:ph type="title" hasCustomPrompt="1"/>
          </p:nvPr>
        </p:nvSpPr>
        <p:spPr>
          <a:xfrm>
            <a:off x="438912" y="1222248"/>
            <a:ext cx="10457688" cy="1078992"/>
          </a:xfrm>
        </p:spPr>
        <p:txBody>
          <a:bodyPr anchor="b">
            <a:normAutofit/>
          </a:bodyPr>
          <a:lstStyle>
            <a:lvl1pPr>
              <a:defRPr sz="3800">
                <a:solidFill>
                  <a:schemeClr val="tx2"/>
                </a:solidFill>
              </a:defRPr>
            </a:lvl1pPr>
          </a:lstStyle>
          <a:p>
            <a:r>
              <a:rPr lang="en-US" dirty="0"/>
              <a:t>Section title</a:t>
            </a:r>
            <a:endParaRPr lang="en-CA" dirty="0"/>
          </a:p>
        </p:txBody>
      </p:sp>
    </p:spTree>
    <p:extLst>
      <p:ext uri="{BB962C8B-B14F-4D97-AF65-F5344CB8AC3E}">
        <p14:creationId xmlns:p14="http://schemas.microsoft.com/office/powerpoint/2010/main" val="25489209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BC2BE687-35FE-4164-8F7E-B58CFBE33EF2}"/>
              </a:ext>
            </a:extLst>
          </p:cNvPr>
          <p:cNvPicPr>
            <a:picLocks noChangeAspect="1"/>
          </p:cNvPicPr>
          <p:nvPr userDrawn="1"/>
        </p:nvPicPr>
        <p:blipFill>
          <a:blip r:embed="rId2"/>
          <a:stretch>
            <a:fillRect/>
          </a:stretch>
        </p:blipFill>
        <p:spPr>
          <a:xfrm>
            <a:off x="11283696" y="5797296"/>
            <a:ext cx="728379" cy="789839"/>
          </a:xfrm>
          <a:prstGeom prst="rect">
            <a:avLst/>
          </a:prstGeom>
        </p:spPr>
      </p:pic>
      <p:sp>
        <p:nvSpPr>
          <p:cNvPr id="6" name="Slide Number Placeholder 5">
            <a:extLst>
              <a:ext uri="{FF2B5EF4-FFF2-40B4-BE49-F238E27FC236}">
                <a16:creationId xmlns="" xmlns:a16="http://schemas.microsoft.com/office/drawing/2014/main" id="{E0E418A8-3C2A-4155-8FD4-35B57A1183E2}"/>
              </a:ext>
            </a:extLst>
          </p:cNvPr>
          <p:cNvSpPr>
            <a:spLocks noGrp="1"/>
          </p:cNvSpPr>
          <p:nvPr>
            <p:ph type="sldNum" sz="quarter" idx="12"/>
          </p:nvPr>
        </p:nvSpPr>
        <p:spPr>
          <a:xfrm>
            <a:off x="5852160" y="6407602"/>
            <a:ext cx="492975" cy="182880"/>
          </a:xfrm>
        </p:spPr>
        <p:txBody>
          <a:bodyPr/>
          <a:lstStyle>
            <a:lvl1pPr>
              <a:defRPr>
                <a:solidFill>
                  <a:schemeClr val="accent1"/>
                </a:solidFill>
              </a:defRPr>
            </a:lvl1pPr>
          </a:lstStyle>
          <a:p>
            <a:fld id="{00D53123-EF31-4C08-A865-932FC064F9C8}" type="slidenum">
              <a:rPr lang="en-CA" smtClean="0"/>
              <a:pPr/>
              <a:t>‹#›</a:t>
            </a:fld>
            <a:endParaRPr lang="en-CA" dirty="0"/>
          </a:p>
        </p:txBody>
      </p:sp>
      <p:sp>
        <p:nvSpPr>
          <p:cNvPr id="3" name="Text Placeholder 2">
            <a:extLst>
              <a:ext uri="{FF2B5EF4-FFF2-40B4-BE49-F238E27FC236}">
                <a16:creationId xmlns="" xmlns:a16="http://schemas.microsoft.com/office/drawing/2014/main" id="{3C23720B-115F-40E8-9427-A01D4BBF8B87}"/>
              </a:ext>
            </a:extLst>
          </p:cNvPr>
          <p:cNvSpPr>
            <a:spLocks noGrp="1"/>
          </p:cNvSpPr>
          <p:nvPr>
            <p:ph type="body" idx="1"/>
          </p:nvPr>
        </p:nvSpPr>
        <p:spPr>
          <a:xfrm>
            <a:off x="438912" y="2660904"/>
            <a:ext cx="5657088" cy="76809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27707" y="416404"/>
            <a:ext cx="3129934" cy="228479"/>
          </a:xfrm>
          <a:prstGeom prst="rect">
            <a:avLst/>
          </a:prstGeom>
        </p:spPr>
      </p:pic>
      <p:sp>
        <p:nvSpPr>
          <p:cNvPr id="10" name="Date Placeholder 2">
            <a:extLst>
              <a:ext uri="{FF2B5EF4-FFF2-40B4-BE49-F238E27FC236}">
                <a16:creationId xmlns="" xmlns:a16="http://schemas.microsoft.com/office/drawing/2014/main" id="{05AF1435-DAFD-43AB-98A5-C92AA7D5CB02}"/>
              </a:ext>
            </a:extLst>
          </p:cNvPr>
          <p:cNvSpPr txBox="1">
            <a:spLocks/>
          </p:cNvSpPr>
          <p:nvPr userDrawn="1"/>
        </p:nvSpPr>
        <p:spPr>
          <a:xfrm>
            <a:off x="7956275" y="6404293"/>
            <a:ext cx="2940325" cy="194578"/>
          </a:xfrm>
          <a:prstGeom prst="rect">
            <a:avLst/>
          </a:prstGeom>
        </p:spPr>
        <p:txBody>
          <a:bodyPr vert="horz" lIns="0" tIns="0" rIns="0" bIns="0" rtlCol="0" anchor="ctr"/>
          <a:lstStyle>
            <a:defPPr>
              <a:defRPr lang="en-CA"/>
            </a:defPPr>
            <a:lvl1pPr marL="0" algn="l" defTabSz="914400" rtl="0" eaLnBrk="1" latinLnBrk="0" hangingPunct="1">
              <a:defRPr sz="100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i="1" dirty="0">
                <a:solidFill>
                  <a:schemeClr val="tx1"/>
                </a:solidFill>
                <a:effectLst/>
              </a:rPr>
              <a:t>For advisor use only</a:t>
            </a:r>
          </a:p>
        </p:txBody>
      </p:sp>
      <p:sp>
        <p:nvSpPr>
          <p:cNvPr id="12" name="Title 1">
            <a:extLst>
              <a:ext uri="{FF2B5EF4-FFF2-40B4-BE49-F238E27FC236}">
                <a16:creationId xmlns="" xmlns:a16="http://schemas.microsoft.com/office/drawing/2014/main" id="{C6B28C38-4C88-452B-B302-64A2AAF829DE}"/>
              </a:ext>
            </a:extLst>
          </p:cNvPr>
          <p:cNvSpPr>
            <a:spLocks noGrp="1"/>
          </p:cNvSpPr>
          <p:nvPr>
            <p:ph type="title" hasCustomPrompt="1"/>
          </p:nvPr>
        </p:nvSpPr>
        <p:spPr>
          <a:xfrm>
            <a:off x="438912" y="1222248"/>
            <a:ext cx="10457688" cy="1078992"/>
          </a:xfrm>
        </p:spPr>
        <p:txBody>
          <a:bodyPr anchor="b">
            <a:normAutofit/>
          </a:bodyPr>
          <a:lstStyle>
            <a:lvl1pPr>
              <a:defRPr sz="3800">
                <a:solidFill>
                  <a:schemeClr val="tx2"/>
                </a:solidFill>
              </a:defRPr>
            </a:lvl1pPr>
          </a:lstStyle>
          <a:p>
            <a:r>
              <a:rPr lang="en-CA" dirty="0"/>
              <a:t>Thank you</a:t>
            </a:r>
          </a:p>
        </p:txBody>
      </p:sp>
    </p:spTree>
    <p:extLst>
      <p:ext uri="{BB962C8B-B14F-4D97-AF65-F5344CB8AC3E}">
        <p14:creationId xmlns:p14="http://schemas.microsoft.com/office/powerpoint/2010/main" val="392294729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ub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0692665-EEBA-45F4-8CCA-4E4B3AB9C6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9" name="Slide Number Placeholder 8">
            <a:extLst>
              <a:ext uri="{FF2B5EF4-FFF2-40B4-BE49-F238E27FC236}">
                <a16:creationId xmlns="" xmlns:a16="http://schemas.microsoft.com/office/drawing/2014/main" id="{CB4F0F05-0D1F-4203-8C15-D7FF14DF6848}"/>
              </a:ext>
            </a:extLst>
          </p:cNvPr>
          <p:cNvSpPr>
            <a:spLocks noGrp="1"/>
          </p:cNvSpPr>
          <p:nvPr>
            <p:ph type="sldNum" sz="quarter" idx="12"/>
          </p:nvPr>
        </p:nvSpPr>
        <p:spPr>
          <a:xfrm>
            <a:off x="5847988" y="6407602"/>
            <a:ext cx="492975" cy="182880"/>
          </a:xfrm>
        </p:spPr>
        <p:txBody>
          <a:bodyPr/>
          <a:lstStyle/>
          <a:p>
            <a:fld id="{00D53123-EF31-4C08-A865-932FC064F9C8}" type="slidenum">
              <a:rPr lang="en-CA" smtClean="0"/>
              <a:pPr/>
              <a:t>‹#›</a:t>
            </a:fld>
            <a:endParaRPr lang="en-CA" dirty="0"/>
          </a:p>
        </p:txBody>
      </p:sp>
      <p:sp>
        <p:nvSpPr>
          <p:cNvPr id="7" name="Title 1">
            <a:extLst>
              <a:ext uri="{FF2B5EF4-FFF2-40B4-BE49-F238E27FC236}">
                <a16:creationId xmlns="" xmlns:a16="http://schemas.microsoft.com/office/drawing/2014/main" id="{ED44F4B7-9B8C-4799-AEEA-05A3EE9EC5B6}"/>
              </a:ext>
            </a:extLst>
          </p:cNvPr>
          <p:cNvSpPr>
            <a:spLocks noGrp="1"/>
          </p:cNvSpPr>
          <p:nvPr>
            <p:ph type="title"/>
          </p:nvPr>
        </p:nvSpPr>
        <p:spPr>
          <a:xfrm>
            <a:off x="685800" y="365126"/>
            <a:ext cx="10800000" cy="798046"/>
          </a:xfrm>
        </p:spPr>
        <p:txBody>
          <a:bodyPr/>
          <a:lstStyle/>
          <a:p>
            <a:r>
              <a:rPr lang="en-US"/>
              <a:t>Click to edit Master title style</a:t>
            </a:r>
            <a:endParaRPr lang="en-CA"/>
          </a:p>
        </p:txBody>
      </p:sp>
    </p:spTree>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86BD57E6-D642-4633-BE8D-24D8B16FFC8C}"/>
              </a:ext>
            </a:extLst>
          </p:cNvPr>
          <p:cNvSpPr/>
          <p:nvPr userDrawn="1"/>
        </p:nvSpPr>
        <p:spPr>
          <a:xfrm>
            <a:off x="-9144" y="-9144"/>
            <a:ext cx="12207240" cy="1225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noProof="0" dirty="0"/>
          </a:p>
        </p:txBody>
      </p:sp>
      <p:pic>
        <p:nvPicPr>
          <p:cNvPr id="10" name="Picture 9">
            <a:extLst>
              <a:ext uri="{FF2B5EF4-FFF2-40B4-BE49-F238E27FC236}">
                <a16:creationId xmlns="" xmlns:a16="http://schemas.microsoft.com/office/drawing/2014/main" id="{053C1ACB-A81A-4CEE-922C-A7F5AA1EBEDA}"/>
              </a:ext>
            </a:extLst>
          </p:cNvPr>
          <p:cNvPicPr>
            <a:picLocks noChangeAspect="1"/>
          </p:cNvPicPr>
          <p:nvPr userDrawn="1"/>
        </p:nvPicPr>
        <p:blipFill>
          <a:blip r:embed="rId20"/>
          <a:stretch>
            <a:fillRect/>
          </a:stretch>
        </p:blipFill>
        <p:spPr>
          <a:xfrm>
            <a:off x="11283696" y="5795010"/>
            <a:ext cx="728379" cy="789839"/>
          </a:xfrm>
          <a:prstGeom prst="rect">
            <a:avLst/>
          </a:prstGeom>
        </p:spPr>
      </p:pic>
      <p:sp>
        <p:nvSpPr>
          <p:cNvPr id="6" name="Slide Number Placeholder 5">
            <a:extLst>
              <a:ext uri="{FF2B5EF4-FFF2-40B4-BE49-F238E27FC236}">
                <a16:creationId xmlns="" xmlns:a16="http://schemas.microsoft.com/office/drawing/2014/main" id="{1565CCC4-AF7B-49EE-BDA4-ACAA8915851B}"/>
              </a:ext>
            </a:extLst>
          </p:cNvPr>
          <p:cNvSpPr>
            <a:spLocks noGrp="1"/>
          </p:cNvSpPr>
          <p:nvPr userDrawn="1">
            <p:ph type="sldNum" sz="quarter" idx="4"/>
          </p:nvPr>
        </p:nvSpPr>
        <p:spPr>
          <a:xfrm>
            <a:off x="5847988" y="6407602"/>
            <a:ext cx="492975" cy="182880"/>
          </a:xfrm>
          <a:prstGeom prst="rect">
            <a:avLst/>
          </a:prstGeom>
          <a:noFill/>
        </p:spPr>
        <p:txBody>
          <a:bodyPr vert="horz" lIns="0" tIns="0" rIns="0" bIns="0" rtlCol="0" anchor="ctr"/>
          <a:lstStyle>
            <a:lvl1pPr algn="ctr">
              <a:defRPr sz="1000">
                <a:solidFill>
                  <a:schemeClr val="tx1"/>
                </a:solidFill>
              </a:defRPr>
            </a:lvl1pPr>
          </a:lstStyle>
          <a:p>
            <a:fld id="{00D53123-EF31-4C08-A865-932FC064F9C8}" type="slidenum">
              <a:rPr lang="en-CA" smtClean="0"/>
              <a:pPr/>
              <a:t>‹#›</a:t>
            </a:fld>
            <a:endParaRPr lang="en-CA" dirty="0"/>
          </a:p>
        </p:txBody>
      </p:sp>
      <p:sp>
        <p:nvSpPr>
          <p:cNvPr id="3" name="Text Placeholder 2">
            <a:extLst>
              <a:ext uri="{FF2B5EF4-FFF2-40B4-BE49-F238E27FC236}">
                <a16:creationId xmlns="" xmlns:a16="http://schemas.microsoft.com/office/drawing/2014/main" id="{89A319DE-B60D-42AD-BAA6-1D3621150E68}"/>
              </a:ext>
            </a:extLst>
          </p:cNvPr>
          <p:cNvSpPr>
            <a:spLocks noGrp="1"/>
          </p:cNvSpPr>
          <p:nvPr userDrawn="1">
            <p:ph type="body" idx="1"/>
          </p:nvPr>
        </p:nvSpPr>
        <p:spPr>
          <a:xfrm>
            <a:off x="685800" y="1418665"/>
            <a:ext cx="10212323" cy="4524935"/>
          </a:xfrm>
          <a:prstGeom prst="rect">
            <a:avLst/>
          </a:prstGeom>
        </p:spPr>
        <p:txBody>
          <a:bodyPr vert="horz" lIns="0" tIns="0" rIns="0" bIns="0" rtlCol="0">
            <a:normAutofit/>
          </a:bodyPr>
          <a:lstStyle/>
          <a:p>
            <a:pPr lvl="0"/>
            <a:r>
              <a:rPr lang="en-CA" noProof="0"/>
              <a:t>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2" name="Title Placeholder 1">
            <a:extLst>
              <a:ext uri="{FF2B5EF4-FFF2-40B4-BE49-F238E27FC236}">
                <a16:creationId xmlns="" xmlns:a16="http://schemas.microsoft.com/office/drawing/2014/main" id="{57A4EE2F-F924-4236-8548-F7973D50D790}"/>
              </a:ext>
            </a:extLst>
          </p:cNvPr>
          <p:cNvSpPr>
            <a:spLocks noGrp="1"/>
          </p:cNvSpPr>
          <p:nvPr userDrawn="1">
            <p:ph type="title"/>
          </p:nvPr>
        </p:nvSpPr>
        <p:spPr>
          <a:xfrm>
            <a:off x="685800" y="365126"/>
            <a:ext cx="10210800" cy="798046"/>
          </a:xfrm>
          <a:prstGeom prst="rect">
            <a:avLst/>
          </a:prstGeom>
        </p:spPr>
        <p:txBody>
          <a:bodyPr vert="horz" lIns="0" tIns="0" rIns="0" bIns="0" rtlCol="0" anchor="ctr">
            <a:normAutofit/>
          </a:bodyPr>
          <a:lstStyle/>
          <a:p>
            <a:r>
              <a:rPr lang="en-US" noProof="0"/>
              <a:t>Click to edit Master title style</a:t>
            </a:r>
            <a:endParaRPr lang="en-CA" noProof="0" dirty="0"/>
          </a:p>
        </p:txBody>
      </p:sp>
      <p:pic>
        <p:nvPicPr>
          <p:cNvPr id="11" name="Picture 10"/>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674042" y="6448283"/>
            <a:ext cx="1870819" cy="136566"/>
          </a:xfrm>
          <a:prstGeom prst="rect">
            <a:avLst/>
          </a:prstGeom>
        </p:spPr>
      </p:pic>
    </p:spTree>
    <p:extLst>
      <p:ext uri="{BB962C8B-B14F-4D97-AF65-F5344CB8AC3E}">
        <p14:creationId xmlns:p14="http://schemas.microsoft.com/office/powerpoint/2010/main" val="1724841895"/>
      </p:ext>
    </p:extLst>
  </p:cSld>
  <p:clrMap bg1="lt1" tx1="dk1" bg2="lt2" tx2="dk2" accent1="accent1" accent2="accent2" accent3="accent3" accent4="accent4" accent5="accent5" accent6="accent6" hlink="hlink" folHlink="folHlink"/>
  <p:sldLayoutIdLst>
    <p:sldLayoutId id="2147483660" r:id="rId1"/>
    <p:sldLayoutId id="2147483691" r:id="rId2"/>
    <p:sldLayoutId id="2147483664" r:id="rId3"/>
    <p:sldLayoutId id="2147483692" r:id="rId4"/>
    <p:sldLayoutId id="2147483693" r:id="rId5"/>
    <p:sldLayoutId id="2147483649" r:id="rId6"/>
    <p:sldLayoutId id="2147483651" r:id="rId7"/>
    <p:sldLayoutId id="2147483663" r:id="rId8"/>
    <p:sldLayoutId id="2147483698" r:id="rId9"/>
    <p:sldLayoutId id="2147483694" r:id="rId10"/>
    <p:sldLayoutId id="2147483652" r:id="rId11"/>
    <p:sldLayoutId id="2147483695" r:id="rId12"/>
    <p:sldLayoutId id="2147483653" r:id="rId13"/>
    <p:sldLayoutId id="2147483696" r:id="rId14"/>
    <p:sldLayoutId id="2147483654" r:id="rId15"/>
    <p:sldLayoutId id="2147483697" r:id="rId16"/>
    <p:sldLayoutId id="2147483699" r:id="rId17"/>
    <p:sldLayoutId id="2147483700" r:id="rId18"/>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28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000" kern="1200">
          <a:solidFill>
            <a:schemeClr val="tx1"/>
          </a:solidFill>
          <a:latin typeface="+mn-lt"/>
          <a:ea typeface="+mn-ea"/>
          <a:cs typeface="+mn-cs"/>
        </a:defRPr>
      </a:lvl1pPr>
      <a:lvl2pPr marL="228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457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9144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A"/>
      </a:defPPr>
      <a:lvl1pPr marL="0" algn="l" defTabSz="914400" rtl="0" eaLnBrk="1" latinLnBrk="0" hangingPunct="1">
        <a:defRPr sz="1200" kern="1200">
          <a:solidFill>
            <a:schemeClr val="tx1"/>
          </a:solidFill>
          <a:latin typeface="+mn-lt"/>
          <a:ea typeface="+mn-ea"/>
          <a:cs typeface="+mn-cs"/>
        </a:defRPr>
      </a:lvl1pPr>
      <a:lvl2pPr marL="0" algn="r" defTabSz="914400" rtl="0" eaLnBrk="1" latinLnBrk="0" hangingPunct="1">
        <a:defRPr sz="1200" kern="1200">
          <a:solidFill>
            <a:schemeClr val="tx1"/>
          </a:solidFill>
          <a:latin typeface="+mn-lt"/>
          <a:ea typeface="+mn-ea"/>
          <a:cs typeface="+mn-cs"/>
        </a:defRPr>
      </a:lvl2pPr>
      <a:lvl3pPr marL="0" algn="ctr" defTabSz="914400" rtl="0" eaLnBrk="1" latinLnBrk="0" hangingPunct="1">
        <a:defRPr sz="1200" kern="1200">
          <a:solidFill>
            <a:schemeClr val="tx1"/>
          </a:solidFill>
          <a:latin typeface="+mn-lt"/>
          <a:ea typeface="+mn-ea"/>
          <a:cs typeface="+mn-cs"/>
        </a:defRPr>
      </a:lvl3pPr>
      <a:lvl4pPr marL="0" algn="l" defTabSz="914400" rtl="0" eaLnBrk="1" latinLnBrk="0" hangingPunct="1">
        <a:defRPr sz="1200" kern="1200">
          <a:solidFill>
            <a:schemeClr val="tx1"/>
          </a:solidFill>
          <a:latin typeface="+mn-lt"/>
          <a:ea typeface="+mn-ea"/>
          <a:cs typeface="+mn-cs"/>
        </a:defRPr>
      </a:lvl4pPr>
      <a:lvl5pPr marL="0" algn="l" defTabSz="914400" rtl="0" eaLnBrk="1" latinLnBrk="0" hangingPunct="1">
        <a:defRPr sz="1200" kern="1200">
          <a:solidFill>
            <a:schemeClr val="tx1"/>
          </a:solidFill>
          <a:latin typeface="+mn-lt"/>
          <a:ea typeface="+mn-ea"/>
          <a:cs typeface="+mn-cs"/>
        </a:defRPr>
      </a:lvl5pPr>
      <a:lvl6pPr marL="0" algn="l" defTabSz="914400" rtl="0" eaLnBrk="1" latinLnBrk="0" hangingPunct="1">
        <a:defRPr sz="1200" kern="1200">
          <a:solidFill>
            <a:schemeClr val="tx1"/>
          </a:solidFill>
          <a:latin typeface="+mn-lt"/>
          <a:ea typeface="+mn-ea"/>
          <a:cs typeface="+mn-cs"/>
        </a:defRPr>
      </a:lvl6pPr>
      <a:lvl7pPr marL="0" algn="l" defTabSz="914400" rtl="0" eaLnBrk="1" latinLnBrk="0" hangingPunct="1">
        <a:defRPr sz="1200" kern="1200">
          <a:solidFill>
            <a:schemeClr val="tx1"/>
          </a:solidFill>
          <a:latin typeface="+mn-lt"/>
          <a:ea typeface="+mn-ea"/>
          <a:cs typeface="+mn-cs"/>
        </a:defRPr>
      </a:lvl7pPr>
      <a:lvl8pPr marL="0" algn="l" defTabSz="914400" rtl="0" eaLnBrk="1" latinLnBrk="0" hangingPunct="1">
        <a:defRPr sz="1200" kern="1200">
          <a:solidFill>
            <a:schemeClr val="tx1"/>
          </a:solidFill>
          <a:latin typeface="+mn-lt"/>
          <a:ea typeface="+mn-ea"/>
          <a:cs typeface="+mn-cs"/>
        </a:defRPr>
      </a:lvl8pPr>
      <a:lvl9pPr marL="0" algn="l" defTabSz="914400" rtl="0" eaLnBrk="1" latinLnBrk="0" hangingPunct="1">
        <a:defRPr sz="12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432" userDrawn="1">
          <p15:clr>
            <a:srgbClr val="F26B43"/>
          </p15:clr>
        </p15:guide>
        <p15:guide id="4" pos="6864" userDrawn="1">
          <p15:clr>
            <a:srgbClr val="F26B43"/>
          </p15:clr>
        </p15:guide>
        <p15:guide id="5" orient="horz" pos="888" userDrawn="1">
          <p15:clr>
            <a:srgbClr val="F26B43"/>
          </p15:clr>
        </p15:guide>
        <p15:guide id="6" orient="horz" pos="411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hyperlink" Target="file:///\\MAPLE.FG.RBC.COM\data\toronto\WRKGRP\wrkgrp56\Economics\Forecasts\Consensus_Forecasts_Data.xlsm" TargetMode="External"/><Relationship Id="rId1" Type="http://schemas.openxmlformats.org/officeDocument/2006/relationships/slideLayout" Target="../slideLayouts/slideLayout15.xml"/><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hyperlink" Target="file:///\\maple.fg.rbc.com\data\Toronto\wrkgrp\wrkgrp56\Charts\Surprise\Citi-Surprise%20Index.xlsx"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3" Type="http://schemas.openxmlformats.org/officeDocument/2006/relationships/hyperlink" Target="file:///\\MAPLE.FG.RBC.COM\data\toronto\WRKGRP\wrkgrp56\Charts\Risk\Financial%20Condition%20Indexes.xlsx"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24.emf"/><Relationship Id="rId4" Type="http://schemas.openxmlformats.org/officeDocument/2006/relationships/image" Target="../media/image23.emf"/></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hyperlink" Target="file:///\\MAPLE.FG.RBC.COM\data\toronto\WRKGRP\wrkgrp56\Charts\Disasters\Pandemic_excess_household_savings.xlsx" TargetMode="Externa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file:///\\MAPLE.FG.RBC.COM\data\toronto\WRKGRP\wrkgrp56\Charts\Risk\Macro_risks.xlsx"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3" Type="http://schemas.openxmlformats.org/officeDocument/2006/relationships/hyperlink" Target="https://www.cfib-fcei.ca/sites/default/files/2020-08/COVID-19-survey-results-August18.pdf"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27.emf"/><Relationship Id="rId4" Type="http://schemas.openxmlformats.org/officeDocument/2006/relationships/hyperlink" Target="file:///\\MAPLE.FG.RBC.COM\data\toronto\WRKGRP\wrkgrp56\Charts\Surveys\CFIB%20Business%20Barometer%20Index.xls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file:///\\MAPLE.FG.RBC.COM\data\toronto\WRKGRP\wrkgrp56\Charts\Diagrams\Q2%202020,%2006.10.20%20-%20Stages_of_business_cycle.xlsx"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28.emf"/><Relationship Id="rId4" Type="http://schemas.openxmlformats.org/officeDocument/2006/relationships/hyperlink" Target="file:///\\MAPLE.FG.RBC.COM\data\toronto\WRKGRP\wrkgrp56\Charts\Diagrams\Stages_of_business_cycle.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file:///\\MAPLE.FG.RBC.COM\data\toronto\WRKGRP\wrkgrp56\Charts\Inflation\US%20Inflation.xlsx" TargetMode="External"/><Relationship Id="rId2" Type="http://schemas.openxmlformats.org/officeDocument/2006/relationships/image" Target="../media/image29.emf"/><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hyperlink" Target="file:///\\MAPLE.FG.RBC.COM\data\toronto\WRKGRP\wrkgrp56\Charts\Commodities\Commodities%20Index,%20T-bond%20and%20SP500%20Weekly.xlsx"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30.emf"/></Relationships>
</file>

<file path=ppt/slides/_rels/slide19.xml.rels><?xml version="1.0" encoding="UTF-8" standalone="yes"?>
<Relationships xmlns="http://schemas.openxmlformats.org/package/2006/relationships"><Relationship Id="rId3" Type="http://schemas.openxmlformats.org/officeDocument/2006/relationships/hyperlink" Target="file:///\\MAPLE.FG.RBC.COM\data\toronto\WRKGRP\wrkgrp56\Charts\Industries\Drewry%20World%20Container%20Index.xlsx"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hyperlink" Target="http://www.rbcgam.com/" TargetMode="Externa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hyperlink" Target="file:///\\MAPLE.FG.RBC.COM\data\toronto\WRKGRP\wrkgrp56\Charts\Disasters\COVID-19%20EM%20DM%20All%20Countries.xlsx"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hyperlink" Target="file:///\\maple.fg.rbc.com\data\toronto\wrkgrp\wrkgrp56\Charts\Disasters\COVID-19%20by%20U.S.%20state.xlsx" TargetMode="Externa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file:///\\maple.fg.rbc.com\data\toronto\wrkgrp\wrkgrp56\Charts\Disasters\COVID-19%20EM,%20DM.xlsx"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hyperlink" Target="file:///\\maple.fg.rbc.com\data\toronto\wrkgrp\wrkgrp56\Charts\Disasters\Covid-19%20-%20ECDC%20full%20chart%20pack.xlsx" TargetMode="Externa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hyperlink" Target="file:///\\maple.fg.rbc.com\data\toronto\wrkgrp\wrkgrp56\Charts\Disasters\Covid-19%20-%20ECDC%20full%20chart%20pack.xlsx" TargetMode="Externa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hyperlink" Target="file:///\\maple.fg.rbc.com\data\toronto\wrkgrp\wrkgrp56\Charts\Disasters\COVID-19%20mobility%20(Apple,%20Google,%20Oxford).xlsx"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hyperlink" Target="file:///\\MAPLE.FG.RBC.COM\data\toronto\WRKGRP\wrkgrp56\Charts\Disasters\COVID-19%20Economic%20Activity%20Index.xlsx" TargetMode="External"/><Relationship Id="rId1" Type="http://schemas.openxmlformats.org/officeDocument/2006/relationships/slideLayout" Target="../slideLayouts/slideLayout15.xml"/><Relationship Id="rId4"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4"/>
          </p:nvPr>
        </p:nvSpPr>
        <p:spPr/>
        <p:txBody>
          <a:bodyPr>
            <a:normAutofit/>
          </a:bodyPr>
          <a:lstStyle/>
          <a:p>
            <a:r>
              <a:rPr lang="en-US" sz="1600" dirty="0"/>
              <a:t>Eric Lascelles, Chief Economist</a:t>
            </a:r>
          </a:p>
        </p:txBody>
      </p:sp>
      <p:sp>
        <p:nvSpPr>
          <p:cNvPr id="6" name="Title 5"/>
          <p:cNvSpPr>
            <a:spLocks noGrp="1"/>
          </p:cNvSpPr>
          <p:nvPr>
            <p:ph type="ctrTitle"/>
          </p:nvPr>
        </p:nvSpPr>
        <p:spPr/>
        <p:txBody>
          <a:bodyPr>
            <a:normAutofit/>
          </a:bodyPr>
          <a:lstStyle/>
          <a:p>
            <a:r>
              <a:rPr lang="en-US" dirty="0" smtClean="0"/>
              <a:t>Glide path toward normal growth</a:t>
            </a:r>
            <a:r>
              <a:rPr lang="en-US" dirty="0"/>
              <a:t/>
            </a:r>
            <a:br>
              <a:rPr lang="en-US" dirty="0"/>
            </a:br>
            <a:endParaRPr lang="en-US" dirty="0"/>
          </a:p>
        </p:txBody>
      </p:sp>
      <p:sp>
        <p:nvSpPr>
          <p:cNvPr id="4" name="Date Placeholder 1"/>
          <p:cNvSpPr>
            <a:spLocks noGrp="1"/>
          </p:cNvSpPr>
          <p:nvPr>
            <p:ph type="dt" sz="half" idx="10"/>
          </p:nvPr>
        </p:nvSpPr>
        <p:spPr>
          <a:xfrm>
            <a:off x="448056" y="6409944"/>
            <a:ext cx="3657600" cy="182880"/>
          </a:xfrm>
        </p:spPr>
        <p:txBody>
          <a:bodyPr/>
          <a:lstStyle/>
          <a:p>
            <a:r>
              <a:rPr lang="en-US" dirty="0" smtClean="0"/>
              <a:t>September 2021</a:t>
            </a:r>
            <a:endParaRPr lang="en-CA" dirty="0"/>
          </a:p>
        </p:txBody>
      </p:sp>
      <p:sp>
        <p:nvSpPr>
          <p:cNvPr id="5" name="Rectangle 4"/>
          <p:cNvSpPr/>
          <p:nvPr/>
        </p:nvSpPr>
        <p:spPr>
          <a:xfrm>
            <a:off x="363495" y="1698216"/>
            <a:ext cx="10610850" cy="707886"/>
          </a:xfrm>
          <a:prstGeom prst="rect">
            <a:avLst/>
          </a:prstGeom>
        </p:spPr>
        <p:txBody>
          <a:bodyPr wrap="square">
            <a:spAutoFit/>
          </a:bodyPr>
          <a:lstStyle/>
          <a:p>
            <a:r>
              <a:rPr lang="en-US" sz="1000" dirty="0" smtClean="0">
                <a:latin typeface="Arial" panose="020B0604020202020204" pitchFamily="34" charset="0"/>
              </a:rPr>
              <a:t>Sponsored </a:t>
            </a:r>
            <a:r>
              <a:rPr lang="en-US" sz="1000" dirty="0">
                <a:latin typeface="Arial" panose="020B0604020202020204" pitchFamily="34" charset="0"/>
              </a:rPr>
              <a:t>in part by RBC Global Asset Management Inc</a:t>
            </a:r>
            <a:r>
              <a:rPr lang="en-US" sz="1000" dirty="0" smtClean="0">
                <a:latin typeface="Arial" panose="020B0604020202020204" pitchFamily="34" charset="0"/>
              </a:rPr>
              <a:t>.</a:t>
            </a:r>
          </a:p>
          <a:p>
            <a:r>
              <a:rPr lang="en-US" sz="1000" dirty="0" smtClean="0">
                <a:latin typeface="Arial" panose="020B0604020202020204" pitchFamily="34" charset="0"/>
              </a:rPr>
              <a:t>This </a:t>
            </a:r>
            <a:r>
              <a:rPr lang="en-US" sz="1000" dirty="0">
                <a:latin typeface="Arial" panose="020B0604020202020204" pitchFamily="34" charset="0"/>
              </a:rPr>
              <a:t>has been provided by RBC Global Asset Management Inc. and is for informational purposes only. It is not intended to </a:t>
            </a:r>
            <a:r>
              <a:rPr lang="en-US" sz="1000" dirty="0" smtClean="0">
                <a:latin typeface="Arial" panose="020B0604020202020204" pitchFamily="34" charset="0"/>
              </a:rPr>
              <a:t>provide legal</a:t>
            </a:r>
            <a:r>
              <a:rPr lang="en-US" sz="1000" dirty="0">
                <a:latin typeface="Arial" panose="020B0604020202020204" pitchFamily="34" charset="0"/>
              </a:rPr>
              <a:t>, accounting, tax, investment, financial planning or other advice and such information should not be relied upon for providing such advice</a:t>
            </a:r>
            <a:r>
              <a:rPr lang="en-US" sz="1000" dirty="0" smtClean="0">
                <a:latin typeface="Arial" panose="020B0604020202020204" pitchFamily="34" charset="0"/>
              </a:rPr>
              <a:t>. You </a:t>
            </a:r>
            <a:r>
              <a:rPr lang="en-US" sz="1000" dirty="0">
                <a:latin typeface="Arial" panose="020B0604020202020204" pitchFamily="34" charset="0"/>
              </a:rPr>
              <a:t>should consult your own legal, accounting, tax, investment or financial planning advisors before engaging in any transactions</a:t>
            </a:r>
            <a:endParaRPr lang="en-US" sz="1000" dirty="0"/>
          </a:p>
        </p:txBody>
      </p:sp>
    </p:spTree>
    <p:extLst>
      <p:ext uri="{BB962C8B-B14F-4D97-AF65-F5344CB8AC3E}">
        <p14:creationId xmlns:p14="http://schemas.microsoft.com/office/powerpoint/2010/main" val="2208484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pPr/>
              <a:t>10</a:t>
            </a:fld>
            <a:endParaRPr lang="en-CA" dirty="0"/>
          </a:p>
        </p:txBody>
      </p:sp>
      <p:sp>
        <p:nvSpPr>
          <p:cNvPr id="3" name="Title 2"/>
          <p:cNvSpPr>
            <a:spLocks noGrp="1"/>
          </p:cNvSpPr>
          <p:nvPr>
            <p:ph type="title"/>
          </p:nvPr>
        </p:nvSpPr>
        <p:spPr>
          <a:xfrm>
            <a:off x="685800" y="365126"/>
            <a:ext cx="11130280" cy="798046"/>
          </a:xfrm>
        </p:spPr>
        <p:txBody>
          <a:bodyPr>
            <a:normAutofit/>
          </a:bodyPr>
          <a:lstStyle/>
          <a:p>
            <a:r>
              <a:rPr lang="en-US" dirty="0" smtClean="0"/>
              <a:t>Theoretical fiscal headwind in 2022 as stimulus fades, though in practice drag should be somewhat milder than it looks</a:t>
            </a:r>
            <a:endParaRPr lang="en-US" dirty="0"/>
          </a:p>
        </p:txBody>
      </p:sp>
      <p:sp>
        <p:nvSpPr>
          <p:cNvPr id="4" name="Rectangle 3"/>
          <p:cNvSpPr>
            <a:spLocks noChangeArrowheads="1"/>
          </p:cNvSpPr>
          <p:nvPr/>
        </p:nvSpPr>
        <p:spPr bwMode="auto">
          <a:xfrm>
            <a:off x="0" y="-734825"/>
            <a:ext cx="8847138" cy="298303"/>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058" tIns="41029" rIns="82058" bIns="41029">
            <a:spAutoFit/>
          </a:bodyPr>
          <a:lstStyle>
            <a:lvl1pPr marL="344488" indent="-344488" defTabSz="741363" eaLnBrk="0" hangingPunct="0">
              <a:spcBef>
                <a:spcPts val="1000"/>
              </a:spcBef>
              <a:buFont typeface="Arial" charset="0"/>
              <a:defRPr>
                <a:solidFill>
                  <a:srgbClr val="4B4F54"/>
                </a:solidFill>
                <a:latin typeface="Arial" charset="0"/>
              </a:defRPr>
            </a:lvl1pPr>
            <a:lvl2pPr marL="742950" indent="-285750" defTabSz="741363" eaLnBrk="0" hangingPunct="0">
              <a:spcBef>
                <a:spcPts val="500"/>
              </a:spcBef>
              <a:buFont typeface="Arial" charset="0"/>
              <a:defRPr>
                <a:solidFill>
                  <a:srgbClr val="4B4F54"/>
                </a:solidFill>
                <a:latin typeface="Arial" charset="0"/>
              </a:defRPr>
            </a:lvl2pPr>
            <a:lvl3pPr marL="1143000" indent="-228600" defTabSz="741363" eaLnBrk="0" hangingPunct="0">
              <a:spcBef>
                <a:spcPts val="500"/>
              </a:spcBef>
              <a:buFont typeface="Arial" charset="0"/>
              <a:defRPr sz="1600">
                <a:solidFill>
                  <a:srgbClr val="4B4F54"/>
                </a:solidFill>
                <a:latin typeface="Arial" charset="0"/>
              </a:defRPr>
            </a:lvl3pPr>
            <a:lvl4pPr marL="1600200" indent="-228600" defTabSz="741363" eaLnBrk="0" hangingPunct="0">
              <a:spcBef>
                <a:spcPts val="500"/>
              </a:spcBef>
              <a:buFont typeface="Arial" charset="0"/>
              <a:defRPr sz="1600">
                <a:solidFill>
                  <a:srgbClr val="4B4F54"/>
                </a:solidFill>
                <a:latin typeface="Arial" charset="0"/>
              </a:defRPr>
            </a:lvl4pPr>
            <a:lvl5pPr marL="2057400" indent="-228600" defTabSz="741363" eaLnBrk="0" hangingPunct="0">
              <a:spcBef>
                <a:spcPts val="500"/>
              </a:spcBef>
              <a:buFont typeface="Arial" charset="0"/>
              <a:defRPr sz="1600">
                <a:solidFill>
                  <a:srgbClr val="4B4F54"/>
                </a:solidFill>
                <a:latin typeface="Arial" charset="0"/>
              </a:defRPr>
            </a:lvl5pPr>
            <a:lvl6pPr marL="2514600" indent="-228600" defTabSz="741363" eaLnBrk="0" fontAlgn="base" hangingPunct="0">
              <a:spcBef>
                <a:spcPts val="500"/>
              </a:spcBef>
              <a:spcAft>
                <a:spcPct val="0"/>
              </a:spcAft>
              <a:buFont typeface="Arial" charset="0"/>
              <a:defRPr sz="1600">
                <a:solidFill>
                  <a:srgbClr val="4B4F54"/>
                </a:solidFill>
                <a:latin typeface="Arial" charset="0"/>
              </a:defRPr>
            </a:lvl6pPr>
            <a:lvl7pPr marL="2971800" indent="-228600" defTabSz="741363" eaLnBrk="0" fontAlgn="base" hangingPunct="0">
              <a:spcBef>
                <a:spcPts val="500"/>
              </a:spcBef>
              <a:spcAft>
                <a:spcPct val="0"/>
              </a:spcAft>
              <a:buFont typeface="Arial" charset="0"/>
              <a:defRPr sz="1600">
                <a:solidFill>
                  <a:srgbClr val="4B4F54"/>
                </a:solidFill>
                <a:latin typeface="Arial" charset="0"/>
              </a:defRPr>
            </a:lvl7pPr>
            <a:lvl8pPr marL="3429000" indent="-228600" defTabSz="741363" eaLnBrk="0" fontAlgn="base" hangingPunct="0">
              <a:spcBef>
                <a:spcPts val="500"/>
              </a:spcBef>
              <a:spcAft>
                <a:spcPct val="0"/>
              </a:spcAft>
              <a:buFont typeface="Arial" charset="0"/>
              <a:defRPr sz="1600">
                <a:solidFill>
                  <a:srgbClr val="4B4F54"/>
                </a:solidFill>
                <a:latin typeface="Arial" charset="0"/>
              </a:defRPr>
            </a:lvl8pPr>
            <a:lvl9pPr marL="3886200" indent="-228600" defTabSz="741363" eaLnBrk="0" fontAlgn="base" hangingPunct="0">
              <a:spcBef>
                <a:spcPts val="500"/>
              </a:spcBef>
              <a:spcAft>
                <a:spcPct val="0"/>
              </a:spcAft>
              <a:buFont typeface="Arial" charset="0"/>
              <a:defRPr sz="1600">
                <a:solidFill>
                  <a:srgbClr val="4B4F54"/>
                </a:solidFill>
                <a:latin typeface="Arial" charset="0"/>
              </a:defRPr>
            </a:lvl9pPr>
          </a:lstStyle>
          <a:p>
            <a:pPr eaLnBrk="1" hangingPunct="1">
              <a:spcBef>
                <a:spcPct val="0"/>
              </a:spcBef>
              <a:buFontTx/>
              <a:buNone/>
            </a:pPr>
            <a:r>
              <a:rPr lang="en-US" altLang="en-US" sz="1400" dirty="0">
                <a:solidFill>
                  <a:schemeClr val="tx1"/>
                </a:solidFill>
                <a:ea typeface="MS PGothic" pitchFamily="34" charset="-128"/>
              </a:rPr>
              <a:t>Center</a:t>
            </a:r>
            <a:r>
              <a:rPr lang="en-US" altLang="en-US" sz="1400" dirty="0" smtClean="0">
                <a:solidFill>
                  <a:schemeClr val="tx1"/>
                </a:solidFill>
                <a:ea typeface="MS PGothic" pitchFamily="34" charset="-128"/>
              </a:rPr>
              <a:t>: </a:t>
            </a:r>
            <a:r>
              <a:rPr lang="en-US" altLang="en-US" sz="1400" dirty="0" smtClean="0">
                <a:solidFill>
                  <a:schemeClr val="tx1"/>
                </a:solidFill>
                <a:ea typeface="MS PGothic" pitchFamily="34" charset="-128"/>
                <a:hlinkClick r:id="rId2" action="ppaction://hlinkfile"/>
              </a:rPr>
              <a:t>W:\Economics\Forecasts\Consensus_Forecasts_Data.xlsm</a:t>
            </a:r>
            <a:endParaRPr lang="en-US" altLang="en-US" sz="1400" dirty="0">
              <a:solidFill>
                <a:schemeClr val="tx1"/>
              </a:solidFill>
              <a:ea typeface="MS PGothic" pitchFamily="34" charset="-128"/>
            </a:endParaRPr>
          </a:p>
        </p:txBody>
      </p:sp>
      <p:sp>
        <p:nvSpPr>
          <p:cNvPr id="5" name="Text Box 3"/>
          <p:cNvSpPr txBox="1">
            <a:spLocks noChangeArrowheads="1"/>
          </p:cNvSpPr>
          <p:nvPr/>
        </p:nvSpPr>
        <p:spPr bwMode="auto">
          <a:xfrm>
            <a:off x="-3903403" y="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-ymd-20210728</a:t>
            </a:r>
            <a:endParaRPr lang="en-CA" altLang="en-US" sz="1400" dirty="0">
              <a:solidFill>
                <a:schemeClr val="tx1"/>
              </a:solidFill>
              <a:cs typeface="Arial" pitchFamily="34" charset="0"/>
            </a:endParaRPr>
          </a:p>
        </p:txBody>
      </p:sp>
      <p:pic>
        <p:nvPicPr>
          <p:cNvPr id="7" name="Picture 6"/>
          <p:cNvPicPr>
            <a:picLocks noChangeAspect="1"/>
          </p:cNvPicPr>
          <p:nvPr/>
        </p:nvPicPr>
        <p:blipFill>
          <a:blip r:embed="rId3"/>
          <a:stretch>
            <a:fillRect/>
          </a:stretch>
        </p:blipFill>
        <p:spPr>
          <a:xfrm>
            <a:off x="-4215731" y="3429000"/>
            <a:ext cx="3508463" cy="1800000"/>
          </a:xfrm>
          <a:prstGeom prst="rect">
            <a:avLst/>
          </a:prstGeom>
        </p:spPr>
      </p:pic>
      <p:pic>
        <p:nvPicPr>
          <p:cNvPr id="8" name="Picture 7"/>
          <p:cNvPicPr>
            <a:picLocks noChangeAspect="1"/>
          </p:cNvPicPr>
          <p:nvPr/>
        </p:nvPicPr>
        <p:blipFill>
          <a:blip r:embed="rId4"/>
          <a:stretch>
            <a:fillRect/>
          </a:stretch>
        </p:blipFill>
        <p:spPr>
          <a:xfrm>
            <a:off x="1751932" y="1498600"/>
            <a:ext cx="8716545" cy="4476750"/>
          </a:xfrm>
          <a:prstGeom prst="rect">
            <a:avLst/>
          </a:prstGeom>
        </p:spPr>
      </p:pic>
      <p:sp>
        <p:nvSpPr>
          <p:cNvPr id="9" name="TextBox 8"/>
          <p:cNvSpPr txBox="1"/>
          <p:nvPr/>
        </p:nvSpPr>
        <p:spPr>
          <a:xfrm>
            <a:off x="-4215731" y="3152001"/>
            <a:ext cx="2237874" cy="276999"/>
          </a:xfrm>
          <a:prstGeom prst="rect">
            <a:avLst/>
          </a:prstGeom>
          <a:noFill/>
        </p:spPr>
        <p:txBody>
          <a:bodyPr wrap="square" rtlCol="0">
            <a:spAutoFit/>
          </a:bodyPr>
          <a:lstStyle/>
          <a:p>
            <a:r>
              <a:rPr lang="en-US" sz="1200" dirty="0" smtClean="0">
                <a:solidFill>
                  <a:srgbClr val="FF0000"/>
                </a:solidFill>
              </a:rPr>
              <a:t>US: using Brookings/Hutchins</a:t>
            </a:r>
            <a:endParaRPr lang="en-US" sz="1200" dirty="0">
              <a:solidFill>
                <a:srgbClr val="FF0000"/>
              </a:solidFill>
            </a:endParaRPr>
          </a:p>
        </p:txBody>
      </p:sp>
    </p:spTree>
    <p:extLst>
      <p:ext uri="{BB962C8B-B14F-4D97-AF65-F5344CB8AC3E}">
        <p14:creationId xmlns:p14="http://schemas.microsoft.com/office/powerpoint/2010/main" val="434473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pPr/>
              <a:t>11</a:t>
            </a:fld>
            <a:endParaRPr lang="en-CA" dirty="0"/>
          </a:p>
        </p:txBody>
      </p:sp>
      <p:sp>
        <p:nvSpPr>
          <p:cNvPr id="3" name="Title 2"/>
          <p:cNvSpPr>
            <a:spLocks noGrp="1"/>
          </p:cNvSpPr>
          <p:nvPr>
            <p:ph type="title"/>
          </p:nvPr>
        </p:nvSpPr>
        <p:spPr/>
        <p:txBody>
          <a:bodyPr/>
          <a:lstStyle/>
          <a:p>
            <a:r>
              <a:rPr lang="en-US" dirty="0" smtClean="0"/>
              <a:t>Economic surprises no longer positive – with implications for our growth forecast</a:t>
            </a:r>
            <a:endParaRPr lang="en-US" dirty="0"/>
          </a:p>
        </p:txBody>
      </p:sp>
      <p:sp>
        <p:nvSpPr>
          <p:cNvPr id="6" name="Text Box 3"/>
          <p:cNvSpPr txBox="1">
            <a:spLocks noChangeArrowheads="1"/>
          </p:cNvSpPr>
          <p:nvPr/>
        </p:nvSpPr>
        <p:spPr bwMode="auto">
          <a:xfrm>
            <a:off x="0" y="-724181"/>
            <a:ext cx="8070273" cy="298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defTabSz="741363"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defTabSz="741363" eaLnBrk="0" hangingPunct="0">
              <a:spcBef>
                <a:spcPct val="20000"/>
              </a:spcBef>
              <a:buChar char="–"/>
              <a:defRPr sz="1400">
                <a:solidFill>
                  <a:schemeClr val="tx1"/>
                </a:solidFill>
                <a:latin typeface="Arial" charset="0"/>
                <a:ea typeface="MS PGothic" pitchFamily="34" charset="-128"/>
              </a:defRPr>
            </a:lvl4pPr>
            <a:lvl5pPr marL="2057400" indent="-228600" defTabSz="741363" eaLnBrk="0" hangingPunct="0">
              <a:spcBef>
                <a:spcPct val="20000"/>
              </a:spcBef>
              <a:buChar char="»"/>
              <a:defRPr sz="1400">
                <a:solidFill>
                  <a:schemeClr val="tx1"/>
                </a:solidFill>
                <a:latin typeface="Arial"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eaLnBrk="1" hangingPunct="1">
              <a:spcBef>
                <a:spcPct val="0"/>
              </a:spcBef>
              <a:buClrTx/>
              <a:buFontTx/>
              <a:buNone/>
            </a:pPr>
            <a:r>
              <a:rPr lang="en-US" altLang="en-US" sz="1400" dirty="0" smtClean="0">
                <a:solidFill>
                  <a:srgbClr val="444444"/>
                </a:solidFill>
                <a:cs typeface="Arial" charset="0"/>
              </a:rPr>
              <a:t>Center: </a:t>
            </a:r>
            <a:r>
              <a:rPr lang="en-CA" altLang="en-US" sz="1400" dirty="0">
                <a:solidFill>
                  <a:srgbClr val="444444"/>
                </a:solidFill>
                <a:cs typeface="Arial" charset="0"/>
                <a:hlinkClick r:id="rId3" action="ppaction://hlinkfile"/>
              </a:rPr>
              <a:t>W:\Charts\Surprise\</a:t>
            </a:r>
            <a:r>
              <a:rPr lang="en-US" altLang="en-US" sz="1400" dirty="0">
                <a:solidFill>
                  <a:srgbClr val="001B49"/>
                </a:solidFill>
                <a:cs typeface="Arial" charset="0"/>
                <a:hlinkClick r:id="rId3" action="ppaction://hlinkfile"/>
              </a:rPr>
              <a:t>Citi-Surprise Index.xlsx</a:t>
            </a:r>
            <a:endParaRPr lang="en-US" altLang="en-US" sz="1400" dirty="0">
              <a:solidFill>
                <a:srgbClr val="001B49"/>
              </a:solidFill>
              <a:cs typeface="Arial" charset="0"/>
            </a:endParaRPr>
          </a:p>
        </p:txBody>
      </p:sp>
      <p:sp>
        <p:nvSpPr>
          <p:cNvPr id="7" name="Text Box 3"/>
          <p:cNvSpPr txBox="1">
            <a:spLocks noChangeArrowheads="1"/>
          </p:cNvSpPr>
          <p:nvPr/>
        </p:nvSpPr>
        <p:spPr bwMode="auto">
          <a:xfrm>
            <a:off x="-3903403" y="0"/>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Font typeface="Arial" pitchFamily="34" charset="0"/>
              <a:buNone/>
            </a:pPr>
            <a:r>
              <a:rPr lang="en-CA" altLang="en-US" sz="1400" dirty="0" smtClean="0">
                <a:solidFill>
                  <a:schemeClr val="tx1"/>
                </a:solidFill>
                <a:cs typeface="Arial" pitchFamily="34" charset="0"/>
              </a:rPr>
              <a:t>Slide_code</a:t>
            </a:r>
            <a:r>
              <a:rPr lang="en-CA" altLang="en-US" sz="1400" dirty="0">
                <a:solidFill>
                  <a:schemeClr val="tx1"/>
                </a:solidFill>
                <a:cs typeface="Arial" pitchFamily="34" charset="0"/>
              </a:rPr>
              <a:t>: </a:t>
            </a:r>
            <a:r>
              <a:rPr lang="en-US" altLang="en-US" sz="1400" dirty="0">
                <a:solidFill>
                  <a:schemeClr val="tx1"/>
                </a:solidFill>
                <a:cs typeface="Arial" pitchFamily="34" charset="0"/>
              </a:rPr>
              <a:t>Surprise\Citi-Surprise </a:t>
            </a:r>
            <a:r>
              <a:rPr lang="en-US" altLang="en-US" sz="1400" dirty="0" smtClean="0">
                <a:solidFill>
                  <a:schemeClr val="tx1"/>
                </a:solidFill>
                <a:cs typeface="Arial" pitchFamily="34" charset="0"/>
              </a:rPr>
              <a:t>Index</a:t>
            </a:r>
            <a:r>
              <a:rPr lang="en-CA" altLang="en-US" sz="1400" dirty="0">
                <a:solidFill>
                  <a:schemeClr val="tx1"/>
                </a:solidFill>
                <a:cs typeface="Arial" pitchFamily="34" charset="0"/>
              </a:rPr>
              <a:t>-</a:t>
            </a:r>
            <a:r>
              <a:rPr lang="en-US" altLang="en-US" sz="1400" dirty="0" smtClean="0">
                <a:solidFill>
                  <a:schemeClr val="tx1"/>
                </a:solidFill>
                <a:cs typeface="Arial" pitchFamily="34" charset="0"/>
              </a:rPr>
              <a:t>G10 US</a:t>
            </a:r>
            <a:r>
              <a:rPr lang="en-CA" altLang="en-US" sz="1400" dirty="0" smtClean="0">
                <a:solidFill>
                  <a:schemeClr val="tx1"/>
                </a:solidFill>
                <a:cs typeface="Arial" pitchFamily="34" charset="0"/>
              </a:rPr>
              <a:t>-ymd-20210728</a:t>
            </a:r>
            <a:endParaRPr lang="en-CA" altLang="en-US" sz="1400" dirty="0">
              <a:solidFill>
                <a:schemeClr val="tx1"/>
              </a:solidFill>
              <a:cs typeface="Arial" pitchFamily="34" charset="0"/>
            </a:endParaRPr>
          </a:p>
        </p:txBody>
      </p:sp>
      <p:pic>
        <p:nvPicPr>
          <p:cNvPr id="4" name="Picture 3"/>
          <p:cNvPicPr>
            <a:picLocks noChangeAspect="1"/>
          </p:cNvPicPr>
          <p:nvPr/>
        </p:nvPicPr>
        <p:blipFill>
          <a:blip r:embed="rId4"/>
          <a:stretch>
            <a:fillRect/>
          </a:stretch>
        </p:blipFill>
        <p:spPr>
          <a:xfrm>
            <a:off x="1739900" y="1498600"/>
            <a:ext cx="8721491" cy="4476750"/>
          </a:xfrm>
          <a:prstGeom prst="rect">
            <a:avLst/>
          </a:prstGeom>
        </p:spPr>
      </p:pic>
    </p:spTree>
    <p:extLst>
      <p:ext uri="{BB962C8B-B14F-4D97-AF65-F5344CB8AC3E}">
        <p14:creationId xmlns:p14="http://schemas.microsoft.com/office/powerpoint/2010/main" val="3300752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12</a:t>
            </a:fld>
            <a:endParaRPr lang="en-CA" dirty="0"/>
          </a:p>
        </p:txBody>
      </p:sp>
      <p:sp>
        <p:nvSpPr>
          <p:cNvPr id="2" name="Title 1"/>
          <p:cNvSpPr>
            <a:spLocks noGrp="1"/>
          </p:cNvSpPr>
          <p:nvPr>
            <p:ph type="title"/>
          </p:nvPr>
        </p:nvSpPr>
        <p:spPr/>
        <p:txBody>
          <a:bodyPr>
            <a:normAutofit/>
          </a:bodyPr>
          <a:lstStyle/>
          <a:p>
            <a:r>
              <a:rPr lang="en-US" dirty="0" smtClean="0"/>
              <a:t>Global financial conditions are extraordinarily easy – </a:t>
            </a:r>
            <a:br>
              <a:rPr lang="en-US" dirty="0" smtClean="0"/>
            </a:br>
            <a:r>
              <a:rPr lang="en-US" dirty="0" smtClean="0"/>
              <a:t>lots of support for economy from policymakers and markets</a:t>
            </a:r>
            <a:endParaRPr lang="en-US" dirty="0"/>
          </a:p>
        </p:txBody>
      </p:sp>
      <p:sp>
        <p:nvSpPr>
          <p:cNvPr id="5" name="Rectangle 3"/>
          <p:cNvSpPr>
            <a:spLocks noChangeArrowheads="1"/>
          </p:cNvSpPr>
          <p:nvPr/>
        </p:nvSpPr>
        <p:spPr bwMode="auto">
          <a:xfrm>
            <a:off x="0" y="-723395"/>
            <a:ext cx="8847138" cy="298303"/>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058" tIns="41029" rIns="82058" bIns="41029">
            <a:spAutoFit/>
          </a:bodyPr>
          <a:lstStyle>
            <a:lvl1pPr marL="344488" indent="-344488" defTabSz="741363" eaLnBrk="0" hangingPunct="0">
              <a:spcBef>
                <a:spcPts val="1000"/>
              </a:spcBef>
              <a:buFont typeface="Arial" charset="0"/>
              <a:defRPr>
                <a:solidFill>
                  <a:srgbClr val="4B4F54"/>
                </a:solidFill>
                <a:latin typeface="Arial" charset="0"/>
              </a:defRPr>
            </a:lvl1pPr>
            <a:lvl2pPr marL="742950" indent="-285750" defTabSz="741363" eaLnBrk="0" hangingPunct="0">
              <a:spcBef>
                <a:spcPts val="500"/>
              </a:spcBef>
              <a:buFont typeface="Arial" charset="0"/>
              <a:defRPr>
                <a:solidFill>
                  <a:srgbClr val="4B4F54"/>
                </a:solidFill>
                <a:latin typeface="Arial" charset="0"/>
              </a:defRPr>
            </a:lvl2pPr>
            <a:lvl3pPr marL="1143000" indent="-228600" defTabSz="741363" eaLnBrk="0" hangingPunct="0">
              <a:spcBef>
                <a:spcPts val="500"/>
              </a:spcBef>
              <a:buFont typeface="Arial" charset="0"/>
              <a:defRPr sz="1600">
                <a:solidFill>
                  <a:srgbClr val="4B4F54"/>
                </a:solidFill>
                <a:latin typeface="Arial" charset="0"/>
              </a:defRPr>
            </a:lvl3pPr>
            <a:lvl4pPr marL="1600200" indent="-228600" defTabSz="741363" eaLnBrk="0" hangingPunct="0">
              <a:spcBef>
                <a:spcPts val="500"/>
              </a:spcBef>
              <a:buFont typeface="Arial" charset="0"/>
              <a:defRPr sz="1600">
                <a:solidFill>
                  <a:srgbClr val="4B4F54"/>
                </a:solidFill>
                <a:latin typeface="Arial" charset="0"/>
              </a:defRPr>
            </a:lvl4pPr>
            <a:lvl5pPr marL="2057400" indent="-228600" defTabSz="741363" eaLnBrk="0" hangingPunct="0">
              <a:spcBef>
                <a:spcPts val="500"/>
              </a:spcBef>
              <a:buFont typeface="Arial" charset="0"/>
              <a:defRPr sz="1600">
                <a:solidFill>
                  <a:srgbClr val="4B4F54"/>
                </a:solidFill>
                <a:latin typeface="Arial" charset="0"/>
              </a:defRPr>
            </a:lvl5pPr>
            <a:lvl6pPr marL="2514600" indent="-228600" defTabSz="741363" eaLnBrk="0" fontAlgn="base" hangingPunct="0">
              <a:spcBef>
                <a:spcPts val="500"/>
              </a:spcBef>
              <a:spcAft>
                <a:spcPct val="0"/>
              </a:spcAft>
              <a:buFont typeface="Arial" charset="0"/>
              <a:defRPr sz="1600">
                <a:solidFill>
                  <a:srgbClr val="4B4F54"/>
                </a:solidFill>
                <a:latin typeface="Arial" charset="0"/>
              </a:defRPr>
            </a:lvl6pPr>
            <a:lvl7pPr marL="2971800" indent="-228600" defTabSz="741363" eaLnBrk="0" fontAlgn="base" hangingPunct="0">
              <a:spcBef>
                <a:spcPts val="500"/>
              </a:spcBef>
              <a:spcAft>
                <a:spcPct val="0"/>
              </a:spcAft>
              <a:buFont typeface="Arial" charset="0"/>
              <a:defRPr sz="1600">
                <a:solidFill>
                  <a:srgbClr val="4B4F54"/>
                </a:solidFill>
                <a:latin typeface="Arial" charset="0"/>
              </a:defRPr>
            </a:lvl7pPr>
            <a:lvl8pPr marL="3429000" indent="-228600" defTabSz="741363" eaLnBrk="0" fontAlgn="base" hangingPunct="0">
              <a:spcBef>
                <a:spcPts val="500"/>
              </a:spcBef>
              <a:spcAft>
                <a:spcPct val="0"/>
              </a:spcAft>
              <a:buFont typeface="Arial" charset="0"/>
              <a:defRPr sz="1600">
                <a:solidFill>
                  <a:srgbClr val="4B4F54"/>
                </a:solidFill>
                <a:latin typeface="Arial" charset="0"/>
              </a:defRPr>
            </a:lvl8pPr>
            <a:lvl9pPr marL="3886200" indent="-228600" defTabSz="741363" eaLnBrk="0" fontAlgn="base" hangingPunct="0">
              <a:spcBef>
                <a:spcPts val="500"/>
              </a:spcBef>
              <a:spcAft>
                <a:spcPct val="0"/>
              </a:spcAft>
              <a:buFont typeface="Arial" charset="0"/>
              <a:defRPr sz="1600">
                <a:solidFill>
                  <a:srgbClr val="4B4F54"/>
                </a:solidFill>
                <a:latin typeface="Arial" charset="0"/>
              </a:defRPr>
            </a:lvl9pPr>
          </a:lstStyle>
          <a:p>
            <a:pPr eaLnBrk="1" hangingPunct="1">
              <a:spcBef>
                <a:spcPct val="0"/>
              </a:spcBef>
              <a:buFontTx/>
              <a:buNone/>
            </a:pPr>
            <a:r>
              <a:rPr lang="en-US" altLang="en-US" sz="1400" dirty="0" smtClean="0">
                <a:solidFill>
                  <a:schemeClr val="tx1"/>
                </a:solidFill>
                <a:ea typeface="MS PGothic" pitchFamily="34" charset="-128"/>
              </a:rPr>
              <a:t>Center: </a:t>
            </a:r>
            <a:r>
              <a:rPr lang="en-US" altLang="en-US" sz="1400" dirty="0" smtClean="0">
                <a:solidFill>
                  <a:schemeClr val="tx1"/>
                </a:solidFill>
                <a:ea typeface="MS PGothic" pitchFamily="34" charset="-128"/>
                <a:hlinkClick r:id="rId3" action="ppaction://hlinkfile"/>
              </a:rPr>
              <a:t>W:\Charts\Risk\Financial Condition Indexes.xlsx</a:t>
            </a:r>
            <a:endParaRPr lang="en-US" altLang="en-US" sz="1400" dirty="0">
              <a:solidFill>
                <a:schemeClr val="tx1"/>
              </a:solidFill>
              <a:ea typeface="MS PGothic" pitchFamily="34" charset="-128"/>
            </a:endParaRPr>
          </a:p>
        </p:txBody>
      </p:sp>
      <p:sp>
        <p:nvSpPr>
          <p:cNvPr id="7" name="Text Box 3"/>
          <p:cNvSpPr txBox="1">
            <a:spLocks noChangeArrowheads="1"/>
          </p:cNvSpPr>
          <p:nvPr/>
        </p:nvSpPr>
        <p:spPr bwMode="auto">
          <a:xfrm>
            <a:off x="-3937693" y="205740"/>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Font typeface="Arial" pitchFamily="34" charset="0"/>
              <a:buNone/>
            </a:pPr>
            <a:r>
              <a:rPr lang="en-CA" altLang="en-US" sz="1400" dirty="0" smtClean="0">
                <a:solidFill>
                  <a:schemeClr val="tx1"/>
                </a:solidFill>
                <a:cs typeface="Arial" pitchFamily="34" charset="0"/>
              </a:rPr>
              <a:t>Slide_code</a:t>
            </a:r>
            <a:r>
              <a:rPr lang="en-CA" altLang="en-US" sz="1400" dirty="0">
                <a:solidFill>
                  <a:schemeClr val="tx1"/>
                </a:solidFill>
                <a:cs typeface="Arial" pitchFamily="34" charset="0"/>
              </a:rPr>
              <a:t>: Risk\Financial Condition Indexes-Glbl US GS </a:t>
            </a:r>
            <a:r>
              <a:rPr lang="en-CA" altLang="en-US" sz="1400" dirty="0" smtClean="0">
                <a:solidFill>
                  <a:schemeClr val="tx1"/>
                </a:solidFill>
                <a:cs typeface="Arial" pitchFamily="34" charset="0"/>
              </a:rPr>
              <a:t>FCI-ymd-20210728</a:t>
            </a:r>
            <a:endParaRPr lang="en-CA" altLang="en-US" sz="1400" dirty="0">
              <a:solidFill>
                <a:schemeClr val="tx1"/>
              </a:solidFill>
              <a:cs typeface="Arial" pitchFamily="34" charset="0"/>
            </a:endParaRPr>
          </a:p>
        </p:txBody>
      </p:sp>
      <p:sp>
        <p:nvSpPr>
          <p:cNvPr id="8" name="TextBox 7"/>
          <p:cNvSpPr txBox="1"/>
          <p:nvPr/>
        </p:nvSpPr>
        <p:spPr>
          <a:xfrm>
            <a:off x="-2117557" y="2548135"/>
            <a:ext cx="1776549" cy="338554"/>
          </a:xfrm>
          <a:prstGeom prst="rect">
            <a:avLst/>
          </a:prstGeom>
          <a:noFill/>
        </p:spPr>
        <p:txBody>
          <a:bodyPr wrap="square" rtlCol="0">
            <a:spAutoFit/>
          </a:bodyPr>
          <a:lstStyle/>
          <a:p>
            <a:r>
              <a:rPr lang="en-US" sz="1600" dirty="0" smtClean="0">
                <a:solidFill>
                  <a:srgbClr val="FF00FF"/>
                </a:solidFill>
              </a:rPr>
              <a:t>Bloomberg</a:t>
            </a:r>
            <a:endParaRPr lang="en-US" sz="1600" dirty="0">
              <a:solidFill>
                <a:srgbClr val="FF00FF"/>
              </a:solidFill>
            </a:endParaRPr>
          </a:p>
        </p:txBody>
      </p:sp>
      <p:pic>
        <p:nvPicPr>
          <p:cNvPr id="4" name="Picture 3"/>
          <p:cNvPicPr>
            <a:picLocks noChangeAspect="1"/>
          </p:cNvPicPr>
          <p:nvPr/>
        </p:nvPicPr>
        <p:blipFill>
          <a:blip r:embed="rId4"/>
          <a:stretch>
            <a:fillRect/>
          </a:stretch>
        </p:blipFill>
        <p:spPr>
          <a:xfrm>
            <a:off x="-4575836" y="3594393"/>
            <a:ext cx="4207532" cy="2160000"/>
          </a:xfrm>
          <a:prstGeom prst="rect">
            <a:avLst/>
          </a:prstGeom>
        </p:spPr>
      </p:pic>
      <p:pic>
        <p:nvPicPr>
          <p:cNvPr id="9" name="Picture 8"/>
          <p:cNvPicPr>
            <a:picLocks noChangeAspect="1"/>
          </p:cNvPicPr>
          <p:nvPr/>
        </p:nvPicPr>
        <p:blipFill>
          <a:blip r:embed="rId5"/>
          <a:stretch>
            <a:fillRect/>
          </a:stretch>
        </p:blipFill>
        <p:spPr>
          <a:xfrm>
            <a:off x="1739900" y="1498600"/>
            <a:ext cx="8718656" cy="4476750"/>
          </a:xfrm>
          <a:prstGeom prst="rect">
            <a:avLst/>
          </a:prstGeom>
        </p:spPr>
      </p:pic>
    </p:spTree>
    <p:extLst>
      <p:ext uri="{BB962C8B-B14F-4D97-AF65-F5344CB8AC3E}">
        <p14:creationId xmlns:p14="http://schemas.microsoft.com/office/powerpoint/2010/main" val="11971279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pPr/>
              <a:t>13</a:t>
            </a:fld>
            <a:endParaRPr lang="en-CA" dirty="0"/>
          </a:p>
        </p:txBody>
      </p:sp>
      <p:sp>
        <p:nvSpPr>
          <p:cNvPr id="3" name="Title 2"/>
          <p:cNvSpPr>
            <a:spLocks noGrp="1"/>
          </p:cNvSpPr>
          <p:nvPr>
            <p:ph type="title"/>
          </p:nvPr>
        </p:nvSpPr>
        <p:spPr/>
        <p:txBody>
          <a:bodyPr/>
          <a:lstStyle/>
          <a:p>
            <a:r>
              <a:rPr lang="en-US" dirty="0" smtClean="0"/>
              <a:t>Excess household savings could support future</a:t>
            </a:r>
            <a:endParaRPr lang="en-US" dirty="0"/>
          </a:p>
        </p:txBody>
      </p:sp>
      <p:sp>
        <p:nvSpPr>
          <p:cNvPr id="4" name="Rectangle 3"/>
          <p:cNvSpPr>
            <a:spLocks noChangeArrowheads="1"/>
          </p:cNvSpPr>
          <p:nvPr/>
        </p:nvSpPr>
        <p:spPr bwMode="auto">
          <a:xfrm>
            <a:off x="0" y="-734825"/>
            <a:ext cx="8847138" cy="298303"/>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058" tIns="41029" rIns="82058" bIns="41029">
            <a:spAutoFit/>
          </a:bodyPr>
          <a:lstStyle>
            <a:lvl1pPr marL="344488" indent="-344488" defTabSz="741363" eaLnBrk="0" hangingPunct="0">
              <a:spcBef>
                <a:spcPts val="1000"/>
              </a:spcBef>
              <a:buFont typeface="Arial" charset="0"/>
              <a:defRPr>
                <a:solidFill>
                  <a:srgbClr val="4B4F54"/>
                </a:solidFill>
                <a:latin typeface="Arial" charset="0"/>
              </a:defRPr>
            </a:lvl1pPr>
            <a:lvl2pPr marL="742950" indent="-285750" defTabSz="741363" eaLnBrk="0" hangingPunct="0">
              <a:spcBef>
                <a:spcPts val="500"/>
              </a:spcBef>
              <a:buFont typeface="Arial" charset="0"/>
              <a:defRPr>
                <a:solidFill>
                  <a:srgbClr val="4B4F54"/>
                </a:solidFill>
                <a:latin typeface="Arial" charset="0"/>
              </a:defRPr>
            </a:lvl2pPr>
            <a:lvl3pPr marL="1143000" indent="-228600" defTabSz="741363" eaLnBrk="0" hangingPunct="0">
              <a:spcBef>
                <a:spcPts val="500"/>
              </a:spcBef>
              <a:buFont typeface="Arial" charset="0"/>
              <a:defRPr sz="1600">
                <a:solidFill>
                  <a:srgbClr val="4B4F54"/>
                </a:solidFill>
                <a:latin typeface="Arial" charset="0"/>
              </a:defRPr>
            </a:lvl3pPr>
            <a:lvl4pPr marL="1600200" indent="-228600" defTabSz="741363" eaLnBrk="0" hangingPunct="0">
              <a:spcBef>
                <a:spcPts val="500"/>
              </a:spcBef>
              <a:buFont typeface="Arial" charset="0"/>
              <a:defRPr sz="1600">
                <a:solidFill>
                  <a:srgbClr val="4B4F54"/>
                </a:solidFill>
                <a:latin typeface="Arial" charset="0"/>
              </a:defRPr>
            </a:lvl4pPr>
            <a:lvl5pPr marL="2057400" indent="-228600" defTabSz="741363" eaLnBrk="0" hangingPunct="0">
              <a:spcBef>
                <a:spcPts val="500"/>
              </a:spcBef>
              <a:buFont typeface="Arial" charset="0"/>
              <a:defRPr sz="1600">
                <a:solidFill>
                  <a:srgbClr val="4B4F54"/>
                </a:solidFill>
                <a:latin typeface="Arial" charset="0"/>
              </a:defRPr>
            </a:lvl5pPr>
            <a:lvl6pPr marL="2514600" indent="-228600" defTabSz="741363" eaLnBrk="0" fontAlgn="base" hangingPunct="0">
              <a:spcBef>
                <a:spcPts val="500"/>
              </a:spcBef>
              <a:spcAft>
                <a:spcPct val="0"/>
              </a:spcAft>
              <a:buFont typeface="Arial" charset="0"/>
              <a:defRPr sz="1600">
                <a:solidFill>
                  <a:srgbClr val="4B4F54"/>
                </a:solidFill>
                <a:latin typeface="Arial" charset="0"/>
              </a:defRPr>
            </a:lvl6pPr>
            <a:lvl7pPr marL="2971800" indent="-228600" defTabSz="741363" eaLnBrk="0" fontAlgn="base" hangingPunct="0">
              <a:spcBef>
                <a:spcPts val="500"/>
              </a:spcBef>
              <a:spcAft>
                <a:spcPct val="0"/>
              </a:spcAft>
              <a:buFont typeface="Arial" charset="0"/>
              <a:defRPr sz="1600">
                <a:solidFill>
                  <a:srgbClr val="4B4F54"/>
                </a:solidFill>
                <a:latin typeface="Arial" charset="0"/>
              </a:defRPr>
            </a:lvl7pPr>
            <a:lvl8pPr marL="3429000" indent="-228600" defTabSz="741363" eaLnBrk="0" fontAlgn="base" hangingPunct="0">
              <a:spcBef>
                <a:spcPts val="500"/>
              </a:spcBef>
              <a:spcAft>
                <a:spcPct val="0"/>
              </a:spcAft>
              <a:buFont typeface="Arial" charset="0"/>
              <a:defRPr sz="1600">
                <a:solidFill>
                  <a:srgbClr val="4B4F54"/>
                </a:solidFill>
                <a:latin typeface="Arial" charset="0"/>
              </a:defRPr>
            </a:lvl8pPr>
            <a:lvl9pPr marL="3886200" indent="-228600" defTabSz="741363" eaLnBrk="0" fontAlgn="base" hangingPunct="0">
              <a:spcBef>
                <a:spcPts val="500"/>
              </a:spcBef>
              <a:spcAft>
                <a:spcPct val="0"/>
              </a:spcAft>
              <a:buFont typeface="Arial" charset="0"/>
              <a:defRPr sz="1600">
                <a:solidFill>
                  <a:srgbClr val="4B4F54"/>
                </a:solidFill>
                <a:latin typeface="Arial" charset="0"/>
              </a:defRPr>
            </a:lvl9pPr>
          </a:lstStyle>
          <a:p>
            <a:pPr eaLnBrk="1" hangingPunct="1">
              <a:spcBef>
                <a:spcPct val="0"/>
              </a:spcBef>
              <a:buFontTx/>
              <a:buNone/>
            </a:pPr>
            <a:r>
              <a:rPr lang="en-US" altLang="en-US" sz="1400" dirty="0">
                <a:solidFill>
                  <a:schemeClr val="tx1"/>
                </a:solidFill>
                <a:ea typeface="MS PGothic" pitchFamily="34" charset="-128"/>
              </a:rPr>
              <a:t>Center</a:t>
            </a:r>
            <a:r>
              <a:rPr lang="en-US" altLang="en-US" sz="1400" dirty="0" smtClean="0">
                <a:solidFill>
                  <a:schemeClr val="tx1"/>
                </a:solidFill>
                <a:ea typeface="MS PGothic" pitchFamily="34" charset="-128"/>
              </a:rPr>
              <a:t>: </a:t>
            </a:r>
            <a:r>
              <a:rPr lang="en-US" altLang="en-US" sz="1400" dirty="0" smtClean="0">
                <a:solidFill>
                  <a:schemeClr val="tx1"/>
                </a:solidFill>
                <a:ea typeface="MS PGothic" pitchFamily="34" charset="-128"/>
                <a:hlinkClick r:id="rId2" action="ppaction://hlinkfile"/>
              </a:rPr>
              <a:t>W:\Charts\Disasters\Pandemic_excess_household_savings.xlsx</a:t>
            </a:r>
            <a:endParaRPr lang="en-US" altLang="en-US" sz="1400" dirty="0">
              <a:solidFill>
                <a:schemeClr val="tx1"/>
              </a:solidFill>
              <a:ea typeface="MS PGothic" pitchFamily="34" charset="-128"/>
            </a:endParaRPr>
          </a:p>
        </p:txBody>
      </p:sp>
      <p:sp>
        <p:nvSpPr>
          <p:cNvPr id="5" name="Text Box 3"/>
          <p:cNvSpPr txBox="1">
            <a:spLocks noChangeArrowheads="1"/>
          </p:cNvSpPr>
          <p:nvPr/>
        </p:nvSpPr>
        <p:spPr bwMode="auto">
          <a:xfrm>
            <a:off x="-3903403" y="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-ymd-20210728</a:t>
            </a:r>
            <a:endParaRPr lang="en-CA" altLang="en-US" sz="1400" dirty="0">
              <a:solidFill>
                <a:schemeClr val="tx1"/>
              </a:solidFill>
              <a:cs typeface="Arial" pitchFamily="34" charset="0"/>
            </a:endParaRPr>
          </a:p>
        </p:txBody>
      </p:sp>
      <p:pic>
        <p:nvPicPr>
          <p:cNvPr id="6" name="Picture 5"/>
          <p:cNvPicPr>
            <a:picLocks noChangeAspect="1"/>
          </p:cNvPicPr>
          <p:nvPr/>
        </p:nvPicPr>
        <p:blipFill>
          <a:blip r:embed="rId3"/>
          <a:stretch>
            <a:fillRect/>
          </a:stretch>
        </p:blipFill>
        <p:spPr>
          <a:xfrm>
            <a:off x="1739900" y="1498600"/>
            <a:ext cx="8725839" cy="4476750"/>
          </a:xfrm>
          <a:prstGeom prst="rect">
            <a:avLst/>
          </a:prstGeom>
        </p:spPr>
      </p:pic>
    </p:spTree>
    <p:extLst>
      <p:ext uri="{BB962C8B-B14F-4D97-AF65-F5344CB8AC3E}">
        <p14:creationId xmlns:p14="http://schemas.microsoft.com/office/powerpoint/2010/main" val="2130599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t>14</a:t>
            </a:fld>
            <a:endParaRPr lang="en-CA" dirty="0"/>
          </a:p>
        </p:txBody>
      </p:sp>
      <p:sp>
        <p:nvSpPr>
          <p:cNvPr id="3" name="Title 2"/>
          <p:cNvSpPr>
            <a:spLocks noGrp="1"/>
          </p:cNvSpPr>
          <p:nvPr>
            <p:ph type="title"/>
          </p:nvPr>
        </p:nvSpPr>
        <p:spPr/>
        <p:txBody>
          <a:bodyPr/>
          <a:lstStyle/>
          <a:p>
            <a:r>
              <a:rPr lang="en-US" dirty="0" smtClean="0"/>
              <a:t>Risks: Several large sources of uncertainty, and tilting somewhat more downward than upward</a:t>
            </a:r>
            <a:endParaRPr lang="en-US" dirty="0"/>
          </a:p>
        </p:txBody>
      </p:sp>
      <p:sp>
        <p:nvSpPr>
          <p:cNvPr id="4" name="Rectangle 3"/>
          <p:cNvSpPr>
            <a:spLocks noChangeArrowheads="1"/>
          </p:cNvSpPr>
          <p:nvPr/>
        </p:nvSpPr>
        <p:spPr bwMode="auto">
          <a:xfrm>
            <a:off x="0" y="-734825"/>
            <a:ext cx="8847138" cy="298303"/>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058" tIns="41029" rIns="82058" bIns="41029">
            <a:spAutoFit/>
          </a:bodyPr>
          <a:lstStyle>
            <a:lvl1pPr marL="344488" indent="-344488" defTabSz="741363" eaLnBrk="0" hangingPunct="0">
              <a:spcBef>
                <a:spcPts val="1000"/>
              </a:spcBef>
              <a:buFont typeface="Arial" charset="0"/>
              <a:defRPr>
                <a:solidFill>
                  <a:srgbClr val="4B4F54"/>
                </a:solidFill>
                <a:latin typeface="Arial" charset="0"/>
              </a:defRPr>
            </a:lvl1pPr>
            <a:lvl2pPr marL="742950" indent="-285750" defTabSz="741363" eaLnBrk="0" hangingPunct="0">
              <a:spcBef>
                <a:spcPts val="500"/>
              </a:spcBef>
              <a:buFont typeface="Arial" charset="0"/>
              <a:defRPr>
                <a:solidFill>
                  <a:srgbClr val="4B4F54"/>
                </a:solidFill>
                <a:latin typeface="Arial" charset="0"/>
              </a:defRPr>
            </a:lvl2pPr>
            <a:lvl3pPr marL="1143000" indent="-228600" defTabSz="741363" eaLnBrk="0" hangingPunct="0">
              <a:spcBef>
                <a:spcPts val="500"/>
              </a:spcBef>
              <a:buFont typeface="Arial" charset="0"/>
              <a:defRPr sz="1600">
                <a:solidFill>
                  <a:srgbClr val="4B4F54"/>
                </a:solidFill>
                <a:latin typeface="Arial" charset="0"/>
              </a:defRPr>
            </a:lvl3pPr>
            <a:lvl4pPr marL="1600200" indent="-228600" defTabSz="741363" eaLnBrk="0" hangingPunct="0">
              <a:spcBef>
                <a:spcPts val="500"/>
              </a:spcBef>
              <a:buFont typeface="Arial" charset="0"/>
              <a:defRPr sz="1600">
                <a:solidFill>
                  <a:srgbClr val="4B4F54"/>
                </a:solidFill>
                <a:latin typeface="Arial" charset="0"/>
              </a:defRPr>
            </a:lvl4pPr>
            <a:lvl5pPr marL="2057400" indent="-228600" defTabSz="741363" eaLnBrk="0" hangingPunct="0">
              <a:spcBef>
                <a:spcPts val="500"/>
              </a:spcBef>
              <a:buFont typeface="Arial" charset="0"/>
              <a:defRPr sz="1600">
                <a:solidFill>
                  <a:srgbClr val="4B4F54"/>
                </a:solidFill>
                <a:latin typeface="Arial" charset="0"/>
              </a:defRPr>
            </a:lvl5pPr>
            <a:lvl6pPr marL="2514600" indent="-228600" defTabSz="741363" eaLnBrk="0" fontAlgn="base" hangingPunct="0">
              <a:spcBef>
                <a:spcPts val="500"/>
              </a:spcBef>
              <a:spcAft>
                <a:spcPct val="0"/>
              </a:spcAft>
              <a:buFont typeface="Arial" charset="0"/>
              <a:defRPr sz="1600">
                <a:solidFill>
                  <a:srgbClr val="4B4F54"/>
                </a:solidFill>
                <a:latin typeface="Arial" charset="0"/>
              </a:defRPr>
            </a:lvl6pPr>
            <a:lvl7pPr marL="2971800" indent="-228600" defTabSz="741363" eaLnBrk="0" fontAlgn="base" hangingPunct="0">
              <a:spcBef>
                <a:spcPts val="500"/>
              </a:spcBef>
              <a:spcAft>
                <a:spcPct val="0"/>
              </a:spcAft>
              <a:buFont typeface="Arial" charset="0"/>
              <a:defRPr sz="1600">
                <a:solidFill>
                  <a:srgbClr val="4B4F54"/>
                </a:solidFill>
                <a:latin typeface="Arial" charset="0"/>
              </a:defRPr>
            </a:lvl7pPr>
            <a:lvl8pPr marL="3429000" indent="-228600" defTabSz="741363" eaLnBrk="0" fontAlgn="base" hangingPunct="0">
              <a:spcBef>
                <a:spcPts val="500"/>
              </a:spcBef>
              <a:spcAft>
                <a:spcPct val="0"/>
              </a:spcAft>
              <a:buFont typeface="Arial" charset="0"/>
              <a:defRPr sz="1600">
                <a:solidFill>
                  <a:srgbClr val="4B4F54"/>
                </a:solidFill>
                <a:latin typeface="Arial" charset="0"/>
              </a:defRPr>
            </a:lvl8pPr>
            <a:lvl9pPr marL="3886200" indent="-228600" defTabSz="741363" eaLnBrk="0" fontAlgn="base" hangingPunct="0">
              <a:spcBef>
                <a:spcPts val="500"/>
              </a:spcBef>
              <a:spcAft>
                <a:spcPct val="0"/>
              </a:spcAft>
              <a:buFont typeface="Arial" charset="0"/>
              <a:defRPr sz="1600">
                <a:solidFill>
                  <a:srgbClr val="4B4F54"/>
                </a:solidFill>
                <a:latin typeface="Arial" charset="0"/>
              </a:defRPr>
            </a:lvl9pPr>
          </a:lstStyle>
          <a:p>
            <a:pPr eaLnBrk="1" hangingPunct="1">
              <a:spcBef>
                <a:spcPct val="0"/>
              </a:spcBef>
              <a:buFontTx/>
              <a:buNone/>
            </a:pPr>
            <a:r>
              <a:rPr lang="en-US" altLang="en-US" sz="1400" dirty="0">
                <a:solidFill>
                  <a:schemeClr val="tx1"/>
                </a:solidFill>
                <a:ea typeface="MS PGothic" pitchFamily="34" charset="-128"/>
              </a:rPr>
              <a:t>Center</a:t>
            </a:r>
            <a:r>
              <a:rPr lang="en-US" altLang="en-US" sz="1400" dirty="0" smtClean="0">
                <a:solidFill>
                  <a:schemeClr val="tx1"/>
                </a:solidFill>
                <a:ea typeface="MS PGothic" pitchFamily="34" charset="-128"/>
              </a:rPr>
              <a:t>: </a:t>
            </a:r>
            <a:r>
              <a:rPr lang="en-US" altLang="en-US" sz="1400" dirty="0" smtClean="0">
                <a:solidFill>
                  <a:schemeClr val="tx1"/>
                </a:solidFill>
                <a:ea typeface="MS PGothic" pitchFamily="34" charset="-128"/>
                <a:hlinkClick r:id="rId3" action="ppaction://hlinkfile"/>
              </a:rPr>
              <a:t>W:\Charts\Risk\Macro_risks.xlsx</a:t>
            </a:r>
            <a:endParaRPr lang="en-US" altLang="en-US" sz="1400" dirty="0">
              <a:solidFill>
                <a:schemeClr val="tx1"/>
              </a:solidFill>
              <a:ea typeface="MS PGothic" pitchFamily="34" charset="-128"/>
            </a:endParaRPr>
          </a:p>
        </p:txBody>
      </p:sp>
      <p:sp>
        <p:nvSpPr>
          <p:cNvPr id="5" name="Text Box 3"/>
          <p:cNvSpPr txBox="1">
            <a:spLocks noChangeArrowheads="1"/>
          </p:cNvSpPr>
          <p:nvPr/>
        </p:nvSpPr>
        <p:spPr bwMode="auto">
          <a:xfrm>
            <a:off x="-3903403" y="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-ymd-20191231</a:t>
            </a:r>
            <a:endParaRPr lang="en-CA" altLang="en-US" sz="1400" dirty="0">
              <a:solidFill>
                <a:schemeClr val="tx1"/>
              </a:solidFill>
              <a:cs typeface="Arial" pitchFamily="34" charset="0"/>
            </a:endParaRPr>
          </a:p>
        </p:txBody>
      </p:sp>
      <p:pic>
        <p:nvPicPr>
          <p:cNvPr id="8" name="Picture 7"/>
          <p:cNvPicPr>
            <a:picLocks noChangeAspect="1"/>
          </p:cNvPicPr>
          <p:nvPr/>
        </p:nvPicPr>
        <p:blipFill>
          <a:blip r:embed="rId4"/>
          <a:stretch>
            <a:fillRect/>
          </a:stretch>
        </p:blipFill>
        <p:spPr>
          <a:xfrm>
            <a:off x="1315289" y="1313398"/>
            <a:ext cx="9616774" cy="4935002"/>
          </a:xfrm>
          <a:prstGeom prst="rect">
            <a:avLst/>
          </a:prstGeom>
        </p:spPr>
      </p:pic>
    </p:spTree>
    <p:extLst>
      <p:ext uri="{BB962C8B-B14F-4D97-AF65-F5344CB8AC3E}">
        <p14:creationId xmlns:p14="http://schemas.microsoft.com/office/powerpoint/2010/main" val="8576474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15</a:t>
            </a:fld>
            <a:endParaRPr lang="en-CA" dirty="0"/>
          </a:p>
        </p:txBody>
      </p:sp>
      <p:sp>
        <p:nvSpPr>
          <p:cNvPr id="3" name="Title 2"/>
          <p:cNvSpPr>
            <a:spLocks noGrp="1"/>
          </p:cNvSpPr>
          <p:nvPr>
            <p:ph type="title"/>
          </p:nvPr>
        </p:nvSpPr>
        <p:spPr/>
        <p:txBody>
          <a:bodyPr/>
          <a:lstStyle/>
          <a:p>
            <a:r>
              <a:rPr lang="en-US" dirty="0" smtClean="0"/>
              <a:t>Canadian businesses still reviving as economy reopens</a:t>
            </a:r>
            <a:endParaRPr lang="en-US" dirty="0"/>
          </a:p>
        </p:txBody>
      </p:sp>
      <p:sp>
        <p:nvSpPr>
          <p:cNvPr id="4" name="TextBox 3"/>
          <p:cNvSpPr txBox="1"/>
          <p:nvPr/>
        </p:nvSpPr>
        <p:spPr>
          <a:xfrm>
            <a:off x="-3604184" y="1399674"/>
            <a:ext cx="3430410" cy="2462213"/>
          </a:xfrm>
          <a:prstGeom prst="rect">
            <a:avLst/>
          </a:prstGeom>
          <a:noFill/>
        </p:spPr>
        <p:txBody>
          <a:bodyPr wrap="square" rtlCol="0">
            <a:spAutoFit/>
          </a:bodyPr>
          <a:lstStyle/>
          <a:p>
            <a:r>
              <a:rPr lang="en-US" sz="1400" dirty="0"/>
              <a:t>Maybe add the red line on page 5 as a new item in our real-time deck, and we can also include it in presentations and future </a:t>
            </a:r>
            <a:r>
              <a:rPr lang="en-US" sz="1400" dirty="0" err="1"/>
              <a:t>macromemos</a:t>
            </a:r>
            <a:r>
              <a:rPr lang="en-US" sz="1400" dirty="0"/>
              <a:t>? It is a weekly measure of </a:t>
            </a:r>
            <a:r>
              <a:rPr lang="en-US" sz="1400" dirty="0" err="1"/>
              <a:t>cdn</a:t>
            </a:r>
            <a:r>
              <a:rPr lang="en-US" sz="1400" dirty="0"/>
              <a:t> independent businesses that are fully open:</a:t>
            </a:r>
          </a:p>
          <a:p>
            <a:r>
              <a:rPr lang="en-US" sz="1400" dirty="0"/>
              <a:t> </a:t>
            </a:r>
          </a:p>
          <a:p>
            <a:r>
              <a:rPr lang="en-US" sz="1400" u="sng" dirty="0">
                <a:hlinkClick r:id="rId3"/>
              </a:rPr>
              <a:t>https://www.cfib-fcei.ca/sites/default/files/2020-08/COVID-19-survey-results-August18.pdf</a:t>
            </a:r>
            <a:endParaRPr lang="en-US" sz="1400" dirty="0"/>
          </a:p>
          <a:p>
            <a:endParaRPr lang="en-US" sz="1400" dirty="0"/>
          </a:p>
        </p:txBody>
      </p:sp>
      <p:sp>
        <p:nvSpPr>
          <p:cNvPr id="5" name="TextBox 4"/>
          <p:cNvSpPr txBox="1"/>
          <p:nvPr/>
        </p:nvSpPr>
        <p:spPr>
          <a:xfrm>
            <a:off x="0" y="-951614"/>
            <a:ext cx="10206990" cy="307777"/>
          </a:xfrm>
          <a:prstGeom prst="rect">
            <a:avLst/>
          </a:prstGeom>
          <a:noFill/>
        </p:spPr>
        <p:txBody>
          <a:bodyPr wrap="square" rtlCol="0">
            <a:spAutoFit/>
          </a:bodyPr>
          <a:lstStyle/>
          <a:p>
            <a:r>
              <a:rPr lang="en-US" sz="1400" dirty="0" smtClean="0"/>
              <a:t>Center: </a:t>
            </a:r>
            <a:r>
              <a:rPr lang="en-US" sz="1400" dirty="0" smtClean="0">
                <a:hlinkClick r:id="rId4" action="ppaction://hlinkfile"/>
              </a:rPr>
              <a:t>W:\Charts\Surveys\CFIB Business Barometer Index.xlsx</a:t>
            </a:r>
            <a:endParaRPr lang="en-US" sz="1400" dirty="0" smtClean="0"/>
          </a:p>
        </p:txBody>
      </p:sp>
      <p:sp>
        <p:nvSpPr>
          <p:cNvPr id="7" name="TextBox 6"/>
          <p:cNvSpPr txBox="1"/>
          <p:nvPr/>
        </p:nvSpPr>
        <p:spPr>
          <a:xfrm>
            <a:off x="-3604184" y="3861887"/>
            <a:ext cx="3098858" cy="523220"/>
          </a:xfrm>
          <a:prstGeom prst="rect">
            <a:avLst/>
          </a:prstGeom>
          <a:noFill/>
        </p:spPr>
        <p:txBody>
          <a:bodyPr wrap="square" rtlCol="0">
            <a:spAutoFit/>
          </a:bodyPr>
          <a:lstStyle/>
          <a:p>
            <a:r>
              <a:rPr lang="en-US" sz="1400" dirty="0" smtClean="0">
                <a:solidFill>
                  <a:srgbClr val="FF0000"/>
                </a:solidFill>
              </a:rPr>
              <a:t>VL: Hmmm, Business Barometer report released monthly…</a:t>
            </a:r>
            <a:endParaRPr lang="en-US" sz="1400" dirty="0">
              <a:solidFill>
                <a:srgbClr val="FF0000"/>
              </a:solidFill>
            </a:endParaRPr>
          </a:p>
        </p:txBody>
      </p:sp>
      <p:sp>
        <p:nvSpPr>
          <p:cNvPr id="8" name="TextBox 7"/>
          <p:cNvSpPr txBox="1"/>
          <p:nvPr/>
        </p:nvSpPr>
        <p:spPr>
          <a:xfrm>
            <a:off x="-3604184" y="909205"/>
            <a:ext cx="1440000" cy="369332"/>
          </a:xfrm>
          <a:prstGeom prst="rect">
            <a:avLst/>
          </a:prstGeom>
          <a:noFill/>
        </p:spPr>
        <p:txBody>
          <a:bodyPr wrap="square" rtlCol="0">
            <a:spAutoFit/>
          </a:bodyPr>
          <a:lstStyle/>
          <a:p>
            <a:r>
              <a:rPr lang="en-US" dirty="0" smtClean="0">
                <a:solidFill>
                  <a:srgbClr val="FF0000"/>
                </a:solidFill>
              </a:rPr>
              <a:t>VL</a:t>
            </a:r>
            <a:endParaRPr lang="en-US" dirty="0">
              <a:solidFill>
                <a:srgbClr val="FF0000"/>
              </a:solidFill>
            </a:endParaRPr>
          </a:p>
        </p:txBody>
      </p:sp>
      <p:sp>
        <p:nvSpPr>
          <p:cNvPr id="10"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s-E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-ymd-20210826</a:t>
            </a:r>
          </a:p>
        </p:txBody>
      </p:sp>
      <p:pic>
        <p:nvPicPr>
          <p:cNvPr id="6" name="Picture 5"/>
          <p:cNvPicPr>
            <a:picLocks noChangeAspect="1"/>
          </p:cNvPicPr>
          <p:nvPr/>
        </p:nvPicPr>
        <p:blipFill>
          <a:blip r:embed="rId5"/>
          <a:stretch>
            <a:fillRect/>
          </a:stretch>
        </p:blipFill>
        <p:spPr>
          <a:xfrm>
            <a:off x="1739900" y="1498600"/>
            <a:ext cx="8716545" cy="4476750"/>
          </a:xfrm>
          <a:prstGeom prst="rect">
            <a:avLst/>
          </a:prstGeom>
        </p:spPr>
      </p:pic>
    </p:spTree>
    <p:extLst>
      <p:ext uri="{BB962C8B-B14F-4D97-AF65-F5344CB8AC3E}">
        <p14:creationId xmlns:p14="http://schemas.microsoft.com/office/powerpoint/2010/main" val="3800705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0D53123-EF31-4C08-A865-932FC064F9C8}" type="slidenum">
              <a:rPr lang="en-CA" smtClean="0"/>
              <a:pPr/>
              <a:t>16</a:t>
            </a:fld>
            <a:endParaRPr lang="en-CA" dirty="0"/>
          </a:p>
        </p:txBody>
      </p:sp>
      <p:sp>
        <p:nvSpPr>
          <p:cNvPr id="2" name="Title 1"/>
          <p:cNvSpPr>
            <a:spLocks noGrp="1"/>
          </p:cNvSpPr>
          <p:nvPr>
            <p:ph type="title"/>
          </p:nvPr>
        </p:nvSpPr>
        <p:spPr/>
        <p:txBody>
          <a:bodyPr>
            <a:normAutofit/>
          </a:bodyPr>
          <a:lstStyle/>
          <a:p>
            <a:r>
              <a:rPr lang="en-US" dirty="0" smtClean="0"/>
              <a:t>U.S. still “early cycle”, though drifting toward “mid cycle”</a:t>
            </a:r>
            <a:endParaRPr lang="en-US" dirty="0"/>
          </a:p>
        </p:txBody>
      </p:sp>
      <p:sp>
        <p:nvSpPr>
          <p:cNvPr id="4" name="TextBox 3"/>
          <p:cNvSpPr txBox="1"/>
          <p:nvPr/>
        </p:nvSpPr>
        <p:spPr>
          <a:xfrm>
            <a:off x="0" y="-926276"/>
            <a:ext cx="7291449" cy="523220"/>
          </a:xfrm>
          <a:prstGeom prst="rect">
            <a:avLst/>
          </a:prstGeom>
          <a:noFill/>
        </p:spPr>
        <p:txBody>
          <a:bodyPr wrap="square" rtlCol="0">
            <a:spAutoFit/>
          </a:bodyPr>
          <a:lstStyle/>
          <a:p>
            <a:r>
              <a:rPr lang="en-US" sz="1400" dirty="0" smtClean="0"/>
              <a:t>Center: </a:t>
            </a:r>
            <a:r>
              <a:rPr lang="en-US" sz="1400" dirty="0" smtClean="0">
                <a:hlinkClick r:id="rId3" action="ppaction://hlinkfile"/>
              </a:rPr>
              <a:t>W:\Charts\Diagrams\Q2 2020, 06.10.20 - Stages_of_business_cycle.xlsx</a:t>
            </a:r>
            <a:endParaRPr lang="en-US" sz="1400" dirty="0" smtClean="0"/>
          </a:p>
          <a:p>
            <a:r>
              <a:rPr lang="en-US" sz="1400" dirty="0" smtClean="0"/>
              <a:t>old: </a:t>
            </a:r>
            <a:r>
              <a:rPr lang="en-US" sz="1400" dirty="0">
                <a:hlinkClick r:id="rId4" action="ppaction://hlinkfile"/>
              </a:rPr>
              <a:t>W:\Charts\Diagrams\Stages_of_business_cycle.xlsx</a:t>
            </a:r>
            <a:endParaRPr lang="en-US" sz="1400" dirty="0"/>
          </a:p>
        </p:txBody>
      </p:sp>
      <p:pic>
        <p:nvPicPr>
          <p:cNvPr id="3" name="Picture 2"/>
          <p:cNvPicPr>
            <a:picLocks noChangeAspect="1"/>
          </p:cNvPicPr>
          <p:nvPr/>
        </p:nvPicPr>
        <p:blipFill>
          <a:blip r:embed="rId5"/>
          <a:stretch>
            <a:fillRect/>
          </a:stretch>
        </p:blipFill>
        <p:spPr>
          <a:xfrm>
            <a:off x="1022065" y="1526315"/>
            <a:ext cx="10171934" cy="4542208"/>
          </a:xfrm>
          <a:prstGeom prst="rect">
            <a:avLst/>
          </a:prstGeom>
        </p:spPr>
      </p:pic>
      <p:sp>
        <p:nvSpPr>
          <p:cNvPr id="8" name="TextBox 7"/>
          <p:cNvSpPr txBox="1"/>
          <p:nvPr/>
        </p:nvSpPr>
        <p:spPr>
          <a:xfrm>
            <a:off x="-1993172" y="2495007"/>
            <a:ext cx="1200150" cy="523220"/>
          </a:xfrm>
          <a:prstGeom prst="rect">
            <a:avLst/>
          </a:prstGeom>
          <a:noFill/>
        </p:spPr>
        <p:txBody>
          <a:bodyPr wrap="square" rtlCol="0">
            <a:spAutoFit/>
          </a:bodyPr>
          <a:lstStyle/>
          <a:p>
            <a:r>
              <a:rPr lang="en-US" sz="1400" dirty="0" smtClean="0">
                <a:solidFill>
                  <a:srgbClr val="FF00FF"/>
                </a:solidFill>
              </a:rPr>
              <a:t>Updated 8/6/2021</a:t>
            </a:r>
            <a:endParaRPr lang="en-US" sz="1400" dirty="0">
              <a:solidFill>
                <a:srgbClr val="FF00FF"/>
              </a:solidFill>
            </a:endParaRPr>
          </a:p>
        </p:txBody>
      </p:sp>
    </p:spTree>
    <p:extLst>
      <p:ext uri="{BB962C8B-B14F-4D97-AF65-F5344CB8AC3E}">
        <p14:creationId xmlns:p14="http://schemas.microsoft.com/office/powerpoint/2010/main" val="1149499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pPr/>
              <a:t>17</a:t>
            </a:fld>
            <a:endParaRPr lang="en-CA" dirty="0"/>
          </a:p>
        </p:txBody>
      </p:sp>
      <p:sp>
        <p:nvSpPr>
          <p:cNvPr id="3" name="Title 2"/>
          <p:cNvSpPr>
            <a:spLocks noGrp="1"/>
          </p:cNvSpPr>
          <p:nvPr>
            <p:ph type="title"/>
          </p:nvPr>
        </p:nvSpPr>
        <p:spPr>
          <a:xfrm>
            <a:off x="685800" y="208710"/>
            <a:ext cx="10800000" cy="936000"/>
          </a:xfrm>
        </p:spPr>
        <p:txBody>
          <a:bodyPr>
            <a:normAutofit/>
          </a:bodyPr>
          <a:lstStyle/>
          <a:p>
            <a:r>
              <a:rPr lang="en-US" dirty="0" smtClean="0"/>
              <a:t>Median inflation is much less hot than overall inflation</a:t>
            </a:r>
            <a:endParaRPr lang="en-US" dirty="0"/>
          </a:p>
        </p:txBody>
      </p:sp>
      <p:sp>
        <p:nvSpPr>
          <p:cNvPr id="6" name="Text Box 3"/>
          <p:cNvSpPr txBox="1">
            <a:spLocks noChangeArrowheads="1"/>
          </p:cNvSpPr>
          <p:nvPr/>
        </p:nvSpPr>
        <p:spPr bwMode="auto">
          <a:xfrm>
            <a:off x="-3903403" y="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-ymd-20210728</a:t>
            </a:r>
            <a:endParaRPr lang="en-CA" altLang="en-US" sz="1400" dirty="0">
              <a:solidFill>
                <a:schemeClr val="tx1"/>
              </a:solidFill>
              <a:cs typeface="Arial" pitchFamily="34" charset="0"/>
            </a:endParaRPr>
          </a:p>
        </p:txBody>
      </p:sp>
      <p:pic>
        <p:nvPicPr>
          <p:cNvPr id="7" name="Picture 6"/>
          <p:cNvPicPr>
            <a:picLocks noChangeAspect="1"/>
          </p:cNvPicPr>
          <p:nvPr/>
        </p:nvPicPr>
        <p:blipFill>
          <a:blip r:embed="rId2"/>
          <a:stretch>
            <a:fillRect/>
          </a:stretch>
        </p:blipFill>
        <p:spPr>
          <a:xfrm>
            <a:off x="1739900" y="1498600"/>
            <a:ext cx="8721491" cy="4476750"/>
          </a:xfrm>
          <a:prstGeom prst="rect">
            <a:avLst/>
          </a:prstGeom>
        </p:spPr>
      </p:pic>
      <p:sp>
        <p:nvSpPr>
          <p:cNvPr id="8" name="Rectangle 7"/>
          <p:cNvSpPr>
            <a:spLocks noChangeArrowheads="1"/>
          </p:cNvSpPr>
          <p:nvPr/>
        </p:nvSpPr>
        <p:spPr bwMode="auto">
          <a:xfrm>
            <a:off x="0" y="-734825"/>
            <a:ext cx="8847138" cy="298303"/>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058" tIns="41029" rIns="82058" bIns="41029">
            <a:spAutoFit/>
          </a:bodyPr>
          <a:lstStyle>
            <a:lvl1pPr marL="344488" indent="-344488" defTabSz="741363" eaLnBrk="0" hangingPunct="0">
              <a:spcBef>
                <a:spcPts val="1000"/>
              </a:spcBef>
              <a:buFont typeface="Arial" charset="0"/>
              <a:defRPr>
                <a:solidFill>
                  <a:srgbClr val="4B4F54"/>
                </a:solidFill>
                <a:latin typeface="Arial" charset="0"/>
              </a:defRPr>
            </a:lvl1pPr>
            <a:lvl2pPr marL="742950" indent="-285750" defTabSz="741363" eaLnBrk="0" hangingPunct="0">
              <a:spcBef>
                <a:spcPts val="500"/>
              </a:spcBef>
              <a:buFont typeface="Arial" charset="0"/>
              <a:defRPr>
                <a:solidFill>
                  <a:srgbClr val="4B4F54"/>
                </a:solidFill>
                <a:latin typeface="Arial" charset="0"/>
              </a:defRPr>
            </a:lvl2pPr>
            <a:lvl3pPr marL="1143000" indent="-228600" defTabSz="741363" eaLnBrk="0" hangingPunct="0">
              <a:spcBef>
                <a:spcPts val="500"/>
              </a:spcBef>
              <a:buFont typeface="Arial" charset="0"/>
              <a:defRPr sz="1600">
                <a:solidFill>
                  <a:srgbClr val="4B4F54"/>
                </a:solidFill>
                <a:latin typeface="Arial" charset="0"/>
              </a:defRPr>
            </a:lvl3pPr>
            <a:lvl4pPr marL="1600200" indent="-228600" defTabSz="741363" eaLnBrk="0" hangingPunct="0">
              <a:spcBef>
                <a:spcPts val="500"/>
              </a:spcBef>
              <a:buFont typeface="Arial" charset="0"/>
              <a:defRPr sz="1600">
                <a:solidFill>
                  <a:srgbClr val="4B4F54"/>
                </a:solidFill>
                <a:latin typeface="Arial" charset="0"/>
              </a:defRPr>
            </a:lvl4pPr>
            <a:lvl5pPr marL="2057400" indent="-228600" defTabSz="741363" eaLnBrk="0" hangingPunct="0">
              <a:spcBef>
                <a:spcPts val="500"/>
              </a:spcBef>
              <a:buFont typeface="Arial" charset="0"/>
              <a:defRPr sz="1600">
                <a:solidFill>
                  <a:srgbClr val="4B4F54"/>
                </a:solidFill>
                <a:latin typeface="Arial" charset="0"/>
              </a:defRPr>
            </a:lvl5pPr>
            <a:lvl6pPr marL="2514600" indent="-228600" defTabSz="741363" eaLnBrk="0" fontAlgn="base" hangingPunct="0">
              <a:spcBef>
                <a:spcPts val="500"/>
              </a:spcBef>
              <a:spcAft>
                <a:spcPct val="0"/>
              </a:spcAft>
              <a:buFont typeface="Arial" charset="0"/>
              <a:defRPr sz="1600">
                <a:solidFill>
                  <a:srgbClr val="4B4F54"/>
                </a:solidFill>
                <a:latin typeface="Arial" charset="0"/>
              </a:defRPr>
            </a:lvl6pPr>
            <a:lvl7pPr marL="2971800" indent="-228600" defTabSz="741363" eaLnBrk="0" fontAlgn="base" hangingPunct="0">
              <a:spcBef>
                <a:spcPts val="500"/>
              </a:spcBef>
              <a:spcAft>
                <a:spcPct val="0"/>
              </a:spcAft>
              <a:buFont typeface="Arial" charset="0"/>
              <a:defRPr sz="1600">
                <a:solidFill>
                  <a:srgbClr val="4B4F54"/>
                </a:solidFill>
                <a:latin typeface="Arial" charset="0"/>
              </a:defRPr>
            </a:lvl7pPr>
            <a:lvl8pPr marL="3429000" indent="-228600" defTabSz="741363" eaLnBrk="0" fontAlgn="base" hangingPunct="0">
              <a:spcBef>
                <a:spcPts val="500"/>
              </a:spcBef>
              <a:spcAft>
                <a:spcPct val="0"/>
              </a:spcAft>
              <a:buFont typeface="Arial" charset="0"/>
              <a:defRPr sz="1600">
                <a:solidFill>
                  <a:srgbClr val="4B4F54"/>
                </a:solidFill>
                <a:latin typeface="Arial" charset="0"/>
              </a:defRPr>
            </a:lvl8pPr>
            <a:lvl9pPr marL="3886200" indent="-228600" defTabSz="741363" eaLnBrk="0" fontAlgn="base" hangingPunct="0">
              <a:spcBef>
                <a:spcPts val="500"/>
              </a:spcBef>
              <a:spcAft>
                <a:spcPct val="0"/>
              </a:spcAft>
              <a:buFont typeface="Arial" charset="0"/>
              <a:defRPr sz="1600">
                <a:solidFill>
                  <a:srgbClr val="4B4F54"/>
                </a:solidFill>
                <a:latin typeface="Arial" charset="0"/>
              </a:defRPr>
            </a:lvl9pPr>
          </a:lstStyle>
          <a:p>
            <a:pPr eaLnBrk="1" hangingPunct="1">
              <a:spcBef>
                <a:spcPct val="0"/>
              </a:spcBef>
              <a:buFontTx/>
              <a:buNone/>
            </a:pPr>
            <a:r>
              <a:rPr lang="en-US" altLang="en-US" sz="1400" dirty="0">
                <a:solidFill>
                  <a:schemeClr val="tx1"/>
                </a:solidFill>
                <a:ea typeface="MS PGothic" pitchFamily="34" charset="-128"/>
              </a:rPr>
              <a:t>Center</a:t>
            </a:r>
            <a:r>
              <a:rPr lang="en-US" altLang="en-US" sz="1400" dirty="0" smtClean="0">
                <a:solidFill>
                  <a:schemeClr val="tx1"/>
                </a:solidFill>
                <a:ea typeface="MS PGothic" pitchFamily="34" charset="-128"/>
              </a:rPr>
              <a:t>: </a:t>
            </a:r>
            <a:r>
              <a:rPr lang="en-US" altLang="en-US" sz="1400" dirty="0" smtClean="0">
                <a:solidFill>
                  <a:schemeClr val="tx1"/>
                </a:solidFill>
                <a:ea typeface="MS PGothic" pitchFamily="34" charset="-128"/>
                <a:hlinkClick r:id="rId3" action="ppaction://hlinkfile"/>
              </a:rPr>
              <a:t>W:\Charts\Inflation\US Inflation.xlsx</a:t>
            </a:r>
            <a:endParaRPr lang="en-US" altLang="en-US" sz="1400" dirty="0">
              <a:solidFill>
                <a:schemeClr val="tx1"/>
              </a:solidFill>
              <a:ea typeface="MS PGothic" pitchFamily="34" charset="-128"/>
            </a:endParaRPr>
          </a:p>
        </p:txBody>
      </p:sp>
    </p:spTree>
    <p:extLst>
      <p:ext uri="{BB962C8B-B14F-4D97-AF65-F5344CB8AC3E}">
        <p14:creationId xmlns:p14="http://schemas.microsoft.com/office/powerpoint/2010/main" val="36125923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pPr/>
              <a:t>18</a:t>
            </a:fld>
            <a:endParaRPr lang="en-CA" dirty="0"/>
          </a:p>
        </p:txBody>
      </p:sp>
      <p:sp>
        <p:nvSpPr>
          <p:cNvPr id="3" name="Title 2"/>
          <p:cNvSpPr>
            <a:spLocks noGrp="1"/>
          </p:cNvSpPr>
          <p:nvPr>
            <p:ph type="title"/>
          </p:nvPr>
        </p:nvSpPr>
        <p:spPr/>
        <p:txBody>
          <a:bodyPr/>
          <a:lstStyle/>
          <a:p>
            <a:r>
              <a:rPr lang="en-US" dirty="0" smtClean="0"/>
              <a:t>Commodity prices have driven inflation, may be slowing</a:t>
            </a:r>
            <a:endParaRPr lang="en-US" dirty="0"/>
          </a:p>
        </p:txBody>
      </p:sp>
      <p:sp>
        <p:nvSpPr>
          <p:cNvPr id="5" name="Text Box 3"/>
          <p:cNvSpPr txBox="1">
            <a:spLocks noChangeArrowheads="1"/>
          </p:cNvSpPr>
          <p:nvPr/>
        </p:nvSpPr>
        <p:spPr bwMode="auto">
          <a:xfrm>
            <a:off x="0" y="-724181"/>
            <a:ext cx="8070273" cy="298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defTabSz="741363"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defTabSz="741363" eaLnBrk="0" hangingPunct="0">
              <a:spcBef>
                <a:spcPct val="20000"/>
              </a:spcBef>
              <a:buChar char="–"/>
              <a:defRPr sz="1400">
                <a:solidFill>
                  <a:schemeClr val="tx1"/>
                </a:solidFill>
                <a:latin typeface="Arial" charset="0"/>
                <a:ea typeface="MS PGothic" pitchFamily="34" charset="-128"/>
              </a:defRPr>
            </a:lvl4pPr>
            <a:lvl5pPr marL="2057400" indent="-228600" defTabSz="741363" eaLnBrk="0" hangingPunct="0">
              <a:spcBef>
                <a:spcPct val="20000"/>
              </a:spcBef>
              <a:buChar char="»"/>
              <a:defRPr sz="1400">
                <a:solidFill>
                  <a:schemeClr val="tx1"/>
                </a:solidFill>
                <a:latin typeface="Arial"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eaLnBrk="1" hangingPunct="1">
              <a:spcBef>
                <a:spcPct val="0"/>
              </a:spcBef>
              <a:buClrTx/>
              <a:buFontTx/>
              <a:buNone/>
            </a:pPr>
            <a:r>
              <a:rPr lang="en-US" altLang="en-US" sz="1400" dirty="0" smtClean="0">
                <a:solidFill>
                  <a:srgbClr val="444444"/>
                </a:solidFill>
                <a:cs typeface="Arial" charset="0"/>
              </a:rPr>
              <a:t>Center: </a:t>
            </a:r>
            <a:r>
              <a:rPr lang="en-US" altLang="en-US" sz="1400" dirty="0" smtClean="0">
                <a:solidFill>
                  <a:srgbClr val="444444"/>
                </a:solidFill>
                <a:cs typeface="Arial" charset="0"/>
                <a:hlinkClick r:id="rId3" action="ppaction://hlinkfile"/>
              </a:rPr>
              <a:t>W:\Charts\Commodities\Commodities Index, T-bond and SP500 Weekly.xlsx</a:t>
            </a:r>
            <a:endParaRPr lang="en-US" altLang="en-US" sz="1400" dirty="0">
              <a:solidFill>
                <a:srgbClr val="001B49"/>
              </a:solidFill>
              <a:cs typeface="Arial" charset="0"/>
            </a:endParaRPr>
          </a:p>
        </p:txBody>
      </p:sp>
      <p:sp>
        <p:nvSpPr>
          <p:cNvPr id="8" name="Text Box 3"/>
          <p:cNvSpPr txBox="1">
            <a:spLocks noChangeArrowheads="1"/>
          </p:cNvSpPr>
          <p:nvPr/>
        </p:nvSpPr>
        <p:spPr bwMode="auto">
          <a:xfrm>
            <a:off x="-3903403" y="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-ymd-20210728</a:t>
            </a:r>
            <a:endParaRPr lang="en-CA" altLang="en-US" sz="1400" dirty="0">
              <a:solidFill>
                <a:schemeClr val="tx1"/>
              </a:solidFill>
              <a:cs typeface="Arial" pitchFamily="34" charset="0"/>
            </a:endParaRPr>
          </a:p>
        </p:txBody>
      </p:sp>
      <p:pic>
        <p:nvPicPr>
          <p:cNvPr id="6" name="Picture 5"/>
          <p:cNvPicPr>
            <a:picLocks noChangeAspect="1"/>
          </p:cNvPicPr>
          <p:nvPr/>
        </p:nvPicPr>
        <p:blipFill>
          <a:blip r:embed="rId4"/>
          <a:stretch>
            <a:fillRect/>
          </a:stretch>
        </p:blipFill>
        <p:spPr>
          <a:xfrm>
            <a:off x="1739900" y="1498600"/>
            <a:ext cx="8716545" cy="4476750"/>
          </a:xfrm>
          <a:prstGeom prst="rect">
            <a:avLst/>
          </a:prstGeom>
        </p:spPr>
      </p:pic>
    </p:spTree>
    <p:extLst>
      <p:ext uri="{BB962C8B-B14F-4D97-AF65-F5344CB8AC3E}">
        <p14:creationId xmlns:p14="http://schemas.microsoft.com/office/powerpoint/2010/main" val="3437627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0D53123-EF31-4C08-A865-932FC064F9C8}" type="slidenum">
              <a:rPr lang="en-CA" smtClean="0"/>
              <a:pPr/>
              <a:t>19</a:t>
            </a:fld>
            <a:endParaRPr lang="en-CA" dirty="0"/>
          </a:p>
        </p:txBody>
      </p:sp>
      <p:sp>
        <p:nvSpPr>
          <p:cNvPr id="3" name="Title 2"/>
          <p:cNvSpPr>
            <a:spLocks noGrp="1"/>
          </p:cNvSpPr>
          <p:nvPr>
            <p:ph type="title"/>
          </p:nvPr>
        </p:nvSpPr>
        <p:spPr>
          <a:xfrm>
            <a:off x="685800" y="244806"/>
            <a:ext cx="10800000" cy="864000"/>
          </a:xfrm>
        </p:spPr>
        <p:txBody>
          <a:bodyPr>
            <a:normAutofit/>
          </a:bodyPr>
          <a:lstStyle/>
          <a:p>
            <a:r>
              <a:rPr lang="en-US" dirty="0" smtClean="0"/>
              <a:t>Shipping costs have soared; possibly starting to slow</a:t>
            </a:r>
            <a:endParaRPr lang="en-US" dirty="0"/>
          </a:p>
        </p:txBody>
      </p:sp>
      <p:sp>
        <p:nvSpPr>
          <p:cNvPr id="5" name="TextBox 4"/>
          <p:cNvSpPr txBox="1"/>
          <p:nvPr/>
        </p:nvSpPr>
        <p:spPr>
          <a:xfrm>
            <a:off x="108288" y="-951614"/>
            <a:ext cx="10206990" cy="307777"/>
          </a:xfrm>
          <a:prstGeom prst="rect">
            <a:avLst/>
          </a:prstGeom>
          <a:noFill/>
        </p:spPr>
        <p:txBody>
          <a:bodyPr wrap="square" rtlCol="0">
            <a:spAutoFit/>
          </a:bodyPr>
          <a:lstStyle/>
          <a:p>
            <a:r>
              <a:rPr lang="en-US" sz="1400" dirty="0" smtClean="0"/>
              <a:t>Center: </a:t>
            </a:r>
            <a:r>
              <a:rPr lang="en-US" sz="1400" dirty="0" smtClean="0">
                <a:hlinkClick r:id="rId3" action="ppaction://hlinkfile"/>
              </a:rPr>
              <a:t>W:\Charts\Industries\Drewry World Container Index.xlsx</a:t>
            </a:r>
            <a:endParaRPr lang="en-US" sz="1400" dirty="0" smtClean="0"/>
          </a:p>
        </p:txBody>
      </p:sp>
      <p:sp>
        <p:nvSpPr>
          <p:cNvPr id="8" name="Text Box 3"/>
          <p:cNvSpPr txBox="1">
            <a:spLocks noChangeArrowheads="1"/>
          </p:cNvSpPr>
          <p:nvPr/>
        </p:nvSpPr>
        <p:spPr bwMode="auto">
          <a:xfrm>
            <a:off x="-3903403" y="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-ymd-20210729</a:t>
            </a:r>
            <a:endParaRPr lang="en-CA" altLang="en-US" sz="1400" dirty="0">
              <a:solidFill>
                <a:schemeClr val="tx1"/>
              </a:solidFill>
              <a:cs typeface="Arial" pitchFamily="34" charset="0"/>
            </a:endParaRPr>
          </a:p>
        </p:txBody>
      </p:sp>
      <p:pic>
        <p:nvPicPr>
          <p:cNvPr id="4" name="Picture 3"/>
          <p:cNvPicPr>
            <a:picLocks noChangeAspect="1"/>
          </p:cNvPicPr>
          <p:nvPr/>
        </p:nvPicPr>
        <p:blipFill>
          <a:blip r:embed="rId4"/>
          <a:stretch>
            <a:fillRect/>
          </a:stretch>
        </p:blipFill>
        <p:spPr>
          <a:xfrm>
            <a:off x="1739900" y="1498600"/>
            <a:ext cx="8721491" cy="4476750"/>
          </a:xfrm>
          <a:prstGeom prst="rect">
            <a:avLst/>
          </a:prstGeom>
        </p:spPr>
      </p:pic>
    </p:spTree>
    <p:extLst>
      <p:ext uri="{BB962C8B-B14F-4D97-AF65-F5344CB8AC3E}">
        <p14:creationId xmlns:p14="http://schemas.microsoft.com/office/powerpoint/2010/main" val="203051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D4A04FAF-7730-CA4B-A0CA-04A5C39E0E2E}"/>
              </a:ext>
            </a:extLst>
          </p:cNvPr>
          <p:cNvSpPr>
            <a:spLocks noGrp="1"/>
          </p:cNvSpPr>
          <p:nvPr>
            <p:ph type="sldNum" sz="quarter" idx="12"/>
          </p:nvPr>
        </p:nvSpPr>
        <p:spPr/>
        <p:txBody>
          <a:bodyPr/>
          <a:lstStyle/>
          <a:p>
            <a:fld id="{00D53123-EF31-4C08-A865-932FC064F9C8}" type="slidenum">
              <a:rPr lang="en-CA" smtClean="0"/>
              <a:pPr/>
              <a:t>2</a:t>
            </a:fld>
            <a:endParaRPr lang="en-CA" dirty="0"/>
          </a:p>
        </p:txBody>
      </p:sp>
      <p:sp>
        <p:nvSpPr>
          <p:cNvPr id="8" name="Title 7"/>
          <p:cNvSpPr>
            <a:spLocks noGrp="1"/>
          </p:cNvSpPr>
          <p:nvPr>
            <p:ph type="title"/>
          </p:nvPr>
        </p:nvSpPr>
        <p:spPr/>
        <p:txBody>
          <a:bodyPr/>
          <a:lstStyle/>
          <a:p>
            <a:r>
              <a:rPr lang="en-US" dirty="0" smtClean="0"/>
              <a:t>Report card</a:t>
            </a:r>
            <a:endParaRPr lang="en-US" dirty="0"/>
          </a:p>
        </p:txBody>
      </p:sp>
      <p:sp>
        <p:nvSpPr>
          <p:cNvPr id="6" name="Rectangle 5"/>
          <p:cNvSpPr/>
          <p:nvPr/>
        </p:nvSpPr>
        <p:spPr>
          <a:xfrm>
            <a:off x="4268513" y="1690040"/>
            <a:ext cx="3096000" cy="4176000"/>
          </a:xfrm>
          <a:prstGeom prst="rect">
            <a:avLst/>
          </a:prstGeom>
          <a:solidFill>
            <a:srgbClr val="F2F6F8"/>
          </a:solidFill>
          <a:ln w="9525" cap="flat">
            <a:solidFill>
              <a:schemeClr val="accent1">
                <a:lumMod val="20000"/>
                <a:lumOff val="80000"/>
              </a:schemeClr>
            </a:solidFill>
          </a:ln>
          <a:effectLst>
            <a:innerShdw blurRad="76200" dist="50800" dir="2700000">
              <a:schemeClr val="bg2">
                <a:lumMod val="50000"/>
                <a:alpha val="50000"/>
              </a:schemeClr>
            </a:innerShdw>
          </a:effectLst>
        </p:spPr>
        <p:txBody>
          <a:bodyPr lIns="72000" tIns="252000" rIns="72000"/>
          <a:lstStyle/>
          <a:p>
            <a:pPr defTabSz="741363" eaLnBrk="0" hangingPunct="0">
              <a:spcBef>
                <a:spcPct val="30000"/>
              </a:spcBef>
              <a:buClr>
                <a:srgbClr val="002567"/>
              </a:buClr>
              <a:defRPr/>
            </a:pPr>
            <a:r>
              <a:rPr lang="en-US" altLang="en-US" sz="1300" b="1" spc="-50" dirty="0">
                <a:solidFill>
                  <a:schemeClr val="accent1"/>
                </a:solidFill>
                <a:ea typeface="MS PGothic" pitchFamily="34" charset="-128"/>
                <a:cs typeface="Arial" pitchFamily="34" charset="0"/>
              </a:rPr>
              <a:t>POSITIVE </a:t>
            </a:r>
            <a:r>
              <a:rPr lang="en-US" altLang="en-US" sz="1300" b="1" spc="-50" dirty="0" smtClean="0">
                <a:solidFill>
                  <a:schemeClr val="accent1"/>
                </a:solidFill>
                <a:ea typeface="MS PGothic" pitchFamily="34" charset="-128"/>
                <a:cs typeface="Arial" pitchFamily="34" charset="0"/>
              </a:rPr>
              <a:t>THEMES</a:t>
            </a:r>
            <a:endParaRPr lang="en-US" sz="1400" dirty="0" smtClean="0">
              <a:solidFill>
                <a:srgbClr val="4B4F54"/>
              </a:solidFill>
            </a:endParaRP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Delta wave seemingly already fading in many EM nations and possibly in U.S.</a:t>
            </a: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Vaccinations </a:t>
            </a:r>
            <a:r>
              <a:rPr lang="en-US" sz="1400" dirty="0">
                <a:solidFill>
                  <a:srgbClr val="4B4F54"/>
                </a:solidFill>
              </a:rPr>
              <a:t>now moving quickly in developing </a:t>
            </a:r>
            <a:r>
              <a:rPr lang="en-US" sz="1400" dirty="0" smtClean="0">
                <a:solidFill>
                  <a:srgbClr val="4B4F54"/>
                </a:solidFill>
              </a:rPr>
              <a:t>nations</a:t>
            </a:r>
            <a:endParaRPr lang="en-US" sz="1400" dirty="0">
              <a:solidFill>
                <a:srgbClr val="4B4F54"/>
              </a:solidFill>
            </a:endParaRP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Economic growth still pretty good even during Delta wave</a:t>
            </a:r>
          </a:p>
          <a:p>
            <a:pPr marL="85725" indent="-85725" defTabSz="741363" eaLnBrk="0" hangingPunct="0">
              <a:spcBef>
                <a:spcPts val="1200"/>
              </a:spcBef>
              <a:buClr>
                <a:schemeClr val="accent2"/>
              </a:buClr>
              <a:buFont typeface="Arial" panose="020B0604020202020204" pitchFamily="34" charset="0"/>
              <a:buChar char="•"/>
              <a:defRPr/>
            </a:pPr>
            <a:r>
              <a:rPr lang="en-US" sz="1400" dirty="0">
                <a:solidFill>
                  <a:srgbClr val="4B4F54"/>
                </a:solidFill>
              </a:rPr>
              <a:t>Inflation may be </a:t>
            </a:r>
            <a:r>
              <a:rPr lang="en-US" sz="1400" dirty="0" smtClean="0">
                <a:solidFill>
                  <a:srgbClr val="4B4F54"/>
                </a:solidFill>
              </a:rPr>
              <a:t>peaking</a:t>
            </a: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Households in strong position</a:t>
            </a: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Inventory accumulation upside</a:t>
            </a: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U.S. moving forward on infrastructure bills</a:t>
            </a:r>
          </a:p>
          <a:p>
            <a:pPr marL="85725" indent="-85725" defTabSz="741363" eaLnBrk="0" hangingPunct="0">
              <a:spcBef>
                <a:spcPts val="1200"/>
              </a:spcBef>
              <a:buClr>
                <a:schemeClr val="accent2"/>
              </a:buClr>
              <a:buFont typeface="Arial" panose="020B0604020202020204" pitchFamily="34" charset="0"/>
              <a:buChar char="•"/>
              <a:defRPr/>
            </a:pPr>
            <a:endParaRPr lang="en-US" sz="1400" dirty="0" smtClean="0">
              <a:solidFill>
                <a:srgbClr val="4B4F54"/>
              </a:solidFill>
            </a:endParaRPr>
          </a:p>
        </p:txBody>
      </p:sp>
      <p:sp>
        <p:nvSpPr>
          <p:cNvPr id="7" name="Rectangle 6"/>
          <p:cNvSpPr/>
          <p:nvPr/>
        </p:nvSpPr>
        <p:spPr>
          <a:xfrm>
            <a:off x="494276" y="1690040"/>
            <a:ext cx="3096000" cy="4176000"/>
          </a:xfrm>
          <a:prstGeom prst="rect">
            <a:avLst/>
          </a:prstGeom>
          <a:solidFill>
            <a:srgbClr val="F2F6F8"/>
          </a:solidFill>
          <a:ln w="9525">
            <a:solidFill>
              <a:schemeClr val="accent1">
                <a:lumMod val="20000"/>
                <a:lumOff val="80000"/>
              </a:schemeClr>
            </a:solidFill>
          </a:ln>
          <a:effectLst>
            <a:innerShdw blurRad="76200" dist="50800" dir="2700000">
              <a:schemeClr val="bg2">
                <a:lumMod val="50000"/>
                <a:alpha val="50000"/>
              </a:schemeClr>
            </a:innerShdw>
          </a:effectLst>
        </p:spPr>
        <p:txBody>
          <a:bodyPr lIns="72000" tIns="252000" rIns="79200"/>
          <a:lstStyle/>
          <a:p>
            <a:pPr defTabSz="741363" eaLnBrk="0" hangingPunct="0">
              <a:spcBef>
                <a:spcPct val="30000"/>
              </a:spcBef>
              <a:buClr>
                <a:srgbClr val="002567"/>
              </a:buClr>
              <a:defRPr/>
            </a:pPr>
            <a:r>
              <a:rPr lang="en-US" altLang="en-US" sz="1300" b="1" spc="-50" dirty="0" smtClean="0">
                <a:solidFill>
                  <a:schemeClr val="accent1"/>
                </a:solidFill>
                <a:ea typeface="MS PGothic" pitchFamily="34" charset="-128"/>
                <a:cs typeface="Arial" pitchFamily="34" charset="0"/>
              </a:rPr>
              <a:t>NEGATIVE THEMES</a:t>
            </a:r>
            <a:endParaRPr lang="en-US" sz="1400" dirty="0" smtClean="0">
              <a:solidFill>
                <a:srgbClr val="4B4F54"/>
              </a:solidFill>
            </a:endParaRPr>
          </a:p>
          <a:p>
            <a:pPr marL="85725" indent="-85725" defTabSz="741363" eaLnBrk="0" hangingPunct="0">
              <a:spcBef>
                <a:spcPts val="1000"/>
              </a:spcBef>
              <a:buClr>
                <a:schemeClr val="accent2"/>
              </a:buClr>
              <a:buFont typeface="Arial" panose="020B0604020202020204" pitchFamily="34" charset="0"/>
              <a:buChar char="•"/>
              <a:defRPr/>
            </a:pPr>
            <a:r>
              <a:rPr lang="en-US" sz="1400" dirty="0" smtClean="0">
                <a:solidFill>
                  <a:srgbClr val="4B4F54"/>
                </a:solidFill>
              </a:rPr>
              <a:t>Delta variant is highly contagious and has contributed to a surge of infections</a:t>
            </a:r>
          </a:p>
          <a:p>
            <a:pPr marL="85725" indent="-85725" defTabSz="741363" eaLnBrk="0" hangingPunct="0">
              <a:spcBef>
                <a:spcPts val="1000"/>
              </a:spcBef>
              <a:buClr>
                <a:schemeClr val="accent2"/>
              </a:buClr>
              <a:buFont typeface="Arial" panose="020B0604020202020204" pitchFamily="34" charset="0"/>
              <a:buChar char="•"/>
              <a:defRPr/>
            </a:pPr>
            <a:r>
              <a:rPr lang="en-US" sz="1400" dirty="0" smtClean="0">
                <a:solidFill>
                  <a:srgbClr val="4B4F54"/>
                </a:solidFill>
              </a:rPr>
              <a:t>Vaccine effectiveness declining</a:t>
            </a:r>
          </a:p>
          <a:p>
            <a:pPr marL="85725" indent="-85725" defTabSz="741363" eaLnBrk="0" hangingPunct="0">
              <a:spcBef>
                <a:spcPts val="1000"/>
              </a:spcBef>
              <a:buClr>
                <a:schemeClr val="accent2"/>
              </a:buClr>
              <a:buFont typeface="Arial" panose="020B0604020202020204" pitchFamily="34" charset="0"/>
              <a:buChar char="•"/>
              <a:defRPr/>
            </a:pPr>
            <a:r>
              <a:rPr lang="en-US" sz="1400" dirty="0" smtClean="0">
                <a:solidFill>
                  <a:srgbClr val="4B4F54"/>
                </a:solidFill>
              </a:rPr>
              <a:t>Reopening efforts now idled</a:t>
            </a:r>
          </a:p>
          <a:p>
            <a:pPr marL="85725" indent="-85725" defTabSz="741363" eaLnBrk="0" hangingPunct="0">
              <a:spcBef>
                <a:spcPts val="1000"/>
              </a:spcBef>
              <a:buClr>
                <a:schemeClr val="accent2"/>
              </a:buClr>
              <a:buFont typeface="Arial" panose="020B0604020202020204" pitchFamily="34" charset="0"/>
              <a:buChar char="•"/>
              <a:defRPr/>
            </a:pPr>
            <a:r>
              <a:rPr lang="en-US" sz="1400" dirty="0" smtClean="0">
                <a:solidFill>
                  <a:srgbClr val="4B4F54"/>
                </a:solidFill>
              </a:rPr>
              <a:t>U.S. economic growth slowing</a:t>
            </a:r>
          </a:p>
          <a:p>
            <a:pPr marL="85725" indent="-85725" defTabSz="741363" eaLnBrk="0" hangingPunct="0">
              <a:spcBef>
                <a:spcPts val="1000"/>
              </a:spcBef>
              <a:buClr>
                <a:schemeClr val="accent2"/>
              </a:buClr>
              <a:buFont typeface="Arial" panose="020B0604020202020204" pitchFamily="34" charset="0"/>
              <a:buChar char="•"/>
              <a:defRPr/>
            </a:pPr>
            <a:r>
              <a:rPr lang="en-US" sz="1400" dirty="0" smtClean="0">
                <a:solidFill>
                  <a:srgbClr val="4B4F54"/>
                </a:solidFill>
              </a:rPr>
              <a:t>2022 outlook is good but below consensus</a:t>
            </a:r>
          </a:p>
          <a:p>
            <a:pPr marL="85725" indent="-85725" defTabSz="741363" eaLnBrk="0" hangingPunct="0">
              <a:spcBef>
                <a:spcPts val="1000"/>
              </a:spcBef>
              <a:buClr>
                <a:schemeClr val="accent2"/>
              </a:buClr>
              <a:buFont typeface="Arial" panose="020B0604020202020204" pitchFamily="34" charset="0"/>
              <a:buChar char="•"/>
              <a:defRPr/>
            </a:pPr>
            <a:r>
              <a:rPr lang="en-US" sz="1400" dirty="0">
                <a:solidFill>
                  <a:srgbClr val="4B4F54"/>
                </a:solidFill>
              </a:rPr>
              <a:t>Inflation extremely high in U.S. and somewhat high </a:t>
            </a:r>
            <a:r>
              <a:rPr lang="en-US" sz="1400" dirty="0" smtClean="0">
                <a:solidFill>
                  <a:srgbClr val="4B4F54"/>
                </a:solidFill>
              </a:rPr>
              <a:t>elsewhere</a:t>
            </a:r>
            <a:endParaRPr lang="en-US" sz="1400" dirty="0">
              <a:solidFill>
                <a:srgbClr val="4B4F54"/>
              </a:solidFill>
            </a:endParaRPr>
          </a:p>
        </p:txBody>
      </p:sp>
      <p:sp>
        <p:nvSpPr>
          <p:cNvPr id="10" name="Rectangle 9"/>
          <p:cNvSpPr/>
          <p:nvPr/>
        </p:nvSpPr>
        <p:spPr>
          <a:xfrm>
            <a:off x="8042751" y="1690040"/>
            <a:ext cx="3096000" cy="4176000"/>
          </a:xfrm>
          <a:prstGeom prst="rect">
            <a:avLst/>
          </a:prstGeom>
          <a:solidFill>
            <a:srgbClr val="F2F6F8"/>
          </a:solidFill>
          <a:ln w="9525">
            <a:solidFill>
              <a:schemeClr val="accent1">
                <a:lumMod val="20000"/>
                <a:lumOff val="80000"/>
              </a:schemeClr>
            </a:solidFill>
          </a:ln>
          <a:effectLst>
            <a:innerShdw blurRad="76200" dist="50800" dir="2700000">
              <a:schemeClr val="bg2">
                <a:lumMod val="50000"/>
                <a:alpha val="50000"/>
              </a:schemeClr>
            </a:innerShdw>
          </a:effectLst>
        </p:spPr>
        <p:txBody>
          <a:bodyPr lIns="72000" tIns="252000" rIns="72000" bIns="0"/>
          <a:lstStyle/>
          <a:p>
            <a:pPr defTabSz="741363" eaLnBrk="0" hangingPunct="0">
              <a:spcBef>
                <a:spcPct val="30000"/>
              </a:spcBef>
              <a:buClr>
                <a:srgbClr val="002567"/>
              </a:buClr>
              <a:defRPr/>
            </a:pPr>
            <a:r>
              <a:rPr lang="en-US" altLang="en-US" sz="1300" b="1" kern="1500" spc="-10" dirty="0">
                <a:solidFill>
                  <a:schemeClr val="accent1"/>
                </a:solidFill>
                <a:ea typeface="MS PGothic" pitchFamily="34" charset="-128"/>
                <a:cs typeface="Arial" pitchFamily="34" charset="0"/>
              </a:rPr>
              <a:t>INTERESTING</a:t>
            </a: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Significant variance by country in room remaining for economic revival</a:t>
            </a:r>
          </a:p>
          <a:p>
            <a:pPr marL="85725" indent="-85725" defTabSz="741363" eaLnBrk="0" hangingPunct="0">
              <a:spcBef>
                <a:spcPts val="1200"/>
              </a:spcBef>
              <a:buClr>
                <a:schemeClr val="accent2"/>
              </a:buClr>
              <a:buFont typeface="Arial" panose="020B0604020202020204" pitchFamily="34" charset="0"/>
              <a:buChar char="•"/>
              <a:defRPr/>
            </a:pPr>
            <a:r>
              <a:rPr lang="en-US" sz="1400" dirty="0">
                <a:solidFill>
                  <a:srgbClr val="4B4F54"/>
                </a:solidFill>
              </a:rPr>
              <a:t>Business cycle </a:t>
            </a:r>
            <a:r>
              <a:rPr lang="en-US" sz="1400" dirty="0" smtClean="0">
                <a:solidFill>
                  <a:srgbClr val="4B4F54"/>
                </a:solidFill>
              </a:rPr>
              <a:t>still “early” but moving </a:t>
            </a:r>
            <a:r>
              <a:rPr lang="en-US" sz="1400" dirty="0">
                <a:solidFill>
                  <a:srgbClr val="4B4F54"/>
                </a:solidFill>
              </a:rPr>
              <a:t>forward unusually quickly</a:t>
            </a:r>
          </a:p>
          <a:p>
            <a:pPr marL="85725" indent="-85725" defTabSz="741363" eaLnBrk="0" hangingPunct="0">
              <a:spcBef>
                <a:spcPts val="1200"/>
              </a:spcBef>
              <a:buClr>
                <a:schemeClr val="accent2"/>
              </a:buClr>
              <a:buFont typeface="Arial" panose="020B0604020202020204" pitchFamily="34" charset="0"/>
              <a:buChar char="•"/>
              <a:defRPr/>
            </a:pPr>
            <a:r>
              <a:rPr lang="en-US" sz="1400" dirty="0" smtClean="0">
                <a:solidFill>
                  <a:srgbClr val="4B4F54"/>
                </a:solidFill>
              </a:rPr>
              <a:t>More hawkish Federal Reserve</a:t>
            </a:r>
          </a:p>
          <a:p>
            <a:pPr marL="85725" indent="-85725" defTabSz="741363" eaLnBrk="0" hangingPunct="0">
              <a:spcBef>
                <a:spcPts val="1200"/>
              </a:spcBef>
              <a:buClr>
                <a:schemeClr val="accent2"/>
              </a:buClr>
              <a:buFont typeface="Arial" panose="020B0604020202020204" pitchFamily="34" charset="0"/>
              <a:buChar char="•"/>
              <a:defRPr/>
            </a:pPr>
            <a:endParaRPr lang="en-US" sz="1400" dirty="0" smtClean="0">
              <a:solidFill>
                <a:srgbClr val="4B4F54"/>
              </a:solidFill>
            </a:endParaRPr>
          </a:p>
          <a:p>
            <a:pPr marL="85725" indent="-85725" defTabSz="741363" eaLnBrk="0" hangingPunct="0">
              <a:spcBef>
                <a:spcPts val="1200"/>
              </a:spcBef>
              <a:buClr>
                <a:schemeClr val="accent2"/>
              </a:buClr>
              <a:buFont typeface="Arial" panose="020B0604020202020204" pitchFamily="34" charset="0"/>
              <a:buChar char="•"/>
              <a:defRPr/>
            </a:pPr>
            <a:endParaRPr lang="en-US" sz="1400" dirty="0" smtClean="0">
              <a:solidFill>
                <a:srgbClr val="4B4F54"/>
              </a:solidFill>
            </a:endParaRPr>
          </a:p>
          <a:p>
            <a:pPr defTabSz="741363" eaLnBrk="0" hangingPunct="0">
              <a:spcBef>
                <a:spcPts val="1200"/>
              </a:spcBef>
              <a:buClr>
                <a:schemeClr val="accent2"/>
              </a:buClr>
              <a:defRPr/>
            </a:pPr>
            <a:endParaRPr lang="en-US" sz="1400" dirty="0" smtClean="0">
              <a:solidFill>
                <a:srgbClr val="4B4F54"/>
              </a:solidFill>
            </a:endParaRPr>
          </a:p>
          <a:p>
            <a:pPr marL="85725" indent="-85725" defTabSz="741363" eaLnBrk="0" hangingPunct="0">
              <a:spcBef>
                <a:spcPts val="1200"/>
              </a:spcBef>
              <a:buClr>
                <a:schemeClr val="accent2"/>
              </a:buClr>
              <a:buFont typeface="Arial" panose="020B0604020202020204" pitchFamily="34" charset="0"/>
              <a:buChar char="•"/>
              <a:defRPr/>
            </a:pPr>
            <a:endParaRPr lang="en-US" sz="1400" dirty="0" smtClean="0">
              <a:solidFill>
                <a:srgbClr val="4B4F54"/>
              </a:solidFill>
            </a:endParaRPr>
          </a:p>
          <a:p>
            <a:pPr marL="85725" indent="-85725" defTabSz="741363" eaLnBrk="0" hangingPunct="0">
              <a:spcBef>
                <a:spcPts val="1200"/>
              </a:spcBef>
              <a:buClr>
                <a:schemeClr val="accent2"/>
              </a:buClr>
              <a:buFont typeface="Arial" panose="020B0604020202020204" pitchFamily="34" charset="0"/>
              <a:buChar char="•"/>
              <a:defRPr/>
            </a:pPr>
            <a:endParaRPr lang="en-US" sz="1400" dirty="0">
              <a:solidFill>
                <a:srgbClr val="4B4F54"/>
              </a:solidFill>
            </a:endParaRPr>
          </a:p>
        </p:txBody>
      </p:sp>
      <p:sp>
        <p:nvSpPr>
          <p:cNvPr id="11" name="TextBox 36"/>
          <p:cNvSpPr txBox="1">
            <a:spLocks noChangeArrowheads="1"/>
          </p:cNvSpPr>
          <p:nvPr/>
        </p:nvSpPr>
        <p:spPr bwMode="auto">
          <a:xfrm>
            <a:off x="3003223" y="1721758"/>
            <a:ext cx="468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Aft>
                <a:spcPts val="1200"/>
              </a:spcAft>
            </a:pPr>
            <a:r>
              <a:rPr lang="en-US" altLang="en-US" sz="2800" dirty="0">
                <a:solidFill>
                  <a:srgbClr val="FF0000"/>
                </a:solidFill>
                <a:latin typeface="Wingdings 3" pitchFamily="18" charset="2"/>
                <a:sym typeface="Wingdings 2" pitchFamily="18" charset="2"/>
              </a:rPr>
              <a:t></a:t>
            </a:r>
            <a:endParaRPr lang="en-US" altLang="en-US" sz="2800" dirty="0">
              <a:solidFill>
                <a:srgbClr val="FF0000"/>
              </a:solidFill>
              <a:latin typeface="Wingdings 3" pitchFamily="18" charset="2"/>
            </a:endParaRPr>
          </a:p>
        </p:txBody>
      </p:sp>
      <p:sp>
        <p:nvSpPr>
          <p:cNvPr id="12" name="TextBox 37"/>
          <p:cNvSpPr txBox="1">
            <a:spLocks noChangeArrowheads="1"/>
          </p:cNvSpPr>
          <p:nvPr/>
        </p:nvSpPr>
        <p:spPr bwMode="auto">
          <a:xfrm>
            <a:off x="6772921" y="1721758"/>
            <a:ext cx="4661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Aft>
                <a:spcPts val="1200"/>
              </a:spcAft>
            </a:pPr>
            <a:r>
              <a:rPr lang="en-US" altLang="en-US" sz="3200" dirty="0">
                <a:solidFill>
                  <a:srgbClr val="00B050"/>
                </a:solidFill>
                <a:latin typeface="Arial Black" pitchFamily="34" charset="0"/>
                <a:cs typeface="Aharoni" pitchFamily="2" charset="-79"/>
                <a:sym typeface="Wingdings" pitchFamily="2" charset="2"/>
              </a:rPr>
              <a:t></a:t>
            </a:r>
            <a:endParaRPr lang="en-US" altLang="en-US" sz="3200" dirty="0">
              <a:solidFill>
                <a:srgbClr val="00B050"/>
              </a:solidFill>
              <a:latin typeface="Arial Black" pitchFamily="34" charset="0"/>
              <a:cs typeface="Aharoni" pitchFamily="2" charset="-79"/>
            </a:endParaRPr>
          </a:p>
        </p:txBody>
      </p:sp>
      <p:sp>
        <p:nvSpPr>
          <p:cNvPr id="13" name="TextBox 39"/>
          <p:cNvSpPr txBox="1">
            <a:spLocks noChangeArrowheads="1"/>
          </p:cNvSpPr>
          <p:nvPr/>
        </p:nvSpPr>
        <p:spPr bwMode="auto">
          <a:xfrm>
            <a:off x="10597606" y="1721758"/>
            <a:ext cx="468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Aft>
                <a:spcPts val="1200"/>
              </a:spcAft>
            </a:pPr>
            <a:r>
              <a:rPr lang="en-US" altLang="en-US" sz="2400" dirty="0">
                <a:solidFill>
                  <a:schemeClr val="accent1">
                    <a:lumMod val="60000"/>
                    <a:lumOff val="40000"/>
                  </a:schemeClr>
                </a:solidFill>
                <a:latin typeface="Arial Black" pitchFamily="34" charset="0"/>
                <a:sym typeface="Wingdings 2" pitchFamily="18" charset="2"/>
              </a:rPr>
              <a:t>!</a:t>
            </a:r>
            <a:endParaRPr lang="en-US" altLang="en-US" sz="2400" dirty="0">
              <a:solidFill>
                <a:schemeClr val="accent1">
                  <a:lumMod val="60000"/>
                  <a:lumOff val="40000"/>
                </a:schemeClr>
              </a:solidFill>
              <a:latin typeface="Arial Black" pitchFamily="34" charset="0"/>
            </a:endParaRPr>
          </a:p>
        </p:txBody>
      </p:sp>
      <p:sp>
        <p:nvSpPr>
          <p:cNvPr id="14" name="TextBox 13"/>
          <p:cNvSpPr txBox="1"/>
          <p:nvPr/>
        </p:nvSpPr>
        <p:spPr>
          <a:xfrm>
            <a:off x="7960456" y="6407602"/>
            <a:ext cx="3105150" cy="230832"/>
          </a:xfrm>
          <a:prstGeom prst="rect">
            <a:avLst/>
          </a:prstGeom>
          <a:noFill/>
        </p:spPr>
        <p:txBody>
          <a:bodyPr wrap="square" rtlCol="0">
            <a:spAutoFit/>
          </a:bodyPr>
          <a:lstStyle/>
          <a:p>
            <a:pPr algn="r"/>
            <a:r>
              <a:rPr lang="en-US" sz="900" dirty="0" smtClean="0"/>
              <a:t>Note: As at 2021-08-31. Source: RBC GAM</a:t>
            </a:r>
            <a:endParaRPr lang="en-US" sz="900" dirty="0"/>
          </a:p>
        </p:txBody>
      </p:sp>
    </p:spTree>
    <p:extLst>
      <p:ext uri="{BB962C8B-B14F-4D97-AF65-F5344CB8AC3E}">
        <p14:creationId xmlns:p14="http://schemas.microsoft.com/office/powerpoint/2010/main" val="2870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53774" y="6198246"/>
            <a:ext cx="2880000" cy="252000"/>
          </a:xfrm>
          <a:prstGeom prst="rect">
            <a:avLst/>
          </a:prstGeom>
          <a:solidFill>
            <a:schemeClr val="bg1"/>
          </a:solidFill>
        </p:spPr>
        <p:txBody>
          <a:bodyPr wrap="square" lIns="0" tIns="0" rIns="0" bIns="0" rtlCol="0" anchor="ctr" anchorCtr="0">
            <a:noAutofit/>
          </a:bodyPr>
          <a:lstStyle/>
          <a:p>
            <a:r>
              <a:rPr lang="en-US" sz="1000" dirty="0" smtClean="0"/>
              <a:t>Note: As at 2021-08-03. Source: RBC GAM</a:t>
            </a:r>
            <a:endParaRPr lang="en-US" sz="1000" dirty="0"/>
          </a:p>
        </p:txBody>
      </p:sp>
      <p:sp>
        <p:nvSpPr>
          <p:cNvPr id="2" name="Slide Number Placeholder 1"/>
          <p:cNvSpPr>
            <a:spLocks noGrp="1"/>
          </p:cNvSpPr>
          <p:nvPr>
            <p:ph type="sldNum" sz="quarter" idx="12"/>
          </p:nvPr>
        </p:nvSpPr>
        <p:spPr/>
        <p:txBody>
          <a:bodyPr/>
          <a:lstStyle/>
          <a:p>
            <a:fld id="{00D53123-EF31-4C08-A865-932FC064F9C8}" type="slidenum">
              <a:rPr lang="en-CA" smtClean="0"/>
              <a:t>20</a:t>
            </a:fld>
            <a:endParaRPr lang="en-CA" dirty="0"/>
          </a:p>
        </p:txBody>
      </p:sp>
      <p:sp>
        <p:nvSpPr>
          <p:cNvPr id="3" name="Title 2"/>
          <p:cNvSpPr>
            <a:spLocks noGrp="1"/>
          </p:cNvSpPr>
          <p:nvPr>
            <p:ph type="title"/>
          </p:nvPr>
        </p:nvSpPr>
        <p:spPr/>
        <p:txBody>
          <a:bodyPr>
            <a:normAutofit/>
          </a:bodyPr>
          <a:lstStyle/>
          <a:p>
            <a:r>
              <a:rPr lang="en-US" dirty="0" smtClean="0"/>
              <a:t>Lasting implications of COVID-19</a:t>
            </a:r>
            <a:endParaRPr lang="en-US" dirty="0"/>
          </a:p>
        </p:txBody>
      </p:sp>
      <p:sp>
        <p:nvSpPr>
          <p:cNvPr id="9" name="TextBox 8"/>
          <p:cNvSpPr txBox="1"/>
          <p:nvPr/>
        </p:nvSpPr>
        <p:spPr>
          <a:xfrm>
            <a:off x="1927164" y="1250501"/>
            <a:ext cx="1312263" cy="369332"/>
          </a:xfrm>
          <a:prstGeom prst="rect">
            <a:avLst/>
          </a:prstGeom>
          <a:noFill/>
        </p:spPr>
        <p:txBody>
          <a:bodyPr wrap="square" rtlCol="0">
            <a:spAutoFit/>
          </a:bodyPr>
          <a:lstStyle/>
          <a:p>
            <a:r>
              <a:rPr lang="en-US" dirty="0" smtClean="0"/>
              <a:t>Permanent</a:t>
            </a:r>
            <a:endParaRPr lang="en-US" dirty="0"/>
          </a:p>
        </p:txBody>
      </p:sp>
      <p:sp>
        <p:nvSpPr>
          <p:cNvPr id="10" name="TextBox 9"/>
          <p:cNvSpPr txBox="1"/>
          <p:nvPr/>
        </p:nvSpPr>
        <p:spPr>
          <a:xfrm>
            <a:off x="4803914" y="1208766"/>
            <a:ext cx="2842056" cy="369332"/>
          </a:xfrm>
          <a:prstGeom prst="rect">
            <a:avLst/>
          </a:prstGeom>
          <a:noFill/>
        </p:spPr>
        <p:txBody>
          <a:bodyPr wrap="square" rtlCol="0">
            <a:spAutoFit/>
          </a:bodyPr>
          <a:lstStyle/>
          <a:p>
            <a:r>
              <a:rPr lang="en-US" dirty="0" smtClean="0"/>
              <a:t>Multi-year but temporary</a:t>
            </a:r>
            <a:endParaRPr lang="en-US" dirty="0"/>
          </a:p>
        </p:txBody>
      </p:sp>
      <p:sp>
        <p:nvSpPr>
          <p:cNvPr id="11" name="TextBox 10"/>
          <p:cNvSpPr txBox="1"/>
          <p:nvPr/>
        </p:nvSpPr>
        <p:spPr>
          <a:xfrm>
            <a:off x="8777193" y="1234773"/>
            <a:ext cx="1509269" cy="369332"/>
          </a:xfrm>
          <a:prstGeom prst="rect">
            <a:avLst/>
          </a:prstGeom>
          <a:noFill/>
        </p:spPr>
        <p:txBody>
          <a:bodyPr wrap="square" rtlCol="0">
            <a:spAutoFit/>
          </a:bodyPr>
          <a:lstStyle/>
          <a:p>
            <a:r>
              <a:rPr lang="en-US" dirty="0" smtClean="0"/>
              <a:t>Short-lived</a:t>
            </a:r>
            <a:endParaRPr lang="en-US" dirty="0"/>
          </a:p>
        </p:txBody>
      </p:sp>
      <p:sp>
        <p:nvSpPr>
          <p:cNvPr id="12" name="TextBox 11"/>
          <p:cNvSpPr txBox="1"/>
          <p:nvPr/>
        </p:nvSpPr>
        <p:spPr>
          <a:xfrm>
            <a:off x="0" y="1713158"/>
            <a:ext cx="1109786" cy="646331"/>
          </a:xfrm>
          <a:prstGeom prst="rect">
            <a:avLst/>
          </a:prstGeom>
          <a:noFill/>
        </p:spPr>
        <p:txBody>
          <a:bodyPr wrap="square" rtlCol="0">
            <a:spAutoFit/>
          </a:bodyPr>
          <a:lstStyle/>
          <a:p>
            <a:pPr algn="ctr"/>
            <a:r>
              <a:rPr lang="en-US" dirty="0" smtClean="0"/>
              <a:t>No reversal</a:t>
            </a:r>
            <a:endParaRPr lang="en-US" dirty="0"/>
          </a:p>
        </p:txBody>
      </p:sp>
      <p:sp>
        <p:nvSpPr>
          <p:cNvPr id="13" name="TextBox 12"/>
          <p:cNvSpPr txBox="1"/>
          <p:nvPr/>
        </p:nvSpPr>
        <p:spPr>
          <a:xfrm>
            <a:off x="0" y="3144736"/>
            <a:ext cx="1099465" cy="646331"/>
          </a:xfrm>
          <a:prstGeom prst="rect">
            <a:avLst/>
          </a:prstGeom>
          <a:noFill/>
        </p:spPr>
        <p:txBody>
          <a:bodyPr wrap="square" rtlCol="0">
            <a:spAutoFit/>
          </a:bodyPr>
          <a:lstStyle/>
          <a:p>
            <a:pPr algn="ctr"/>
            <a:r>
              <a:rPr lang="en-US" dirty="0" smtClean="0"/>
              <a:t>Partial </a:t>
            </a:r>
          </a:p>
          <a:p>
            <a:pPr algn="ctr"/>
            <a:r>
              <a:rPr lang="en-US" dirty="0" smtClean="0"/>
              <a:t>reversal</a:t>
            </a:r>
            <a:endParaRPr lang="en-US" dirty="0"/>
          </a:p>
        </p:txBody>
      </p:sp>
      <p:sp>
        <p:nvSpPr>
          <p:cNvPr id="14" name="TextBox 13"/>
          <p:cNvSpPr txBox="1"/>
          <p:nvPr/>
        </p:nvSpPr>
        <p:spPr>
          <a:xfrm>
            <a:off x="0" y="5072246"/>
            <a:ext cx="1109785" cy="569387"/>
          </a:xfrm>
          <a:prstGeom prst="rect">
            <a:avLst/>
          </a:prstGeom>
          <a:noFill/>
        </p:spPr>
        <p:txBody>
          <a:bodyPr wrap="square" rtlCol="0">
            <a:spAutoFit/>
          </a:bodyPr>
          <a:lstStyle/>
          <a:p>
            <a:pPr algn="ctr"/>
            <a:r>
              <a:rPr lang="en-US" sz="1550" dirty="0" smtClean="0"/>
              <a:t>Significant reversal</a:t>
            </a:r>
            <a:endParaRPr lang="en-US" sz="1550" dirty="0"/>
          </a:p>
        </p:txBody>
      </p:sp>
      <p:sp>
        <p:nvSpPr>
          <p:cNvPr id="15" name="TextBox 14"/>
          <p:cNvSpPr txBox="1"/>
          <p:nvPr/>
        </p:nvSpPr>
        <p:spPr>
          <a:xfrm>
            <a:off x="6596251" y="5055767"/>
            <a:ext cx="2443312" cy="369332"/>
          </a:xfrm>
          <a:prstGeom prst="rect">
            <a:avLst/>
          </a:prstGeom>
          <a:noFill/>
        </p:spPr>
        <p:txBody>
          <a:bodyPr wrap="square" rtlCol="0">
            <a:spAutoFit/>
          </a:bodyPr>
          <a:lstStyle/>
          <a:p>
            <a:pPr algn="ctr"/>
            <a:r>
              <a:rPr lang="en-US" dirty="0" smtClean="0"/>
              <a:t>Complete reversal</a:t>
            </a:r>
            <a:endParaRPr lang="en-US" dirty="0"/>
          </a:p>
        </p:txBody>
      </p:sp>
      <p:graphicFrame>
        <p:nvGraphicFramePr>
          <p:cNvPr id="18" name="Table 17"/>
          <p:cNvGraphicFramePr>
            <a:graphicFrameLocks noGrp="1"/>
          </p:cNvGraphicFramePr>
          <p:nvPr>
            <p:extLst/>
          </p:nvPr>
        </p:nvGraphicFramePr>
        <p:xfrm>
          <a:off x="1032231" y="1688929"/>
          <a:ext cx="3260939" cy="670560"/>
        </p:xfrm>
        <a:graphic>
          <a:graphicData uri="http://schemas.openxmlformats.org/drawingml/2006/table">
            <a:tbl>
              <a:tblPr>
                <a:tableStyleId>{BF9529FB-F7F1-4122-B7C4-D901D1AFE0D1}</a:tableStyleId>
              </a:tblPr>
              <a:tblGrid>
                <a:gridCol w="3260939"/>
              </a:tblGrid>
              <a:tr h="272827">
                <a:tc>
                  <a:txBody>
                    <a:bodyPr/>
                    <a:lstStyle/>
                    <a:p>
                      <a:r>
                        <a:rPr lang="en-US" sz="1600" dirty="0" smtClean="0">
                          <a:solidFill>
                            <a:schemeClr val="bg1"/>
                          </a:solidFill>
                        </a:rPr>
                        <a:t>More public</a:t>
                      </a:r>
                      <a:r>
                        <a:rPr lang="en-US" sz="1600" baseline="0" dirty="0" smtClean="0">
                          <a:solidFill>
                            <a:schemeClr val="bg1"/>
                          </a:solidFill>
                        </a:rPr>
                        <a:t> debt</a:t>
                      </a:r>
                      <a:endParaRPr lang="en-US" sz="1600" dirty="0">
                        <a:solidFill>
                          <a:schemeClr val="bg1"/>
                        </a:solidFill>
                      </a:endParaRPr>
                    </a:p>
                  </a:txBody>
                  <a:tcPr>
                    <a:solidFill>
                      <a:srgbClr val="C00000"/>
                    </a:solidFill>
                  </a:tcPr>
                </a:tc>
              </a:tr>
              <a:tr h="317759">
                <a:tc>
                  <a:txBody>
                    <a:bodyPr/>
                    <a:lstStyle/>
                    <a:p>
                      <a:r>
                        <a:rPr lang="en-US" sz="1600" dirty="0" smtClean="0">
                          <a:solidFill>
                            <a:schemeClr val="bg1"/>
                          </a:solidFill>
                        </a:rPr>
                        <a:t>More automation</a:t>
                      </a:r>
                      <a:endParaRPr lang="en-US" sz="1600" dirty="0">
                        <a:solidFill>
                          <a:schemeClr val="bg1"/>
                        </a:solidFill>
                      </a:endParaRPr>
                    </a:p>
                  </a:txBody>
                  <a:tcPr>
                    <a:solidFill>
                      <a:srgbClr val="C00000"/>
                    </a:solidFill>
                  </a:tcPr>
                </a:tc>
              </a:tr>
            </a:tbl>
          </a:graphicData>
        </a:graphic>
      </p:graphicFrame>
      <p:graphicFrame>
        <p:nvGraphicFramePr>
          <p:cNvPr id="22" name="Table 21"/>
          <p:cNvGraphicFramePr>
            <a:graphicFrameLocks noGrp="1"/>
          </p:cNvGraphicFramePr>
          <p:nvPr>
            <p:extLst/>
          </p:nvPr>
        </p:nvGraphicFramePr>
        <p:xfrm>
          <a:off x="4556968" y="1696350"/>
          <a:ext cx="3260939" cy="2943797"/>
        </p:xfrm>
        <a:graphic>
          <a:graphicData uri="http://schemas.openxmlformats.org/drawingml/2006/table">
            <a:tbl>
              <a:tblPr>
                <a:tableStyleId>{BF9529FB-F7F1-4122-B7C4-D901D1AFE0D1}</a:tableStyleId>
              </a:tblPr>
              <a:tblGrid>
                <a:gridCol w="3260939"/>
              </a:tblGrid>
              <a:tr h="351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Larger government</a:t>
                      </a:r>
                    </a:p>
                  </a:txBody>
                  <a:tcPr>
                    <a:solidFill>
                      <a:schemeClr val="accent1">
                        <a:lumMod val="20000"/>
                        <a:lumOff val="80000"/>
                      </a:schemeClr>
                    </a:solidFill>
                  </a:tcPr>
                </a:tc>
              </a:tr>
              <a:tr h="351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Higher inequality</a:t>
                      </a:r>
                    </a:p>
                  </a:txBody>
                  <a:tcPr>
                    <a:solidFill>
                      <a:schemeClr val="accent1">
                        <a:lumMod val="20000"/>
                        <a:lumOff val="80000"/>
                      </a:schemeClr>
                    </a:solidFill>
                  </a:tcPr>
                </a:tc>
              </a:tr>
              <a:tr h="351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Higher corporate default risk</a:t>
                      </a:r>
                    </a:p>
                  </a:txBody>
                  <a:tcPr>
                    <a:solidFill>
                      <a:schemeClr val="accent1">
                        <a:lumMod val="20000"/>
                        <a:lumOff val="80000"/>
                      </a:schemeClr>
                    </a:solidFill>
                  </a:tcPr>
                </a:tc>
              </a:tr>
              <a:tr h="351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More inflation</a:t>
                      </a:r>
                    </a:p>
                  </a:txBody>
                  <a:tcPr>
                    <a:solidFill>
                      <a:schemeClr val="accent1">
                        <a:lumMod val="20000"/>
                        <a:lumOff val="80000"/>
                      </a:schemeClr>
                    </a:solidFill>
                  </a:tcPr>
                </a:tc>
              </a:tr>
              <a:tr h="6071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Human capital loss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(school closures &amp; unemp.)</a:t>
                      </a:r>
                      <a:endParaRPr lang="en-US" sz="1600" dirty="0" smtClean="0"/>
                    </a:p>
                  </a:txBody>
                  <a:tcPr>
                    <a:solidFill>
                      <a:schemeClr val="accent1">
                        <a:lumMod val="20000"/>
                        <a:lumOff val="80000"/>
                      </a:schemeClr>
                    </a:solidFill>
                  </a:tcPr>
                </a:tc>
              </a:tr>
              <a:tr h="351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Private transportation &gt; </a:t>
                      </a:r>
                      <a:br>
                        <a:rPr lang="en-US" sz="1600" dirty="0" smtClean="0"/>
                      </a:br>
                      <a:r>
                        <a:rPr lang="en-US" sz="1600" dirty="0" smtClean="0"/>
                        <a:t>Public</a:t>
                      </a:r>
                      <a:r>
                        <a:rPr lang="en-US" sz="1600" baseline="0" dirty="0" smtClean="0"/>
                        <a:t> transportation</a:t>
                      </a:r>
                      <a:endParaRPr lang="en-US" sz="1600" dirty="0" smtClean="0"/>
                    </a:p>
                  </a:txBody>
                  <a:tcPr>
                    <a:solidFill>
                      <a:schemeClr val="accent1">
                        <a:lumMod val="20000"/>
                        <a:lumOff val="80000"/>
                      </a:schemeClr>
                    </a:solidFill>
                  </a:tcPr>
                </a:tc>
              </a:tr>
              <a:tr h="351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Less mon. policy independence</a:t>
                      </a:r>
                    </a:p>
                  </a:txBody>
                  <a:tcPr>
                    <a:solidFill>
                      <a:schemeClr val="accent1">
                        <a:lumMod val="20000"/>
                        <a:lumOff val="80000"/>
                      </a:schemeClr>
                    </a:solidFill>
                  </a:tcPr>
                </a:tc>
              </a:tr>
            </a:tbl>
          </a:graphicData>
        </a:graphic>
      </p:graphicFrame>
      <p:graphicFrame>
        <p:nvGraphicFramePr>
          <p:cNvPr id="23" name="Table 22"/>
          <p:cNvGraphicFramePr>
            <a:graphicFrameLocks noGrp="1"/>
          </p:cNvGraphicFramePr>
          <p:nvPr>
            <p:extLst/>
          </p:nvPr>
        </p:nvGraphicFramePr>
        <p:xfrm>
          <a:off x="7901358" y="1691435"/>
          <a:ext cx="3260940" cy="2270760"/>
        </p:xfrm>
        <a:graphic>
          <a:graphicData uri="http://schemas.openxmlformats.org/drawingml/2006/table">
            <a:tbl>
              <a:tblPr>
                <a:tableStyleId>{BF9529FB-F7F1-4122-B7C4-D901D1AFE0D1}</a:tableStyleId>
              </a:tblPr>
              <a:tblGrid>
                <a:gridCol w="3260940"/>
              </a:tblGrid>
              <a:tr h="2728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Less socializing,</a:t>
                      </a:r>
                      <a:r>
                        <a:rPr lang="en-US" sz="1600" baseline="0" dirty="0" smtClean="0"/>
                        <a:t> </a:t>
                      </a:r>
                      <a:r>
                        <a:rPr lang="en-US" sz="1600" dirty="0" smtClean="0"/>
                        <a:t>physical contact,</a:t>
                      </a:r>
                      <a:r>
                        <a:rPr lang="en-US" sz="1600" baseline="0" dirty="0" smtClean="0"/>
                        <a:t> personal travel</a:t>
                      </a:r>
                      <a:endParaRPr lang="en-US" sz="1600" dirty="0" smtClean="0"/>
                    </a:p>
                  </a:txBody>
                  <a:tcPr>
                    <a:solidFill>
                      <a:srgbClr val="DDE39D"/>
                    </a:solid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Higher unemployment</a:t>
                      </a:r>
                    </a:p>
                  </a:txBody>
                  <a:tcPr>
                    <a:solidFill>
                      <a:srgbClr val="DDE39D"/>
                    </a:solid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Lower population growth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(deaths, less immig., baby bust)</a:t>
                      </a:r>
                    </a:p>
                  </a:txBody>
                  <a:tcPr>
                    <a:solidFill>
                      <a:srgbClr val="DDE39D"/>
                    </a:solid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Goods &gt; services</a:t>
                      </a:r>
                    </a:p>
                  </a:txBody>
                  <a:tcPr>
                    <a:solidFill>
                      <a:srgbClr val="DDE39D"/>
                    </a:solid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Big business &gt; Small business</a:t>
                      </a:r>
                    </a:p>
                  </a:txBody>
                  <a:tcPr>
                    <a:solidFill>
                      <a:srgbClr val="DDE39D"/>
                    </a:solidFill>
                  </a:tcPr>
                </a:tc>
              </a:tr>
            </a:tbl>
          </a:graphicData>
        </a:graphic>
      </p:graphicFrame>
      <p:graphicFrame>
        <p:nvGraphicFramePr>
          <p:cNvPr id="24" name="Table 23"/>
          <p:cNvGraphicFramePr>
            <a:graphicFrameLocks noGrp="1"/>
          </p:cNvGraphicFramePr>
          <p:nvPr>
            <p:extLst/>
          </p:nvPr>
        </p:nvGraphicFramePr>
        <p:xfrm>
          <a:off x="1032231" y="4818653"/>
          <a:ext cx="3260938" cy="1249680"/>
        </p:xfrm>
        <a:graphic>
          <a:graphicData uri="http://schemas.openxmlformats.org/drawingml/2006/table">
            <a:tbl>
              <a:tblPr>
                <a:tableStyleId>{BF9529FB-F7F1-4122-B7C4-D901D1AFE0D1}</a:tableStyleId>
              </a:tblPr>
              <a:tblGrid>
                <a:gridCol w="3260938"/>
              </a:tblGrid>
              <a:tr h="2728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Lower interest rates</a:t>
                      </a:r>
                    </a:p>
                  </a:txBody>
                  <a:tcPr>
                    <a:solidFill>
                      <a:srgbClr val="FFE9AB"/>
                    </a:solidFill>
                  </a:tcPr>
                </a:tc>
              </a:tr>
              <a:tr h="2736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Rural/Suburbs &gt; Downtowns</a:t>
                      </a:r>
                    </a:p>
                  </a:txBody>
                  <a:tcPr>
                    <a:solidFill>
                      <a:srgbClr val="FFE9AB"/>
                    </a:solidFill>
                  </a:tcPr>
                </a:tc>
              </a:tr>
              <a:tr h="4492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More resources for </a:t>
                      </a:r>
                      <a:r>
                        <a:rPr lang="en-US" sz="1600" baseline="0" dirty="0" smtClean="0"/>
                        <a:t>low prob./high impact risks</a:t>
                      </a:r>
                      <a:endParaRPr lang="en-US" sz="1600" dirty="0"/>
                    </a:p>
                  </a:txBody>
                  <a:tcPr>
                    <a:solidFill>
                      <a:srgbClr val="FFE9AB"/>
                    </a:solidFill>
                  </a:tcPr>
                </a:tc>
              </a:tr>
            </a:tbl>
          </a:graphicData>
        </a:graphic>
      </p:graphicFrame>
      <p:graphicFrame>
        <p:nvGraphicFramePr>
          <p:cNvPr id="25" name="Table 24"/>
          <p:cNvGraphicFramePr>
            <a:graphicFrameLocks noGrp="1"/>
          </p:cNvGraphicFramePr>
          <p:nvPr>
            <p:extLst/>
          </p:nvPr>
        </p:nvGraphicFramePr>
        <p:xfrm>
          <a:off x="1026338" y="2458295"/>
          <a:ext cx="3266831" cy="2261552"/>
        </p:xfrm>
        <a:graphic>
          <a:graphicData uri="http://schemas.openxmlformats.org/drawingml/2006/table">
            <a:tbl>
              <a:tblPr>
                <a:tableStyleId>{BF9529FB-F7F1-4122-B7C4-D901D1AFE0D1}</a:tableStyleId>
              </a:tblPr>
              <a:tblGrid>
                <a:gridCol w="3266831"/>
              </a:tblGrid>
              <a:tr h="3413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Online &gt; Brick and mortar</a:t>
                      </a:r>
                    </a:p>
                  </a:txBody>
                  <a:tcPr>
                    <a:solidFill>
                      <a:srgbClr val="FCA311"/>
                    </a:solidFill>
                  </a:tcPr>
                </a:tc>
              </a:tr>
              <a:tr h="245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Commercial real estate weakness</a:t>
                      </a:r>
                    </a:p>
                  </a:txBody>
                  <a:tcPr>
                    <a:solidFill>
                      <a:srgbClr val="FCA311"/>
                    </a:solidFill>
                  </a:tcPr>
                </a:tc>
              </a:tr>
              <a:tr h="245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More working from home</a:t>
                      </a:r>
                    </a:p>
                  </a:txBody>
                  <a:tcPr>
                    <a:solidFill>
                      <a:srgbClr val="FCA311"/>
                    </a:solidFill>
                  </a:tcPr>
                </a:tc>
              </a:tr>
              <a:tr h="245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Less business travel</a:t>
                      </a:r>
                    </a:p>
                  </a:txBody>
                  <a:tcPr>
                    <a:solidFill>
                      <a:srgbClr val="FCA311"/>
                    </a:solidFill>
                  </a:tcPr>
                </a:tc>
              </a:tr>
              <a:tr h="245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Supply chain on-shoring</a:t>
                      </a:r>
                    </a:p>
                  </a:txBody>
                  <a:tcPr>
                    <a:solidFill>
                      <a:srgbClr val="FCA311"/>
                    </a:solid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More skittish/prepared</a:t>
                      </a:r>
                      <a:r>
                        <a:rPr lang="en-US" sz="1600" baseline="0" dirty="0" smtClean="0"/>
                        <a:t> for future viral outbreaks</a:t>
                      </a:r>
                    </a:p>
                  </a:txBody>
                  <a:tcPr>
                    <a:solidFill>
                      <a:srgbClr val="FCA311"/>
                    </a:solidFill>
                  </a:tcPr>
                </a:tc>
              </a:tr>
            </a:tbl>
          </a:graphicData>
        </a:graphic>
      </p:graphicFrame>
      <p:sp>
        <p:nvSpPr>
          <p:cNvPr id="28" name="Rectangle 27"/>
          <p:cNvSpPr/>
          <p:nvPr/>
        </p:nvSpPr>
        <p:spPr>
          <a:xfrm>
            <a:off x="4462585" y="1619834"/>
            <a:ext cx="6791569" cy="4448499"/>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098234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21</a:t>
            </a:fld>
            <a:endParaRPr lang="en-CA" dirty="0"/>
          </a:p>
        </p:txBody>
      </p:sp>
      <p:sp>
        <p:nvSpPr>
          <p:cNvPr id="66563" name="Rectangle 2"/>
          <p:cNvSpPr>
            <a:spLocks noGrp="1" noChangeArrowheads="1"/>
          </p:cNvSpPr>
          <p:nvPr>
            <p:ph type="title"/>
          </p:nvPr>
        </p:nvSpPr>
        <p:spPr/>
        <p:txBody>
          <a:bodyPr/>
          <a:lstStyle/>
          <a:p>
            <a:r>
              <a:rPr lang="en-CA" altLang="en-US" dirty="0" smtClean="0"/>
              <a:t>Conclusions</a:t>
            </a:r>
          </a:p>
        </p:txBody>
      </p:sp>
      <p:grpSp>
        <p:nvGrpSpPr>
          <p:cNvPr id="2" name="Group 3"/>
          <p:cNvGrpSpPr>
            <a:grpSpLocks/>
          </p:cNvGrpSpPr>
          <p:nvPr/>
        </p:nvGrpSpPr>
        <p:grpSpPr bwMode="auto">
          <a:xfrm>
            <a:off x="367862" y="1287719"/>
            <a:ext cx="5223227" cy="2538049"/>
            <a:chOff x="1135" y="863"/>
            <a:chExt cx="2032" cy="1734"/>
          </a:xfrm>
        </p:grpSpPr>
        <p:sp>
          <p:nvSpPr>
            <p:cNvPr id="66581" name="Rectangle 4" descr="75%gold"/>
            <p:cNvSpPr>
              <a:spLocks noChangeArrowheads="1"/>
            </p:cNvSpPr>
            <p:nvPr/>
          </p:nvSpPr>
          <p:spPr bwMode="auto">
            <a:xfrm>
              <a:off x="1136" y="863"/>
              <a:ext cx="2031" cy="240"/>
            </a:xfrm>
            <a:prstGeom prst="rect">
              <a:avLst/>
            </a:prstGeom>
            <a:solidFill>
              <a:schemeClr val="accent3">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tIns="68580" bIns="68580" anchor="ctr"/>
            <a:lstStyle>
              <a:lvl1pPr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eaLnBrk="0" hangingPunct="0">
                <a:spcBef>
                  <a:spcPct val="20000"/>
                </a:spcBef>
                <a:buChar char="–"/>
                <a:defRPr sz="1400">
                  <a:solidFill>
                    <a:schemeClr val="tx1"/>
                  </a:solidFill>
                  <a:latin typeface="Arial" charset="0"/>
                  <a:ea typeface="MS PGothic" pitchFamily="34" charset="-128"/>
                </a:defRPr>
              </a:lvl4pPr>
              <a:lvl5pPr marL="2057400" indent="-228600" eaLnBrk="0" hangingPunct="0">
                <a:spcBef>
                  <a:spcPct val="20000"/>
                </a:spcBef>
                <a:buChar char="»"/>
                <a:defRPr sz="14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eaLnBrk="1" hangingPunct="1">
                <a:spcBef>
                  <a:spcPct val="0"/>
                </a:spcBef>
                <a:buClrTx/>
                <a:buFontTx/>
                <a:buNone/>
              </a:pPr>
              <a:r>
                <a:rPr lang="en-CA" altLang="en-US" sz="1350" b="1" dirty="0" smtClean="0">
                  <a:solidFill>
                    <a:schemeClr val="accent1"/>
                  </a:solidFill>
                </a:rPr>
                <a:t>Current views</a:t>
              </a:r>
              <a:endParaRPr lang="en-CA" altLang="en-US" sz="1350" b="1" dirty="0">
                <a:solidFill>
                  <a:schemeClr val="accent1"/>
                </a:solidFill>
              </a:endParaRPr>
            </a:p>
          </p:txBody>
        </p:sp>
        <p:sp>
          <p:nvSpPr>
            <p:cNvPr id="66582" name="Rectangle 5" descr="75%gold"/>
            <p:cNvSpPr>
              <a:spLocks noChangeArrowheads="1"/>
            </p:cNvSpPr>
            <p:nvPr/>
          </p:nvSpPr>
          <p:spPr bwMode="auto">
            <a:xfrm>
              <a:off x="1135" y="1127"/>
              <a:ext cx="2031" cy="1470"/>
            </a:xfrm>
            <a:prstGeom prst="rect">
              <a:avLst/>
            </a:prstGeom>
            <a:solidFill>
              <a:schemeClr val="accent3">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34283" rIns="0" bIns="34283" anchor="ctr"/>
            <a:lstStyle>
              <a:lvl1pPr marL="228600" indent="-228600"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eaLnBrk="0" hangingPunct="0">
                <a:spcBef>
                  <a:spcPct val="20000"/>
                </a:spcBef>
                <a:buChar char="–"/>
                <a:defRPr sz="1400">
                  <a:solidFill>
                    <a:schemeClr val="tx1"/>
                  </a:solidFill>
                  <a:latin typeface="Arial" charset="0"/>
                  <a:ea typeface="MS PGothic" pitchFamily="34" charset="-128"/>
                </a:defRPr>
              </a:lvl4pPr>
              <a:lvl5pPr marL="2057400" indent="-228600" eaLnBrk="0" hangingPunct="0">
                <a:spcBef>
                  <a:spcPct val="20000"/>
                </a:spcBef>
                <a:buChar char="»"/>
                <a:defRPr sz="14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Pandemic focus increasingly on minimizing deaths not cases</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Delta wave a serious health risk, but with modest econ effect</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U.S. output above pre-pandemic; to normalize by early 2022</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Varied growth prospects based on room left to revive</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We now forecast good but below-consensus growth for 2022</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Inflation has spiked in ST, to be fairly high MT and normal LT</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Our inflation forecast is moderately above consensus for ‘21-22</a:t>
              </a:r>
            </a:p>
          </p:txBody>
        </p:sp>
      </p:grpSp>
      <p:grpSp>
        <p:nvGrpSpPr>
          <p:cNvPr id="2405404" name="Group 28"/>
          <p:cNvGrpSpPr>
            <a:grpSpLocks/>
          </p:cNvGrpSpPr>
          <p:nvPr/>
        </p:nvGrpSpPr>
        <p:grpSpPr bwMode="auto">
          <a:xfrm>
            <a:off x="5663259" y="1287709"/>
            <a:ext cx="5530257" cy="2391156"/>
            <a:chOff x="2864" y="709"/>
            <a:chExt cx="3433" cy="1685"/>
          </a:xfrm>
        </p:grpSpPr>
        <p:sp>
          <p:nvSpPr>
            <p:cNvPr id="66575" name="Rectangle 11"/>
            <p:cNvSpPr>
              <a:spLocks noChangeArrowheads="1"/>
            </p:cNvSpPr>
            <p:nvPr/>
          </p:nvSpPr>
          <p:spPr bwMode="auto">
            <a:xfrm>
              <a:off x="3325" y="709"/>
              <a:ext cx="2972" cy="277"/>
            </a:xfrm>
            <a:prstGeom prst="rect">
              <a:avLst/>
            </a:prstGeom>
            <a:solidFill>
              <a:srgbClr val="DAD0B8">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tIns="68580" bIns="68580" anchor="ctr"/>
            <a:lstStyle>
              <a:lvl1pPr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eaLnBrk="0" hangingPunct="0">
                <a:spcBef>
                  <a:spcPct val="20000"/>
                </a:spcBef>
                <a:buChar char="–"/>
                <a:defRPr sz="1400">
                  <a:solidFill>
                    <a:schemeClr val="tx1"/>
                  </a:solidFill>
                  <a:latin typeface="Arial" charset="0"/>
                  <a:ea typeface="MS PGothic" pitchFamily="34" charset="-128"/>
                </a:defRPr>
              </a:lvl4pPr>
              <a:lvl5pPr marL="2057400" indent="-228600" eaLnBrk="0" hangingPunct="0">
                <a:spcBef>
                  <a:spcPct val="20000"/>
                </a:spcBef>
                <a:buChar char="»"/>
                <a:defRPr sz="14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eaLnBrk="1" hangingPunct="1">
                <a:spcBef>
                  <a:spcPct val="0"/>
                </a:spcBef>
                <a:buClrTx/>
                <a:buFontTx/>
                <a:buNone/>
              </a:pPr>
              <a:r>
                <a:rPr lang="en-CA" altLang="en-US" sz="1350" b="1" dirty="0" smtClean="0">
                  <a:solidFill>
                    <a:schemeClr val="accent1"/>
                  </a:solidFill>
                </a:rPr>
                <a:t>Structural forces</a:t>
              </a:r>
              <a:endParaRPr lang="en-CA" altLang="en-US" sz="1350" b="1" dirty="0">
                <a:solidFill>
                  <a:schemeClr val="accent1"/>
                </a:solidFill>
              </a:endParaRPr>
            </a:p>
          </p:txBody>
        </p:sp>
        <p:sp>
          <p:nvSpPr>
            <p:cNvPr id="66576" name="Rectangle 12"/>
            <p:cNvSpPr>
              <a:spLocks noChangeArrowheads="1"/>
            </p:cNvSpPr>
            <p:nvPr/>
          </p:nvSpPr>
          <p:spPr bwMode="auto">
            <a:xfrm>
              <a:off x="3325" y="1014"/>
              <a:ext cx="2972" cy="1380"/>
            </a:xfrm>
            <a:prstGeom prst="rect">
              <a:avLst/>
            </a:prstGeom>
            <a:solidFill>
              <a:srgbClr val="DAD0B8">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34283" rIns="0" bIns="34283" anchor="ctr"/>
            <a:lstStyle>
              <a:lvl1pPr marL="177800" indent="-177800"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635000" indent="-177800"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eaLnBrk="0" hangingPunct="0">
                <a:spcBef>
                  <a:spcPct val="20000"/>
                </a:spcBef>
                <a:buChar char="–"/>
                <a:defRPr sz="1400">
                  <a:solidFill>
                    <a:schemeClr val="tx1"/>
                  </a:solidFill>
                  <a:latin typeface="Arial" charset="0"/>
                  <a:ea typeface="MS PGothic" pitchFamily="34" charset="-128"/>
                </a:defRPr>
              </a:lvl4pPr>
              <a:lvl5pPr marL="2057400" indent="-228600" eaLnBrk="0" hangingPunct="0">
                <a:spcBef>
                  <a:spcPct val="20000"/>
                </a:spcBef>
                <a:buChar char="»"/>
                <a:defRPr sz="14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smtClean="0">
                  <a:solidFill>
                    <a:schemeClr val="accent1"/>
                  </a:solidFill>
                </a:rPr>
                <a:t>Post-COVID changes: downtown, work-from home, online</a:t>
              </a:r>
            </a:p>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smtClean="0">
                  <a:solidFill>
                    <a:schemeClr val="accent1"/>
                  </a:solidFill>
                </a:rPr>
                <a:t>High debt = low rates, less fiscal flexibility</a:t>
              </a:r>
            </a:p>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a:solidFill>
                    <a:schemeClr val="accent1"/>
                  </a:solidFill>
                </a:rPr>
                <a:t>Demographics = slow growth / lower </a:t>
              </a:r>
              <a:r>
                <a:rPr lang="en-US" altLang="en-US" sz="1400" dirty="0" smtClean="0">
                  <a:solidFill>
                    <a:schemeClr val="accent1"/>
                  </a:solidFill>
                </a:rPr>
                <a:t>inflation</a:t>
              </a:r>
            </a:p>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smtClean="0">
                  <a:solidFill>
                    <a:schemeClr val="accent1"/>
                  </a:solidFill>
                </a:rPr>
                <a:t>China’s </a:t>
              </a:r>
              <a:r>
                <a:rPr lang="en-US" altLang="en-US" sz="1400" dirty="0">
                  <a:solidFill>
                    <a:schemeClr val="accent1"/>
                  </a:solidFill>
                </a:rPr>
                <a:t>ascension = multipolar </a:t>
              </a:r>
              <a:r>
                <a:rPr lang="en-US" altLang="en-US" sz="1400" dirty="0" smtClean="0">
                  <a:solidFill>
                    <a:schemeClr val="accent1"/>
                  </a:solidFill>
                </a:rPr>
                <a:t>world / less global growth</a:t>
              </a:r>
            </a:p>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smtClean="0">
                  <a:solidFill>
                    <a:schemeClr val="accent1"/>
                  </a:solidFill>
                </a:rPr>
                <a:t>Politics: Populism / Environment / Workers &gt; Capital</a:t>
              </a:r>
            </a:p>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smtClean="0">
                  <a:solidFill>
                    <a:schemeClr val="accent1"/>
                  </a:solidFill>
                </a:rPr>
                <a:t>Faster productivity growth?</a:t>
              </a:r>
            </a:p>
            <a:p>
              <a:pPr eaLnBrk="1" hangingPunct="1">
                <a:spcBef>
                  <a:spcPts val="0"/>
                </a:spcBef>
                <a:spcAft>
                  <a:spcPts val="600"/>
                </a:spcAft>
                <a:buClr>
                  <a:schemeClr val="accent1"/>
                </a:buClr>
                <a:buSzPct val="120000"/>
                <a:buFont typeface="Arial" panose="020B0604020202020204" pitchFamily="34" charset="0"/>
                <a:buChar char="•"/>
              </a:pPr>
              <a:r>
                <a:rPr lang="en-US" altLang="en-US" sz="1400" dirty="0" smtClean="0">
                  <a:solidFill>
                    <a:schemeClr val="accent1"/>
                  </a:solidFill>
                </a:rPr>
                <a:t>Still likely a slow </a:t>
              </a:r>
              <a:r>
                <a:rPr lang="en-US" altLang="en-US" sz="1400" dirty="0">
                  <a:solidFill>
                    <a:schemeClr val="accent1"/>
                  </a:solidFill>
                </a:rPr>
                <a:t>growth </a:t>
              </a:r>
              <a:r>
                <a:rPr lang="en-US" altLang="en-US" sz="1400" dirty="0" smtClean="0">
                  <a:solidFill>
                    <a:schemeClr val="accent1"/>
                  </a:solidFill>
                </a:rPr>
                <a:t>environment </a:t>
              </a:r>
            </a:p>
          </p:txBody>
        </p:sp>
        <p:sp>
          <p:nvSpPr>
            <p:cNvPr id="66577" name="Line 13"/>
            <p:cNvSpPr>
              <a:spLocks noChangeShapeType="1"/>
            </p:cNvSpPr>
            <p:nvPr/>
          </p:nvSpPr>
          <p:spPr bwMode="auto">
            <a:xfrm>
              <a:off x="2864" y="1587"/>
              <a:ext cx="418" cy="0"/>
            </a:xfrm>
            <a:prstGeom prst="line">
              <a:avLst/>
            </a:prstGeom>
            <a:noFill/>
            <a:ln w="76200">
              <a:solidFill>
                <a:schemeClr val="accent1"/>
              </a:solidFill>
              <a:round/>
              <a:headEnd/>
              <a:tailEnd type="triangle" w="med" len="med"/>
            </a:ln>
            <a:extLst>
              <a:ext uri="{909E8E84-426E-40DD-AFC4-6F175D3DCCD1}">
                <a14:hiddenFill xmlns:a14="http://schemas.microsoft.com/office/drawing/2010/main">
                  <a:noFill/>
                </a14:hiddenFill>
              </a:ext>
            </a:extLst>
          </p:spPr>
          <p:txBody>
            <a:bodyPr wrap="square" tIns="68580" bIns="68580" anchor="ctr">
              <a:spAutoFit/>
            </a:bodyPr>
            <a:lstStyle/>
            <a:p>
              <a:endParaRPr lang="en-US" sz="975" dirty="0"/>
            </a:p>
          </p:txBody>
        </p:sp>
      </p:grpSp>
      <p:grpSp>
        <p:nvGrpSpPr>
          <p:cNvPr id="2405405" name="Group 29"/>
          <p:cNvGrpSpPr>
            <a:grpSpLocks/>
          </p:cNvGrpSpPr>
          <p:nvPr/>
        </p:nvGrpSpPr>
        <p:grpSpPr bwMode="auto">
          <a:xfrm>
            <a:off x="374408" y="3971349"/>
            <a:ext cx="5924724" cy="2621125"/>
            <a:chOff x="-61" y="2679"/>
            <a:chExt cx="3878" cy="2070"/>
          </a:xfrm>
        </p:grpSpPr>
        <p:grpSp>
          <p:nvGrpSpPr>
            <p:cNvPr id="66571" name="Group 15"/>
            <p:cNvGrpSpPr>
              <a:grpSpLocks/>
            </p:cNvGrpSpPr>
            <p:nvPr/>
          </p:nvGrpSpPr>
          <p:grpSpPr bwMode="auto">
            <a:xfrm>
              <a:off x="-61" y="2679"/>
              <a:ext cx="3413" cy="2070"/>
              <a:chOff x="764" y="2724"/>
              <a:chExt cx="2417" cy="1858"/>
            </a:xfrm>
          </p:grpSpPr>
          <p:sp>
            <p:nvSpPr>
              <p:cNvPr id="66573" name="Rectangle 16"/>
              <p:cNvSpPr>
                <a:spLocks noChangeArrowheads="1"/>
              </p:cNvSpPr>
              <p:nvPr/>
            </p:nvSpPr>
            <p:spPr bwMode="auto">
              <a:xfrm>
                <a:off x="764" y="2724"/>
                <a:ext cx="2417" cy="240"/>
              </a:xfrm>
              <a:prstGeom prst="rect">
                <a:avLst/>
              </a:prstGeom>
              <a:solidFill>
                <a:srgbClr val="CAD3D8"/>
              </a:solidFill>
              <a:ln>
                <a:noFill/>
              </a:ln>
              <a:extLst>
                <a:ext uri="{91240B29-F687-4F45-9708-019B960494DF}">
                  <a14:hiddenLine xmlns:a14="http://schemas.microsoft.com/office/drawing/2010/main" w="9525">
                    <a:solidFill>
                      <a:srgbClr val="000000"/>
                    </a:solidFill>
                    <a:miter lim="800000"/>
                    <a:headEnd/>
                    <a:tailEnd/>
                  </a14:hiddenLine>
                </a:ext>
              </a:extLst>
            </p:spPr>
            <p:txBody>
              <a:bodyPr tIns="68580" bIns="68580" anchor="ctr"/>
              <a:lstStyle>
                <a:lvl1pPr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eaLnBrk="0" hangingPunct="0">
                  <a:spcBef>
                    <a:spcPct val="20000"/>
                  </a:spcBef>
                  <a:buChar char="–"/>
                  <a:defRPr sz="1400">
                    <a:solidFill>
                      <a:schemeClr val="tx1"/>
                    </a:solidFill>
                    <a:latin typeface="Arial" charset="0"/>
                    <a:ea typeface="MS PGothic" pitchFamily="34" charset="-128"/>
                  </a:defRPr>
                </a:lvl4pPr>
                <a:lvl5pPr marL="2057400" indent="-228600" eaLnBrk="0" hangingPunct="0">
                  <a:spcBef>
                    <a:spcPct val="20000"/>
                  </a:spcBef>
                  <a:buChar char="»"/>
                  <a:defRPr sz="14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eaLnBrk="1" hangingPunct="1">
                  <a:spcBef>
                    <a:spcPct val="0"/>
                  </a:spcBef>
                  <a:buClrTx/>
                  <a:buFontTx/>
                  <a:buNone/>
                </a:pPr>
                <a:r>
                  <a:rPr lang="en-CA" altLang="en-US" sz="1350" b="1" dirty="0">
                    <a:solidFill>
                      <a:schemeClr val="accent1"/>
                    </a:solidFill>
                  </a:rPr>
                  <a:t>Markets</a:t>
                </a:r>
              </a:p>
            </p:txBody>
          </p:sp>
          <p:sp>
            <p:nvSpPr>
              <p:cNvPr id="66574" name="Rectangle 17"/>
              <p:cNvSpPr>
                <a:spLocks noChangeArrowheads="1"/>
              </p:cNvSpPr>
              <p:nvPr/>
            </p:nvSpPr>
            <p:spPr bwMode="auto">
              <a:xfrm>
                <a:off x="764" y="2981"/>
                <a:ext cx="2417" cy="1601"/>
              </a:xfrm>
              <a:prstGeom prst="rect">
                <a:avLst/>
              </a:prstGeom>
              <a:solidFill>
                <a:srgbClr val="CAD3D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36000" rIns="0" bIns="0" anchor="t"/>
              <a:lstStyle>
                <a:lvl1pPr marL="228600" indent="-228600" eaLnBrk="0" hangingPunct="0">
                  <a:spcBef>
                    <a:spcPct val="40000"/>
                  </a:spcBef>
                  <a:buClr>
                    <a:srgbClr val="B8A970"/>
                  </a:buClr>
                  <a:buFont typeface="Wingdings" pitchFamily="2" charset="2"/>
                  <a:buChar char="§"/>
                  <a:defRPr>
                    <a:solidFill>
                      <a:srgbClr val="002144"/>
                    </a:solidFill>
                    <a:latin typeface="Arial" charset="0"/>
                    <a:ea typeface="MS PGothic" pitchFamily="34" charset="-128"/>
                  </a:defRPr>
                </a:lvl1pPr>
                <a:lvl2pPr marL="742950" indent="-285750" eaLnBrk="0" hangingPunct="0">
                  <a:spcBef>
                    <a:spcPct val="40000"/>
                  </a:spcBef>
                  <a:buClr>
                    <a:srgbClr val="B8A970"/>
                  </a:buClr>
                  <a:buChar char="•"/>
                  <a:defRPr sz="1600">
                    <a:solidFill>
                      <a:srgbClr val="002144"/>
                    </a:solidFill>
                    <a:latin typeface="Arial" charset="0"/>
                    <a:ea typeface="MS PGothic" pitchFamily="34" charset="-128"/>
                  </a:defRPr>
                </a:lvl2pPr>
                <a:lvl3pPr marL="1143000" indent="-228600" eaLnBrk="0" hangingPunct="0">
                  <a:spcBef>
                    <a:spcPct val="40000"/>
                  </a:spcBef>
                  <a:buClr>
                    <a:srgbClr val="B8A970"/>
                  </a:buClr>
                  <a:buFont typeface="Arial" charset="0"/>
                  <a:buChar char="–"/>
                  <a:defRPr sz="1400">
                    <a:solidFill>
                      <a:srgbClr val="546974"/>
                    </a:solidFill>
                    <a:latin typeface="Arial" charset="0"/>
                    <a:ea typeface="MS PGothic" pitchFamily="34" charset="-128"/>
                  </a:defRPr>
                </a:lvl3pPr>
                <a:lvl4pPr marL="1600200" indent="-228600" eaLnBrk="0" hangingPunct="0">
                  <a:spcBef>
                    <a:spcPct val="20000"/>
                  </a:spcBef>
                  <a:buChar char="–"/>
                  <a:defRPr sz="1400">
                    <a:solidFill>
                      <a:schemeClr val="tx1"/>
                    </a:solidFill>
                    <a:latin typeface="Arial" charset="0"/>
                    <a:ea typeface="MS PGothic" pitchFamily="34" charset="-128"/>
                  </a:defRPr>
                </a:lvl4pPr>
                <a:lvl5pPr marL="2057400" indent="-228600" eaLnBrk="0" hangingPunct="0">
                  <a:spcBef>
                    <a:spcPct val="20000"/>
                  </a:spcBef>
                  <a:buChar char="»"/>
                  <a:defRPr sz="14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14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14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14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1400">
                    <a:solidFill>
                      <a:schemeClr val="tx1"/>
                    </a:solidFill>
                    <a:latin typeface="Arial" charset="0"/>
                    <a:ea typeface="MS PGothic" pitchFamily="34" charset="-128"/>
                  </a:defRPr>
                </a:lvl9pPr>
              </a:lstStyle>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Risk assets now price in economic recovery and have fairly optimistic assumptions, reducing scope for outsized gains</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a:solidFill>
                      <a:schemeClr val="accent1"/>
                    </a:solidFill>
                  </a:rPr>
                  <a:t>Equity valuations are high by historical standards, but arguably not in context of interest rates</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Yields are very low; may rise moderately over time but remain structurally depressed versus the historical norm</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Equities likely to outperform bonds to moderate degree</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Credit likely fine given low defaults and economic outlook</a:t>
                </a:r>
              </a:p>
              <a:p>
                <a:pPr marL="180975" indent="-180975" eaLnBrk="1" hangingPunct="1">
                  <a:spcBef>
                    <a:spcPts val="0"/>
                  </a:spcBef>
                  <a:spcAft>
                    <a:spcPts val="400"/>
                  </a:spcAft>
                  <a:buClr>
                    <a:schemeClr val="accent1"/>
                  </a:buClr>
                  <a:buSzPct val="120000"/>
                  <a:buFont typeface="Arial" panose="020B0604020202020204" pitchFamily="34" charset="0"/>
                  <a:buChar char="•"/>
                </a:pPr>
                <a:r>
                  <a:rPr lang="en-CA" altLang="en-US" sz="1400" dirty="0" smtClean="0">
                    <a:solidFill>
                      <a:schemeClr val="accent1"/>
                    </a:solidFill>
                  </a:rPr>
                  <a:t>USD remains in secular bear market</a:t>
                </a:r>
              </a:p>
            </p:txBody>
          </p:sp>
        </p:grpSp>
        <p:sp>
          <p:nvSpPr>
            <p:cNvPr id="66572" name="Line 18"/>
            <p:cNvSpPr>
              <a:spLocks noChangeShapeType="1"/>
            </p:cNvSpPr>
            <p:nvPr/>
          </p:nvSpPr>
          <p:spPr bwMode="auto">
            <a:xfrm>
              <a:off x="3393" y="3527"/>
              <a:ext cx="424" cy="0"/>
            </a:xfrm>
            <a:prstGeom prst="line">
              <a:avLst/>
            </a:prstGeom>
            <a:noFill/>
            <a:ln w="76200">
              <a:solidFill>
                <a:schemeClr val="accent1"/>
              </a:solidFill>
              <a:round/>
              <a:headEnd type="triangle" w="med" len="med"/>
              <a:tailEnd/>
            </a:ln>
            <a:extLst>
              <a:ext uri="{909E8E84-426E-40DD-AFC4-6F175D3DCCD1}">
                <a14:hiddenFill xmlns:a14="http://schemas.microsoft.com/office/drawing/2010/main">
                  <a:noFill/>
                </a14:hiddenFill>
              </a:ext>
            </a:extLst>
          </p:spPr>
          <p:txBody>
            <a:bodyPr wrap="square" tIns="68580" bIns="68580" anchor="ctr">
              <a:spAutoFit/>
            </a:bodyPr>
            <a:lstStyle/>
            <a:p>
              <a:endParaRPr lang="en-US" sz="975" dirty="0"/>
            </a:p>
          </p:txBody>
        </p:sp>
      </p:grpSp>
      <p:graphicFrame>
        <p:nvGraphicFramePr>
          <p:cNvPr id="4" name="Table 3"/>
          <p:cNvGraphicFramePr>
            <a:graphicFrameLocks noGrp="1"/>
          </p:cNvGraphicFramePr>
          <p:nvPr>
            <p:extLst/>
          </p:nvPr>
        </p:nvGraphicFramePr>
        <p:xfrm>
          <a:off x="6211874" y="3971350"/>
          <a:ext cx="4981642" cy="2855969"/>
        </p:xfrm>
        <a:graphic>
          <a:graphicData uri="http://schemas.openxmlformats.org/drawingml/2006/table">
            <a:tbl>
              <a:tblPr firstRow="1" bandRow="1">
                <a:tableStyleId>{5C22544A-7EE6-4342-B048-85BDC9FD1C3A}</a:tableStyleId>
              </a:tblPr>
              <a:tblGrid>
                <a:gridCol w="2490821"/>
                <a:gridCol w="2490821"/>
              </a:tblGrid>
              <a:tr h="387089">
                <a:tc>
                  <a:txBody>
                    <a:bodyPr/>
                    <a:lstStyle/>
                    <a:p>
                      <a:r>
                        <a:rPr lang="en-US" sz="1400" dirty="0" smtClean="0">
                          <a:solidFill>
                            <a:srgbClr val="002060"/>
                          </a:solidFill>
                        </a:rPr>
                        <a:t>Key negative risks</a:t>
                      </a:r>
                      <a:endParaRPr lang="en-US" sz="1400" dirty="0">
                        <a:solidFill>
                          <a:srgbClr val="002060"/>
                        </a:solidFill>
                      </a:endParaRPr>
                    </a:p>
                  </a:txBody>
                  <a:tcPr anchor="ctr">
                    <a:lnB w="19050" cap="flat" cmpd="sng" algn="ctr">
                      <a:solidFill>
                        <a:schemeClr val="bg1"/>
                      </a:solidFill>
                      <a:prstDash val="solid"/>
                      <a:round/>
                      <a:headEnd type="none" w="med" len="med"/>
                      <a:tailEnd type="none" w="med" len="med"/>
                    </a:lnB>
                    <a:solidFill>
                      <a:srgbClr val="E2DEDB"/>
                    </a:solidFill>
                  </a:tcPr>
                </a:tc>
                <a:tc>
                  <a:txBody>
                    <a:bodyPr/>
                    <a:lstStyle/>
                    <a:p>
                      <a:pPr marL="0" indent="0" algn="l">
                        <a:buFont typeface="Arial" panose="020B0604020202020204" pitchFamily="34" charset="0"/>
                        <a:buNone/>
                      </a:pPr>
                      <a:r>
                        <a:rPr lang="en-US" sz="1400" dirty="0" smtClean="0">
                          <a:solidFill>
                            <a:srgbClr val="002060"/>
                          </a:solidFill>
                        </a:rPr>
                        <a:t>Key positive risks</a:t>
                      </a:r>
                      <a:endParaRPr lang="en-US" sz="1400" dirty="0">
                        <a:solidFill>
                          <a:srgbClr val="002060"/>
                        </a:solidFill>
                      </a:endParaRPr>
                    </a:p>
                  </a:txBody>
                  <a:tcPr anchor="ctr">
                    <a:lnB w="19050" cap="flat" cmpd="sng" algn="ctr">
                      <a:solidFill>
                        <a:schemeClr val="bg1"/>
                      </a:solidFill>
                      <a:prstDash val="solid"/>
                      <a:round/>
                      <a:headEnd type="none" w="med" len="med"/>
                      <a:tailEnd type="none" w="med" len="med"/>
                    </a:lnB>
                    <a:solidFill>
                      <a:srgbClr val="E2DEDB"/>
                    </a:solidFill>
                  </a:tcPr>
                </a:tc>
              </a:tr>
              <a:tr h="2232043">
                <a:tc>
                  <a:txBody>
                    <a:bodyPr/>
                    <a:lstStyle/>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Biggest wave yet to come</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Lower vaccine supply/uptake/efficacy</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Taper tantrum / fiscal cliff / US tax hikes &amp; regulation</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Inflation remains high</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Rising borrowing costs</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Post-</a:t>
                      </a:r>
                      <a:r>
                        <a:rPr lang="en-US" sz="1200" baseline="0" dirty="0" smtClean="0">
                          <a:solidFill>
                            <a:schemeClr val="accent1"/>
                          </a:solidFill>
                        </a:rPr>
                        <a:t>COVID</a:t>
                      </a:r>
                      <a:r>
                        <a:rPr lang="en-US" sz="1400" baseline="0" dirty="0" smtClean="0">
                          <a:solidFill>
                            <a:schemeClr val="accent1"/>
                          </a:solidFill>
                        </a:rPr>
                        <a:t> scars/hangover</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Geopolitical conflict</a:t>
                      </a:r>
                    </a:p>
                  </a:txBody>
                  <a:tcPr>
                    <a:lnT w="19050" cap="flat" cmpd="sng" algn="ctr">
                      <a:solidFill>
                        <a:schemeClr val="bg1"/>
                      </a:solidFill>
                      <a:prstDash val="solid"/>
                      <a:round/>
                      <a:headEnd type="none" w="med" len="med"/>
                      <a:tailEnd type="none" w="med" len="med"/>
                    </a:lnT>
                    <a:solidFill>
                      <a:srgbClr val="E2DEDB"/>
                    </a:solidFill>
                  </a:tcPr>
                </a:tc>
                <a:tc>
                  <a:txBody>
                    <a:bodyPr/>
                    <a:lstStyle/>
                    <a:p>
                      <a:pPr marL="119063" indent="-119063" algn="l">
                        <a:spcAft>
                          <a:spcPts val="600"/>
                        </a:spcAft>
                        <a:buFont typeface="Arial" panose="020B0604020202020204" pitchFamily="34" charset="0"/>
                        <a:buChar char="•"/>
                      </a:pPr>
                      <a:r>
                        <a:rPr lang="en-US" sz="1400" baseline="0" dirty="0" smtClean="0">
                          <a:solidFill>
                            <a:schemeClr val="accent1"/>
                          </a:solidFill>
                        </a:rPr>
                        <a:t>New vaccines excel</a:t>
                      </a:r>
                    </a:p>
                    <a:p>
                      <a:pPr marL="119063" marR="0" lvl="0" indent="-1190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400" baseline="0" dirty="0" smtClean="0">
                          <a:solidFill>
                            <a:schemeClr val="accent1"/>
                          </a:solidFill>
                        </a:rPr>
                        <a:t>Higher vaccine supply/uptake/efficacy</a:t>
                      </a:r>
                    </a:p>
                    <a:p>
                      <a:pPr marL="119063" indent="-119063" algn="l">
                        <a:spcAft>
                          <a:spcPts val="600"/>
                        </a:spcAft>
                        <a:buFont typeface="Arial" panose="020B0604020202020204" pitchFamily="34" charset="0"/>
                        <a:buChar char="•"/>
                      </a:pPr>
                      <a:r>
                        <a:rPr lang="en-US" sz="1400" baseline="0" dirty="0" smtClean="0">
                          <a:solidFill>
                            <a:schemeClr val="accent1"/>
                          </a:solidFill>
                        </a:rPr>
                        <a:t>Pent-up demand </a:t>
                      </a:r>
                    </a:p>
                    <a:p>
                      <a:pPr marL="119063" indent="-119063" algn="l">
                        <a:spcAft>
                          <a:spcPts val="600"/>
                        </a:spcAft>
                        <a:buFont typeface="Arial" panose="020B0604020202020204" pitchFamily="34" charset="0"/>
                        <a:buChar char="•"/>
                      </a:pPr>
                      <a:r>
                        <a:rPr lang="en-US" sz="1400" baseline="0" dirty="0" smtClean="0">
                          <a:solidFill>
                            <a:schemeClr val="accent1"/>
                          </a:solidFill>
                        </a:rPr>
                        <a:t>More fiscal stimulus</a:t>
                      </a:r>
                    </a:p>
                    <a:p>
                      <a:pPr marL="119063" indent="-119063" algn="l">
                        <a:spcAft>
                          <a:spcPts val="600"/>
                        </a:spcAft>
                        <a:buFont typeface="Arial" panose="020B0604020202020204" pitchFamily="34" charset="0"/>
                        <a:buChar char="•"/>
                      </a:pPr>
                      <a:r>
                        <a:rPr lang="en-US" sz="1400" baseline="0" dirty="0" smtClean="0">
                          <a:solidFill>
                            <a:schemeClr val="accent1"/>
                          </a:solidFill>
                        </a:rPr>
                        <a:t>Inflation settles quickly</a:t>
                      </a:r>
                    </a:p>
                  </a:txBody>
                  <a:tcPr>
                    <a:lnT w="19050" cap="flat" cmpd="sng" algn="ctr">
                      <a:solidFill>
                        <a:schemeClr val="bg1"/>
                      </a:solidFill>
                      <a:prstDash val="solid"/>
                      <a:round/>
                      <a:headEnd type="none" w="med" len="med"/>
                      <a:tailEnd type="none" w="med" len="med"/>
                    </a:lnT>
                    <a:solidFill>
                      <a:srgbClr val="E2DEDB"/>
                    </a:solidFill>
                  </a:tcPr>
                </a:tc>
              </a:tr>
            </a:tbl>
          </a:graphicData>
        </a:graphic>
      </p:graphicFrame>
      <p:sp>
        <p:nvSpPr>
          <p:cNvPr id="18" name="TextBox 17"/>
          <p:cNvSpPr txBox="1"/>
          <p:nvPr/>
        </p:nvSpPr>
        <p:spPr>
          <a:xfrm>
            <a:off x="-3418114" y="2481943"/>
            <a:ext cx="1992085" cy="369332"/>
          </a:xfrm>
          <a:prstGeom prst="rect">
            <a:avLst/>
          </a:prstGeom>
          <a:noFill/>
        </p:spPr>
        <p:txBody>
          <a:bodyPr wrap="square" rtlCol="0">
            <a:spAutoFit/>
          </a:bodyPr>
          <a:lstStyle/>
          <a:p>
            <a:r>
              <a:rPr lang="en-US" dirty="0" smtClean="0">
                <a:solidFill>
                  <a:srgbClr val="FF00FF"/>
                </a:solidFill>
              </a:rPr>
              <a:t>Western Canada</a:t>
            </a:r>
            <a:endParaRPr lang="en-US" dirty="0">
              <a:solidFill>
                <a:srgbClr val="FF00FF"/>
              </a:solidFill>
            </a:endParaRPr>
          </a:p>
        </p:txBody>
      </p:sp>
      <p:sp>
        <p:nvSpPr>
          <p:cNvPr id="28" name="Line 18"/>
          <p:cNvSpPr>
            <a:spLocks noChangeShapeType="1"/>
          </p:cNvSpPr>
          <p:nvPr/>
        </p:nvSpPr>
        <p:spPr bwMode="auto">
          <a:xfrm flipH="1" flipV="1">
            <a:off x="8782493" y="3700131"/>
            <a:ext cx="4155" cy="297958"/>
          </a:xfrm>
          <a:prstGeom prst="line">
            <a:avLst/>
          </a:prstGeom>
          <a:noFill/>
          <a:ln w="76200">
            <a:solidFill>
              <a:schemeClr val="accent1"/>
            </a:solidFill>
            <a:round/>
            <a:headEnd type="triangle" w="med" len="med"/>
            <a:tailEnd w="med" len="med"/>
          </a:ln>
          <a:extLst>
            <a:ext uri="{909E8E84-426E-40DD-AFC4-6F175D3DCCD1}">
              <a14:hiddenFill xmlns:a14="http://schemas.microsoft.com/office/drawing/2010/main">
                <a:noFill/>
              </a14:hiddenFill>
            </a:ext>
          </a:extLst>
        </p:spPr>
        <p:txBody>
          <a:bodyPr wrap="square" tIns="68580" bIns="68580" anchor="ctr">
            <a:spAutoFit/>
          </a:bodyPr>
          <a:lstStyle/>
          <a:p>
            <a:endParaRPr lang="en-US" sz="975" dirty="0"/>
          </a:p>
        </p:txBody>
      </p:sp>
      <p:sp>
        <p:nvSpPr>
          <p:cNvPr id="19" name="TextBox 18"/>
          <p:cNvSpPr txBox="1"/>
          <p:nvPr/>
        </p:nvSpPr>
        <p:spPr>
          <a:xfrm>
            <a:off x="-415496" y="6565831"/>
            <a:ext cx="3105150" cy="230832"/>
          </a:xfrm>
          <a:prstGeom prst="rect">
            <a:avLst/>
          </a:prstGeom>
          <a:noFill/>
        </p:spPr>
        <p:txBody>
          <a:bodyPr wrap="square" rtlCol="0">
            <a:spAutoFit/>
          </a:bodyPr>
          <a:lstStyle/>
          <a:p>
            <a:pPr algn="r"/>
            <a:r>
              <a:rPr lang="en-US" sz="900" dirty="0" smtClean="0"/>
              <a:t>Note: As at 2021-08-06. Source: RBC GAM</a:t>
            </a:r>
            <a:endParaRPr lang="en-US" sz="900" dirty="0"/>
          </a:p>
        </p:txBody>
      </p:sp>
    </p:spTree>
    <p:extLst>
      <p:ext uri="{BB962C8B-B14F-4D97-AF65-F5344CB8AC3E}">
        <p14:creationId xmlns:p14="http://schemas.microsoft.com/office/powerpoint/2010/main" val="35408771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054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054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6776" y="3444909"/>
            <a:ext cx="459000" cy="487887"/>
          </a:xfrm>
          <a:prstGeom prst="rect">
            <a:avLst/>
          </a:prstGeom>
        </p:spPr>
      </p:pic>
      <p:sp>
        <p:nvSpPr>
          <p:cNvPr id="5" name="TextBox 4"/>
          <p:cNvSpPr txBox="1"/>
          <p:nvPr/>
        </p:nvSpPr>
        <p:spPr>
          <a:xfrm>
            <a:off x="1062836" y="1946420"/>
            <a:ext cx="3268242" cy="400110"/>
          </a:xfrm>
          <a:prstGeom prst="rect">
            <a:avLst/>
          </a:prstGeom>
          <a:noFill/>
        </p:spPr>
        <p:txBody>
          <a:bodyPr wrap="square" rtlCol="0">
            <a:spAutoFit/>
          </a:bodyPr>
          <a:lstStyle/>
          <a:p>
            <a:pPr>
              <a:spcAft>
                <a:spcPts val="1200"/>
              </a:spcAft>
            </a:pPr>
            <a:r>
              <a:rPr lang="en-US" sz="2000" dirty="0"/>
              <a:t>Follow us on social media</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4142" y="2814740"/>
            <a:ext cx="431635" cy="377238"/>
          </a:xfrm>
          <a:prstGeom prst="rect">
            <a:avLst/>
          </a:prstGeom>
        </p:spPr>
      </p:pic>
      <p:sp>
        <p:nvSpPr>
          <p:cNvPr id="7" name="TextBox 6"/>
          <p:cNvSpPr txBox="1"/>
          <p:nvPr/>
        </p:nvSpPr>
        <p:spPr>
          <a:xfrm>
            <a:off x="1650786" y="2818693"/>
            <a:ext cx="3268242" cy="369332"/>
          </a:xfrm>
          <a:prstGeom prst="rect">
            <a:avLst/>
          </a:prstGeom>
          <a:noFill/>
        </p:spPr>
        <p:txBody>
          <a:bodyPr wrap="square" rtlCol="0">
            <a:spAutoFit/>
          </a:bodyPr>
          <a:lstStyle/>
          <a:p>
            <a:pPr>
              <a:spcAft>
                <a:spcPts val="1200"/>
              </a:spcAft>
            </a:pPr>
            <a:r>
              <a:rPr lang="en-US" dirty="0">
                <a:latin typeface="+mj-lt"/>
              </a:rPr>
              <a:t>@RBCGAMChiefEcon</a:t>
            </a:r>
          </a:p>
        </p:txBody>
      </p:sp>
      <p:sp>
        <p:nvSpPr>
          <p:cNvPr id="8" name="TextBox 7"/>
          <p:cNvSpPr txBox="1"/>
          <p:nvPr/>
        </p:nvSpPr>
        <p:spPr>
          <a:xfrm>
            <a:off x="1650787" y="3563463"/>
            <a:ext cx="3579911" cy="369332"/>
          </a:xfrm>
          <a:prstGeom prst="rect">
            <a:avLst/>
          </a:prstGeom>
          <a:noFill/>
        </p:spPr>
        <p:txBody>
          <a:bodyPr wrap="square" rtlCol="0">
            <a:spAutoFit/>
          </a:bodyPr>
          <a:lstStyle/>
          <a:p>
            <a:pPr>
              <a:spcAft>
                <a:spcPts val="1200"/>
              </a:spcAft>
            </a:pPr>
            <a:r>
              <a:rPr lang="en-US" dirty="0">
                <a:latin typeface="+mj-lt"/>
              </a:rPr>
              <a:t>www.linkedin.com/in/ericlascelles</a:t>
            </a:r>
          </a:p>
        </p:txBody>
      </p:sp>
      <p:cxnSp>
        <p:nvCxnSpPr>
          <p:cNvPr id="9" name="Straight Connector 8"/>
          <p:cNvCxnSpPr/>
          <p:nvPr/>
        </p:nvCxnSpPr>
        <p:spPr>
          <a:xfrm>
            <a:off x="1122211" y="2410795"/>
            <a:ext cx="10080000" cy="0"/>
          </a:xfrm>
          <a:prstGeom prst="line">
            <a:avLst/>
          </a:prstGeom>
          <a:ln w="28575">
            <a:solidFill>
              <a:srgbClr val="87AFBF"/>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22</a:t>
            </a:fld>
            <a:endParaRPr lang="en-CA" dirty="0"/>
          </a:p>
        </p:txBody>
      </p:sp>
    </p:spTree>
    <p:extLst>
      <p:ext uri="{BB962C8B-B14F-4D97-AF65-F5344CB8AC3E}">
        <p14:creationId xmlns:p14="http://schemas.microsoft.com/office/powerpoint/2010/main" val="18752862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Disclosure</a:t>
            </a:r>
          </a:p>
        </p:txBody>
      </p:sp>
      <p:sp>
        <p:nvSpPr>
          <p:cNvPr id="4" name="Content Placeholder 2"/>
          <p:cNvSpPr txBox="1">
            <a:spLocks/>
          </p:cNvSpPr>
          <p:nvPr/>
        </p:nvSpPr>
        <p:spPr>
          <a:xfrm>
            <a:off x="585926" y="1254612"/>
            <a:ext cx="10608816" cy="524443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600"/>
              </a:spcBef>
              <a:spcAft>
                <a:spcPts val="1200"/>
              </a:spcAft>
              <a:buFont typeface="Arial" panose="020B0604020202020204" pitchFamily="34" charset="0"/>
              <a:buNone/>
              <a:defRPr sz="1600" kern="1200">
                <a:solidFill>
                  <a:srgbClr val="4B4F54"/>
                </a:solidFill>
                <a:latin typeface="+mn-lt"/>
                <a:ea typeface="+mn-ea"/>
                <a:cs typeface="+mn-cs"/>
              </a:defRPr>
            </a:lvl1pPr>
            <a:lvl2pPr marL="144000" indent="-144000" algn="l" defTabSz="914400" rtl="0" eaLnBrk="1" latinLnBrk="0" hangingPunct="1">
              <a:lnSpc>
                <a:spcPct val="100000"/>
              </a:lnSpc>
              <a:spcBef>
                <a:spcPts val="0"/>
              </a:spcBef>
              <a:spcAft>
                <a:spcPts val="1200"/>
              </a:spcAft>
              <a:buClr>
                <a:srgbClr val="002567"/>
              </a:buClr>
              <a:buFont typeface="Arial" panose="020B0604020202020204" pitchFamily="34" charset="0"/>
              <a:buChar char="•"/>
              <a:defRPr sz="1600" kern="1200">
                <a:solidFill>
                  <a:srgbClr val="4B4F54"/>
                </a:solidFill>
                <a:latin typeface="+mn-lt"/>
                <a:ea typeface="+mn-ea"/>
                <a:cs typeface="+mn-cs"/>
              </a:defRPr>
            </a:lvl2pPr>
            <a:lvl3pPr marL="401638" indent="-142875" algn="l" defTabSz="914400" rtl="0" eaLnBrk="1" latinLnBrk="0" hangingPunct="1">
              <a:lnSpc>
                <a:spcPct val="100000"/>
              </a:lnSpc>
              <a:spcBef>
                <a:spcPts val="0"/>
              </a:spcBef>
              <a:spcAft>
                <a:spcPts val="1200"/>
              </a:spcAft>
              <a:buClr>
                <a:srgbClr val="4B4F54"/>
              </a:buClr>
              <a:buFont typeface="Arial" panose="020B0604020202020204" pitchFamily="34" charset="0"/>
              <a:buChar char="̶"/>
              <a:defRPr sz="1600" kern="1200">
                <a:solidFill>
                  <a:srgbClr val="4B4F54"/>
                </a:solidFill>
                <a:latin typeface="+mn-lt"/>
                <a:ea typeface="+mn-ea"/>
                <a:cs typeface="+mn-cs"/>
              </a:defRPr>
            </a:lvl3pPr>
            <a:lvl4pPr marL="630238" indent="-112713" algn="l" defTabSz="914400" rtl="0" eaLnBrk="1" latinLnBrk="0" hangingPunct="1">
              <a:lnSpc>
                <a:spcPct val="100000"/>
              </a:lnSpc>
              <a:spcBef>
                <a:spcPts val="0"/>
              </a:spcBef>
              <a:spcAft>
                <a:spcPts val="1200"/>
              </a:spcAft>
              <a:buClr>
                <a:srgbClr val="4B4F54"/>
              </a:buClr>
              <a:buFont typeface="Arial" panose="020B0604020202020204" pitchFamily="34" charset="0"/>
              <a:buChar char="̶"/>
              <a:defRPr sz="1600" kern="1200">
                <a:solidFill>
                  <a:srgbClr val="4B4F54"/>
                </a:solidFill>
                <a:latin typeface="+mn-lt"/>
                <a:ea typeface="+mn-ea"/>
                <a:cs typeface="+mn-cs"/>
              </a:defRPr>
            </a:lvl4pPr>
            <a:lvl5pPr marL="858838" indent="-117475" algn="l" defTabSz="914400" rtl="0" eaLnBrk="1" latinLnBrk="0" hangingPunct="1">
              <a:lnSpc>
                <a:spcPct val="100000"/>
              </a:lnSpc>
              <a:spcBef>
                <a:spcPts val="0"/>
              </a:spcBef>
              <a:spcAft>
                <a:spcPts val="1200"/>
              </a:spcAft>
              <a:buClr>
                <a:srgbClr val="4B4F54"/>
              </a:buClr>
              <a:buFont typeface="Arial" panose="020B0604020202020204" pitchFamily="34" charset="0"/>
              <a:buChar char="̶"/>
              <a:defRPr sz="16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0"/>
              </a:spcAft>
            </a:pPr>
            <a:r>
              <a:rPr lang="en-US" sz="1000" dirty="0">
                <a:latin typeface="Arial Narrow" panose="020B0606020202030204" pitchFamily="34" charset="0"/>
              </a:rPr>
              <a:t>This document is provided by RBC Global Asset Management (RBC GAM) for informational purposes only and may not be reproduced, distributed or published without the written consent of RBC GAM or its affiliated entities listed herein. This document does not constitute an offer or a solicitation to buy or to sell any security, product or service in any jurisdiction; nor is it intended to provide investment, financial, legal, accounting, tax, or other advice and such information should not be relied or acted upon for providing such advice. This document is not available for distribution to people in jurisdictions where such distribution would be prohibited.</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RBC GAM is the asset management division of Royal Bank of Canada (RBC) which includes RBC Global Asset Management Inc., RBC Global Asset Management (U.S.) Inc., RBC Global Asset Management (UK) Limited, RBC Global Asset Management (Asia) Limited, and BlueBay Asset Management LLP, which are separate, but affiliated subsidiaries of RBC.</a:t>
            </a:r>
          </a:p>
          <a:p>
            <a:pPr>
              <a:spcBef>
                <a:spcPts val="0"/>
              </a:spcBef>
              <a:spcAft>
                <a:spcPts val="0"/>
              </a:spcAft>
            </a:pPr>
            <a:r>
              <a:rPr lang="en-US" sz="1000" dirty="0">
                <a:latin typeface="Arial Narrow" panose="020B0606020202030204" pitchFamily="34" charset="0"/>
              </a:rPr>
              <a:t> </a:t>
            </a:r>
            <a:r>
              <a:rPr lang="en-US" sz="1000" dirty="0" smtClean="0">
                <a:latin typeface="Arial Narrow" panose="020B0606020202030204" pitchFamily="34" charset="0"/>
              </a:rPr>
              <a:t> </a:t>
            </a:r>
            <a:endParaRPr lang="en-US" sz="1000" dirty="0">
              <a:latin typeface="Arial Narrow" panose="020B0606020202030204" pitchFamily="34" charset="0"/>
            </a:endParaRPr>
          </a:p>
          <a:p>
            <a:pPr>
              <a:spcBef>
                <a:spcPts val="0"/>
              </a:spcBef>
              <a:spcAft>
                <a:spcPts val="0"/>
              </a:spcAft>
            </a:pPr>
            <a:r>
              <a:rPr lang="en-US" sz="1000" dirty="0">
                <a:latin typeface="Arial Narrow" panose="020B0606020202030204" pitchFamily="34" charset="0"/>
              </a:rPr>
              <a:t>Additional information about RBC GAM may be found at </a:t>
            </a:r>
            <a:r>
              <a:rPr lang="en-US" sz="1000" dirty="0">
                <a:latin typeface="Arial Narrow" panose="020B0606020202030204" pitchFamily="34" charset="0"/>
                <a:hlinkClick r:id="rId2"/>
              </a:rPr>
              <a:t>www.rbcgam.com</a:t>
            </a:r>
            <a:r>
              <a:rPr lang="en-US" sz="1000" dirty="0">
                <a:latin typeface="Arial Narrow" panose="020B0606020202030204" pitchFamily="34" charset="0"/>
              </a:rPr>
              <a:t>.</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This document has not been reviewed by, and is not registered with any securities or other regulatory authority, and may, where appropriate, be distributed by the above-listed entities in their respective jurisdictions. </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Any investment and economic outlook information contained in this document has been compiled by RBC GAM from various sources. Information obtained from third parties is believed to be reliable, but no representation or warranty, express or implied, is made by RBC GAM, its affiliates or any other person as to its accuracy, completeness or correctness. RBC GAM and its affiliates assume no responsibility for any errors or omissions.</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Opinions contained herein reflect the judgment and thought leadership of RBC GAM and are subject to change at any time. Such opinions are for informational purposes only and are not intended to be investment or financial advice and should not be relied or acted upon for providing such advice. RBC GAM does not undertake any obligation or responsibility to update such opinions. </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RBC GAM reserves the right at any time and without notice to change, amend or cease publication of this information.</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Past performance is not indicative of future results. With all investments there is a risk of loss of all or a portion of the amount invested. Where return estimates are shown, these are provided for illustrative purposes only and should not be construed as a prediction of returns; actual returns may be higher or lower than those shown and may vary substantially, especially over shorter time periods. It is not possible to invest directly in an index.</a:t>
            </a:r>
          </a:p>
          <a:p>
            <a:pPr>
              <a:spcBef>
                <a:spcPts val="0"/>
              </a:spcBef>
              <a:spcAft>
                <a:spcPts val="0"/>
              </a:spcAft>
            </a:pPr>
            <a:r>
              <a:rPr lang="en-US" sz="1000" dirty="0">
                <a:latin typeface="Arial Narrow" panose="020B0606020202030204" pitchFamily="34" charset="0"/>
              </a:rPr>
              <a:t> </a:t>
            </a:r>
          </a:p>
          <a:p>
            <a:pPr>
              <a:spcBef>
                <a:spcPts val="0"/>
              </a:spcBef>
              <a:spcAft>
                <a:spcPts val="0"/>
              </a:spcAft>
            </a:pPr>
            <a:r>
              <a:rPr lang="en-US" sz="1000" dirty="0">
                <a:latin typeface="Arial Narrow" panose="020B0606020202030204" pitchFamily="34" charset="0"/>
              </a:rPr>
              <a:t>Some of the statements contained in this document may be considered forward-looking statements which provide current expectations or forecasts of future results or events. Forward-looking statements are not guarantees of future performance or events and involve risks and uncertainties. Do not place undue reliance on these statements because actual results or events may differ materially from those described in such forward-looking statements as a result of various factors. Before making any investment decisions, we encourage you to consider all relevant factors carefully.</a:t>
            </a:r>
          </a:p>
          <a:p>
            <a:pPr>
              <a:spcBef>
                <a:spcPts val="0"/>
              </a:spcBef>
              <a:spcAft>
                <a:spcPts val="0"/>
              </a:spcAft>
            </a:pPr>
            <a:r>
              <a:rPr lang="en-US" sz="850" dirty="0">
                <a:latin typeface="Arial Narrow" panose="020B0606020202030204" pitchFamily="34" charset="0"/>
              </a:rPr>
              <a:t> </a:t>
            </a:r>
          </a:p>
          <a:p>
            <a:pPr>
              <a:spcBef>
                <a:spcPts val="0"/>
              </a:spcBef>
              <a:spcAft>
                <a:spcPts val="0"/>
              </a:spcAft>
            </a:pPr>
            <a:r>
              <a:rPr lang="en-US" sz="850" dirty="0"/>
              <a:t>® / TM Trademark(s) of Royal Bank of Canada. Used under </a:t>
            </a:r>
            <a:r>
              <a:rPr lang="en-US" sz="850" dirty="0" err="1"/>
              <a:t>licence</a:t>
            </a:r>
            <a:r>
              <a:rPr lang="en-US" sz="850" dirty="0"/>
              <a:t>.</a:t>
            </a:r>
          </a:p>
          <a:p>
            <a:pPr>
              <a:spcBef>
                <a:spcPts val="0"/>
              </a:spcBef>
              <a:spcAft>
                <a:spcPts val="0"/>
              </a:spcAft>
            </a:pPr>
            <a:r>
              <a:rPr lang="en-US" sz="850" dirty="0"/>
              <a:t>© RBC Global Asset Management Inc., </a:t>
            </a:r>
            <a:r>
              <a:rPr lang="en-US" sz="850" dirty="0" smtClean="0"/>
              <a:t>2021</a:t>
            </a:r>
            <a:endParaRPr lang="en-US" sz="850" dirty="0"/>
          </a:p>
          <a:p>
            <a:pPr>
              <a:spcBef>
                <a:spcPts val="0"/>
              </a:spcBef>
              <a:spcAft>
                <a:spcPts val="0"/>
              </a:spcAft>
            </a:pPr>
            <a:r>
              <a:rPr lang="en-US" sz="850" dirty="0"/>
              <a:t>Publication date: </a:t>
            </a:r>
            <a:r>
              <a:rPr lang="en-US" sz="850" dirty="0" smtClean="0"/>
              <a:t>September 8, 2021</a:t>
            </a:r>
            <a:endParaRPr lang="en-US" sz="850" dirty="0"/>
          </a:p>
        </p:txBody>
      </p:sp>
      <p:sp>
        <p:nvSpPr>
          <p:cNvPr id="3" name="Slide Number Placeholder 2"/>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23</a:t>
            </a:fld>
            <a:endParaRPr lang="en-CA" dirty="0"/>
          </a:p>
        </p:txBody>
      </p:sp>
      <p:sp>
        <p:nvSpPr>
          <p:cNvPr id="7" name="TextBox 6"/>
          <p:cNvSpPr txBox="1"/>
          <p:nvPr/>
        </p:nvSpPr>
        <p:spPr>
          <a:xfrm>
            <a:off x="-3018411" y="519876"/>
            <a:ext cx="2114550" cy="523220"/>
          </a:xfrm>
          <a:prstGeom prst="rect">
            <a:avLst/>
          </a:prstGeom>
          <a:noFill/>
        </p:spPr>
        <p:txBody>
          <a:bodyPr wrap="square" rtlCol="0">
            <a:spAutoFit/>
          </a:bodyPr>
          <a:lstStyle/>
          <a:p>
            <a:pPr>
              <a:spcAft>
                <a:spcPts val="0"/>
              </a:spcAft>
            </a:pPr>
            <a:r>
              <a:rPr lang="en-US" sz="1400" dirty="0">
                <a:solidFill>
                  <a:srgbClr val="FF0000"/>
                </a:solidFill>
              </a:rPr>
              <a:t>New disclosure effective </a:t>
            </a:r>
            <a:r>
              <a:rPr lang="en-US" sz="1400" dirty="0" smtClean="0">
                <a:solidFill>
                  <a:srgbClr val="FF0000"/>
                </a:solidFill>
              </a:rPr>
              <a:t>8/4/2020</a:t>
            </a:r>
            <a:endParaRPr lang="en-US" sz="1400" dirty="0">
              <a:solidFill>
                <a:srgbClr val="FF0000"/>
              </a:solidFill>
            </a:endParaRPr>
          </a:p>
        </p:txBody>
      </p:sp>
      <p:sp>
        <p:nvSpPr>
          <p:cNvPr id="12" name="Line Callout 3 11"/>
          <p:cNvSpPr/>
          <p:nvPr/>
        </p:nvSpPr>
        <p:spPr>
          <a:xfrm>
            <a:off x="-3024699" y="4522501"/>
            <a:ext cx="2205990" cy="994410"/>
          </a:xfrm>
          <a:prstGeom prst="borderCallout3">
            <a:avLst>
              <a:gd name="adj1" fmla="val 17252"/>
              <a:gd name="adj2" fmla="val 99480"/>
              <a:gd name="adj3" fmla="val 17231"/>
              <a:gd name="adj4" fmla="val 113898"/>
              <a:gd name="adj5" fmla="val 112411"/>
              <a:gd name="adj6" fmla="val 113897"/>
              <a:gd name="adj7" fmla="val 112240"/>
              <a:gd name="adj8" fmla="val 131802"/>
            </a:avLst>
          </a:prstGeom>
          <a:noFill/>
          <a:ln w="9525">
            <a:solidFill>
              <a:schemeClr val="tx1"/>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spcAft>
                <a:spcPts val="0"/>
              </a:spcAft>
            </a:pPr>
            <a:r>
              <a:rPr lang="en-US" sz="1400" dirty="0">
                <a:solidFill>
                  <a:srgbClr val="FF0000"/>
                </a:solidFill>
              </a:rPr>
              <a:t>Do this at the beginning of each year: </a:t>
            </a:r>
          </a:p>
          <a:p>
            <a:pPr>
              <a:spcAft>
                <a:spcPts val="0"/>
              </a:spcAft>
            </a:pPr>
            <a:r>
              <a:rPr lang="en-US" sz="1400" dirty="0">
                <a:solidFill>
                  <a:srgbClr val="FF0000"/>
                </a:solidFill>
              </a:rPr>
              <a:t>Update year at the end of copyright clause.</a:t>
            </a:r>
            <a:endParaRPr lang="en-US" sz="1400" dirty="0"/>
          </a:p>
        </p:txBody>
      </p:sp>
      <p:sp>
        <p:nvSpPr>
          <p:cNvPr id="13" name="Line Callout 3 12"/>
          <p:cNvSpPr/>
          <p:nvPr/>
        </p:nvSpPr>
        <p:spPr>
          <a:xfrm>
            <a:off x="-3024699" y="5949063"/>
            <a:ext cx="2205990" cy="1268730"/>
          </a:xfrm>
          <a:prstGeom prst="borderCallout3">
            <a:avLst>
              <a:gd name="adj1" fmla="val 18443"/>
              <a:gd name="adj2" fmla="val 100165"/>
              <a:gd name="adj3" fmla="val 18751"/>
              <a:gd name="adj4" fmla="val 114583"/>
              <a:gd name="adj5" fmla="val -9291"/>
              <a:gd name="adj6" fmla="val 114583"/>
              <a:gd name="adj7" fmla="val -9213"/>
              <a:gd name="adj8" fmla="val 131074"/>
            </a:avLst>
          </a:prstGeom>
          <a:noFill/>
          <a:ln w="9525">
            <a:solidFill>
              <a:schemeClr val="tx1"/>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spcAft>
                <a:spcPts val="1200"/>
              </a:spcAft>
            </a:pPr>
            <a:r>
              <a:rPr lang="en-US" sz="1400" dirty="0">
                <a:solidFill>
                  <a:srgbClr val="FF0000"/>
                </a:solidFill>
              </a:rPr>
              <a:t>New as of 8/10/2016:   Use original posting date  or date of presentation, whichever is applicable, for “Publication date”.</a:t>
            </a:r>
          </a:p>
        </p:txBody>
      </p:sp>
    </p:spTree>
    <p:extLst>
      <p:ext uri="{BB962C8B-B14F-4D97-AF65-F5344CB8AC3E}">
        <p14:creationId xmlns:p14="http://schemas.microsoft.com/office/powerpoint/2010/main" val="13407557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3</a:t>
            </a:fld>
            <a:endParaRPr lang="en-CA" dirty="0"/>
          </a:p>
        </p:txBody>
      </p:sp>
      <p:sp>
        <p:nvSpPr>
          <p:cNvPr id="3" name="Title 2"/>
          <p:cNvSpPr>
            <a:spLocks noGrp="1"/>
          </p:cNvSpPr>
          <p:nvPr>
            <p:ph type="title"/>
          </p:nvPr>
        </p:nvSpPr>
        <p:spPr/>
        <p:txBody>
          <a:bodyPr/>
          <a:lstStyle/>
          <a:p>
            <a:r>
              <a:rPr lang="en-US" dirty="0" smtClean="0"/>
              <a:t>At the global level, the Delta wave is seemingly peaking</a:t>
            </a:r>
            <a:endParaRPr lang="en-US" dirty="0"/>
          </a:p>
        </p:txBody>
      </p:sp>
      <p:sp>
        <p:nvSpPr>
          <p:cNvPr id="6" name="TextBox 5"/>
          <p:cNvSpPr txBox="1"/>
          <p:nvPr/>
        </p:nvSpPr>
        <p:spPr>
          <a:xfrm>
            <a:off x="685800" y="-1562100"/>
            <a:ext cx="6015493" cy="369332"/>
          </a:xfrm>
          <a:prstGeom prst="rect">
            <a:avLst/>
          </a:prstGeom>
          <a:noFill/>
        </p:spPr>
        <p:txBody>
          <a:bodyPr wrap="none" rtlCol="0">
            <a:spAutoFit/>
          </a:bodyPr>
          <a:lstStyle/>
          <a:p>
            <a:r>
              <a:rPr lang="en-US" dirty="0" smtClean="0">
                <a:hlinkClick r:id="rId2" action="ppaction://hlinkfile"/>
              </a:rPr>
              <a:t>W:\Charts\Disasters\COVID-19 EM DM All Countries.xlsx</a:t>
            </a:r>
            <a:endParaRPr lang="en-US" dirty="0"/>
          </a:p>
        </p:txBody>
      </p:sp>
      <p:sp>
        <p:nvSpPr>
          <p:cNvPr id="7"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s-ES" altLang="en-US" sz="1400" dirty="0">
                <a:solidFill>
                  <a:schemeClr val="tx1"/>
                </a:solidFill>
                <a:cs typeface="Arial" pitchFamily="34" charset="0"/>
              </a:rPr>
              <a:t>EM DM </a:t>
            </a:r>
            <a:r>
              <a:rPr lang="es-ES" altLang="en-US" sz="1400" dirty="0" smtClean="0">
                <a:solidFill>
                  <a:schemeClr val="tx1"/>
                </a:solidFill>
                <a:cs typeface="Arial" pitchFamily="34" charset="0"/>
              </a:rPr>
              <a:t>7DMA</a:t>
            </a:r>
            <a:r>
              <a:rPr lang="en-CA" altLang="en-US" sz="1400" dirty="0" smtClean="0">
                <a:solidFill>
                  <a:schemeClr val="tx1"/>
                </a:solidFill>
                <a:cs typeface="Arial" pitchFamily="34" charset="0"/>
              </a:rPr>
              <a:t>-ymd-20210520</a:t>
            </a:r>
          </a:p>
        </p:txBody>
      </p:sp>
      <p:pic>
        <p:nvPicPr>
          <p:cNvPr id="4" name="Picture 3"/>
          <p:cNvPicPr>
            <a:picLocks noChangeAspect="1"/>
          </p:cNvPicPr>
          <p:nvPr/>
        </p:nvPicPr>
        <p:blipFill>
          <a:blip r:embed="rId3"/>
          <a:stretch>
            <a:fillRect/>
          </a:stretch>
        </p:blipFill>
        <p:spPr>
          <a:xfrm>
            <a:off x="1739900" y="1498600"/>
            <a:ext cx="8716545" cy="4476750"/>
          </a:xfrm>
          <a:prstGeom prst="rect">
            <a:avLst/>
          </a:prstGeom>
        </p:spPr>
      </p:pic>
    </p:spTree>
    <p:extLst>
      <p:ext uri="{BB962C8B-B14F-4D97-AF65-F5344CB8AC3E}">
        <p14:creationId xmlns:p14="http://schemas.microsoft.com/office/powerpoint/2010/main" val="2982631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4</a:t>
            </a:fld>
            <a:endParaRPr lang="en-CA" dirty="0"/>
          </a:p>
        </p:txBody>
      </p:sp>
      <p:sp>
        <p:nvSpPr>
          <p:cNvPr id="3" name="Title 2"/>
          <p:cNvSpPr>
            <a:spLocks noGrp="1"/>
          </p:cNvSpPr>
          <p:nvPr>
            <p:ph type="title"/>
          </p:nvPr>
        </p:nvSpPr>
        <p:spPr/>
        <p:txBody>
          <a:bodyPr/>
          <a:lstStyle/>
          <a:p>
            <a:r>
              <a:rPr lang="en-US" dirty="0" smtClean="0"/>
              <a:t>Unexpectedly, the U.S. wave is seemingly starting to abate</a:t>
            </a:r>
            <a:endParaRPr lang="en-US" dirty="0"/>
          </a:p>
        </p:txBody>
      </p:sp>
      <p:sp>
        <p:nvSpPr>
          <p:cNvPr id="7" name="TextBox 6"/>
          <p:cNvSpPr txBox="1"/>
          <p:nvPr/>
        </p:nvSpPr>
        <p:spPr>
          <a:xfrm>
            <a:off x="685800" y="-1562100"/>
            <a:ext cx="5207516" cy="369332"/>
          </a:xfrm>
          <a:prstGeom prst="rect">
            <a:avLst/>
          </a:prstGeom>
          <a:noFill/>
        </p:spPr>
        <p:txBody>
          <a:bodyPr wrap="none" rtlCol="0">
            <a:spAutoFit/>
          </a:bodyPr>
          <a:lstStyle/>
          <a:p>
            <a:r>
              <a:rPr lang="en-US" dirty="0" smtClean="0">
                <a:hlinkClick r:id="rId2" action="ppaction://hlinkfile"/>
              </a:rPr>
              <a:t>W:\Charts\Disasters\COVID-19 by U.S. state.xlsx</a:t>
            </a:r>
            <a:endParaRPr lang="en-US" dirty="0"/>
          </a:p>
        </p:txBody>
      </p:sp>
      <p:sp>
        <p:nvSpPr>
          <p:cNvPr id="6"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n-US" altLang="en-US" sz="1400" dirty="0">
                <a:solidFill>
                  <a:schemeClr val="tx1"/>
                </a:solidFill>
                <a:cs typeface="Arial" pitchFamily="34" charset="0"/>
              </a:rPr>
              <a:t># of states above 1 7DMA</a:t>
            </a:r>
            <a:r>
              <a:rPr lang="en-CA" altLang="en-US" sz="1400" dirty="0" smtClean="0">
                <a:solidFill>
                  <a:schemeClr val="tx1"/>
                </a:solidFill>
                <a:cs typeface="Arial" pitchFamily="34" charset="0"/>
              </a:rPr>
              <a:t>-ymd-20210520</a:t>
            </a:r>
          </a:p>
        </p:txBody>
      </p:sp>
      <p:pic>
        <p:nvPicPr>
          <p:cNvPr id="9" name="Picture 8"/>
          <p:cNvPicPr>
            <a:picLocks noChangeAspect="1"/>
          </p:cNvPicPr>
          <p:nvPr/>
        </p:nvPicPr>
        <p:blipFill>
          <a:blip r:embed="rId3"/>
          <a:stretch>
            <a:fillRect/>
          </a:stretch>
        </p:blipFill>
        <p:spPr>
          <a:xfrm>
            <a:off x="1739900" y="1498600"/>
            <a:ext cx="8733450" cy="4476750"/>
          </a:xfrm>
          <a:prstGeom prst="rect">
            <a:avLst/>
          </a:prstGeom>
        </p:spPr>
      </p:pic>
    </p:spTree>
    <p:extLst>
      <p:ext uri="{BB962C8B-B14F-4D97-AF65-F5344CB8AC3E}">
        <p14:creationId xmlns:p14="http://schemas.microsoft.com/office/powerpoint/2010/main" val="2290780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5</a:t>
            </a:fld>
            <a:endParaRPr lang="en-CA" dirty="0"/>
          </a:p>
        </p:txBody>
      </p:sp>
      <p:sp>
        <p:nvSpPr>
          <p:cNvPr id="3" name="Title 2"/>
          <p:cNvSpPr>
            <a:spLocks noGrp="1"/>
          </p:cNvSpPr>
          <p:nvPr>
            <p:ph type="title"/>
          </p:nvPr>
        </p:nvSpPr>
        <p:spPr/>
        <p:txBody>
          <a:bodyPr>
            <a:normAutofit/>
          </a:bodyPr>
          <a:lstStyle/>
          <a:p>
            <a:r>
              <a:rPr lang="en-US" dirty="0"/>
              <a:t>Developed countries have enjoyed great vaccination success, but still well short of </a:t>
            </a:r>
            <a:r>
              <a:rPr lang="en-US" dirty="0" smtClean="0"/>
              <a:t>herd immunity; vaccine effectiveness declining</a:t>
            </a:r>
            <a:endParaRPr lang="en-US" dirty="0"/>
          </a:p>
        </p:txBody>
      </p:sp>
      <p:sp>
        <p:nvSpPr>
          <p:cNvPr id="6" name="TextBox 5"/>
          <p:cNvSpPr txBox="1"/>
          <p:nvPr/>
        </p:nvSpPr>
        <p:spPr>
          <a:xfrm>
            <a:off x="685800" y="-1562100"/>
            <a:ext cx="4049057" cy="369332"/>
          </a:xfrm>
          <a:prstGeom prst="rect">
            <a:avLst/>
          </a:prstGeom>
          <a:noFill/>
        </p:spPr>
        <p:txBody>
          <a:bodyPr wrap="none" rtlCol="0">
            <a:spAutoFit/>
          </a:bodyPr>
          <a:lstStyle/>
          <a:p>
            <a:r>
              <a:rPr lang="en-US" dirty="0" smtClean="0">
                <a:hlinkClick r:id="rId2" action="ppaction://hlinkfile"/>
              </a:rPr>
              <a:t>W:\Charts\Disasters\Vaccinations.xlsx</a:t>
            </a:r>
            <a:endParaRPr lang="en-US" dirty="0"/>
          </a:p>
        </p:txBody>
      </p:sp>
      <p:sp>
        <p:nvSpPr>
          <p:cNvPr id="7"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s-ES" altLang="en-US" sz="1400" dirty="0" err="1">
                <a:solidFill>
                  <a:schemeClr val="tx1"/>
                </a:solidFill>
                <a:cs typeface="Arial" pitchFamily="34" charset="0"/>
              </a:rPr>
              <a:t>Glbl</a:t>
            </a:r>
            <a:r>
              <a:rPr lang="es-ES" altLang="en-US" sz="1400" dirty="0">
                <a:solidFill>
                  <a:schemeClr val="tx1"/>
                </a:solidFill>
                <a:cs typeface="Arial" pitchFamily="34" charset="0"/>
              </a:rPr>
              <a:t> </a:t>
            </a:r>
            <a:r>
              <a:rPr lang="es-ES" altLang="en-US" sz="1400" dirty="0" err="1">
                <a:solidFill>
                  <a:schemeClr val="tx1"/>
                </a:solidFill>
                <a:cs typeface="Arial" pitchFamily="34" charset="0"/>
              </a:rPr>
              <a:t>Vaccination</a:t>
            </a:r>
            <a:r>
              <a:rPr lang="es-ES" altLang="en-US" sz="1400" dirty="0">
                <a:solidFill>
                  <a:schemeClr val="tx1"/>
                </a:solidFill>
                <a:cs typeface="Arial" pitchFamily="34" charset="0"/>
              </a:rPr>
              <a:t> Ranking </a:t>
            </a:r>
            <a:r>
              <a:rPr lang="es-ES" altLang="en-US" sz="1400" dirty="0" err="1">
                <a:solidFill>
                  <a:schemeClr val="tx1"/>
                </a:solidFill>
                <a:cs typeface="Arial" pitchFamily="34" charset="0"/>
              </a:rPr>
              <a:t>Table</a:t>
            </a:r>
            <a:r>
              <a:rPr lang="en-CA" altLang="en-US" sz="1400" dirty="0" smtClean="0">
                <a:solidFill>
                  <a:schemeClr val="tx1"/>
                </a:solidFill>
                <a:cs typeface="Arial" pitchFamily="34" charset="0"/>
              </a:rPr>
              <a:t>-ymd-20210520</a:t>
            </a:r>
          </a:p>
        </p:txBody>
      </p:sp>
      <p:pic>
        <p:nvPicPr>
          <p:cNvPr id="8" name="Picture 7"/>
          <p:cNvPicPr>
            <a:picLocks noChangeAspect="1"/>
          </p:cNvPicPr>
          <p:nvPr/>
        </p:nvPicPr>
        <p:blipFill>
          <a:blip r:embed="rId3"/>
          <a:stretch>
            <a:fillRect/>
          </a:stretch>
        </p:blipFill>
        <p:spPr>
          <a:xfrm>
            <a:off x="3079121" y="1313384"/>
            <a:ext cx="6048000" cy="5016026"/>
          </a:xfrm>
          <a:prstGeom prst="rect">
            <a:avLst/>
          </a:prstGeom>
        </p:spPr>
      </p:pic>
    </p:spTree>
    <p:extLst>
      <p:ext uri="{BB962C8B-B14F-4D97-AF65-F5344CB8AC3E}">
        <p14:creationId xmlns:p14="http://schemas.microsoft.com/office/powerpoint/2010/main" val="2473448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6</a:t>
            </a:fld>
            <a:endParaRPr lang="en-CA" dirty="0"/>
          </a:p>
        </p:txBody>
      </p:sp>
      <p:sp>
        <p:nvSpPr>
          <p:cNvPr id="3" name="Title 2"/>
          <p:cNvSpPr>
            <a:spLocks noGrp="1"/>
          </p:cNvSpPr>
          <p:nvPr>
            <p:ph type="title"/>
          </p:nvPr>
        </p:nvSpPr>
        <p:spPr/>
        <p:txBody>
          <a:bodyPr/>
          <a:lstStyle/>
          <a:p>
            <a:r>
              <a:rPr lang="en-US" dirty="0" smtClean="0"/>
              <a:t> </a:t>
            </a:r>
            <a:endParaRPr lang="en-US" dirty="0"/>
          </a:p>
        </p:txBody>
      </p:sp>
      <p:sp>
        <p:nvSpPr>
          <p:cNvPr id="6"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 </a:t>
            </a:r>
            <a:r>
              <a:rPr lang="es-ES" altLang="en-US" sz="1400" dirty="0" smtClean="0">
                <a:solidFill>
                  <a:schemeClr val="tx1"/>
                </a:solidFill>
                <a:cs typeface="Arial" pitchFamily="34" charset="0"/>
              </a:rPr>
              <a:t>UK </a:t>
            </a:r>
            <a:r>
              <a:rPr lang="es-ES" altLang="en-US" sz="1400" dirty="0" err="1" smtClean="0">
                <a:solidFill>
                  <a:schemeClr val="tx1"/>
                </a:solidFill>
                <a:cs typeface="Arial" pitchFamily="34" charset="0"/>
              </a:rPr>
              <a:t>Fatalities</a:t>
            </a:r>
            <a:r>
              <a:rPr lang="en-CA" altLang="en-US" sz="1400" dirty="0" smtClean="0">
                <a:solidFill>
                  <a:schemeClr val="tx1"/>
                </a:solidFill>
                <a:cs typeface="Arial" pitchFamily="34" charset="0"/>
              </a:rPr>
              <a:t>-ymd-20210730</a:t>
            </a:r>
          </a:p>
        </p:txBody>
      </p:sp>
      <p:sp>
        <p:nvSpPr>
          <p:cNvPr id="8" name="TextBox 7"/>
          <p:cNvSpPr txBox="1"/>
          <p:nvPr/>
        </p:nvSpPr>
        <p:spPr>
          <a:xfrm>
            <a:off x="685800" y="-1562100"/>
            <a:ext cx="6028253" cy="369332"/>
          </a:xfrm>
          <a:prstGeom prst="rect">
            <a:avLst/>
          </a:prstGeom>
          <a:noFill/>
        </p:spPr>
        <p:txBody>
          <a:bodyPr wrap="none" rtlCol="0">
            <a:spAutoFit/>
          </a:bodyPr>
          <a:lstStyle/>
          <a:p>
            <a:r>
              <a:rPr lang="en-US" dirty="0">
                <a:hlinkClick r:id="rId2" action="ppaction://hlinkfile"/>
              </a:rPr>
              <a:t>W:\Charts\Disasters\Covid-19 - WHO full chart pack.xlsx</a:t>
            </a:r>
            <a:endParaRPr lang="en-US" dirty="0"/>
          </a:p>
        </p:txBody>
      </p:sp>
      <p:sp>
        <p:nvSpPr>
          <p:cNvPr id="7" name="Title 2"/>
          <p:cNvSpPr txBox="1">
            <a:spLocks/>
          </p:cNvSpPr>
          <p:nvPr/>
        </p:nvSpPr>
        <p:spPr>
          <a:xfrm>
            <a:off x="685800" y="242020"/>
            <a:ext cx="11384280" cy="921152"/>
          </a:xfrm>
          <a:prstGeom prst="rect">
            <a:avLst/>
          </a:prstGeom>
        </p:spPr>
        <p:txBody>
          <a:bodyPr vert="horz" lIns="0" tIns="0" rIns="0" bIns="0" rtlCol="0" anchor="ctr">
            <a:noAutofit/>
          </a:bodyPr>
          <a:lstStyle>
            <a:lvl1pPr algn="l" defTabSz="914400" rtl="0" eaLnBrk="1" latinLnBrk="0" hangingPunct="1">
              <a:lnSpc>
                <a:spcPct val="90000"/>
              </a:lnSpc>
              <a:spcBef>
                <a:spcPct val="0"/>
              </a:spcBef>
              <a:buNone/>
              <a:defRPr sz="2800" kern="1200">
                <a:solidFill>
                  <a:schemeClr val="tx2"/>
                </a:solidFill>
                <a:latin typeface="+mj-lt"/>
                <a:ea typeface="+mj-ea"/>
                <a:cs typeface="+mj-cs"/>
              </a:defRPr>
            </a:lvl1pPr>
          </a:lstStyle>
          <a:p>
            <a:r>
              <a:rPr lang="en-US" sz="2500" dirty="0" smtClean="0"/>
              <a:t>The U.K. has completely reopened, tolerating high infections; </a:t>
            </a:r>
          </a:p>
          <a:p>
            <a:r>
              <a:rPr lang="en-US" sz="2500" dirty="0"/>
              <a:t>b</a:t>
            </a:r>
            <a:r>
              <a:rPr lang="en-US" sz="2500" dirty="0" smtClean="0"/>
              <a:t>ut its hospitalizations remain fairly low due to vaccines</a:t>
            </a:r>
            <a:endParaRPr lang="en-US" sz="2500" dirty="0"/>
          </a:p>
        </p:txBody>
      </p:sp>
      <p:sp>
        <p:nvSpPr>
          <p:cNvPr id="4" name="TextBox 3"/>
          <p:cNvSpPr txBox="1"/>
          <p:nvPr/>
        </p:nvSpPr>
        <p:spPr>
          <a:xfrm>
            <a:off x="8961120" y="1447800"/>
            <a:ext cx="3230880" cy="4001095"/>
          </a:xfrm>
          <a:prstGeom prst="rect">
            <a:avLst/>
          </a:prstGeom>
          <a:noFill/>
        </p:spPr>
        <p:txBody>
          <a:bodyPr wrap="square" rtlCol="0">
            <a:spAutoFit/>
          </a:bodyPr>
          <a:lstStyle/>
          <a:p>
            <a:pPr algn="ctr"/>
            <a:r>
              <a:rPr lang="en-US" sz="2000" b="1" u="sng" dirty="0" smtClean="0"/>
              <a:t>When is pandemic over?</a:t>
            </a:r>
          </a:p>
          <a:p>
            <a:pPr algn="ctr"/>
            <a:endParaRPr lang="en-US" dirty="0"/>
          </a:p>
          <a:p>
            <a:pPr algn="ctr"/>
            <a:r>
              <a:rPr lang="en-US" b="1" dirty="0" smtClean="0"/>
              <a:t>Eradication?</a:t>
            </a:r>
          </a:p>
          <a:p>
            <a:pPr algn="ctr"/>
            <a:r>
              <a:rPr lang="en-US" dirty="0" smtClean="0">
                <a:solidFill>
                  <a:srgbClr val="FF0000"/>
                </a:solidFill>
              </a:rPr>
              <a:t>(probably impossible)</a:t>
            </a:r>
          </a:p>
          <a:p>
            <a:pPr algn="ctr"/>
            <a:endParaRPr lang="en-US" dirty="0" smtClean="0"/>
          </a:p>
          <a:p>
            <a:pPr algn="ctr"/>
            <a:endParaRPr lang="en-US" dirty="0" smtClean="0"/>
          </a:p>
          <a:p>
            <a:pPr algn="ctr"/>
            <a:r>
              <a:rPr lang="en-US" b="1" dirty="0" smtClean="0"/>
              <a:t>Low infections?</a:t>
            </a:r>
            <a:endParaRPr lang="en-US" dirty="0" smtClean="0"/>
          </a:p>
          <a:p>
            <a:pPr algn="ctr"/>
            <a:r>
              <a:rPr lang="en-US" dirty="0" smtClean="0">
                <a:solidFill>
                  <a:schemeClr val="accent2">
                    <a:lumMod val="50000"/>
                  </a:schemeClr>
                </a:solidFill>
              </a:rPr>
              <a:t>(requires sustained </a:t>
            </a:r>
          </a:p>
          <a:p>
            <a:pPr algn="ctr"/>
            <a:r>
              <a:rPr lang="en-US" dirty="0" smtClean="0">
                <a:solidFill>
                  <a:schemeClr val="accent2">
                    <a:lumMod val="50000"/>
                  </a:schemeClr>
                </a:solidFill>
              </a:rPr>
              <a:t>economic sacrifice)</a:t>
            </a:r>
          </a:p>
          <a:p>
            <a:pPr algn="ctr"/>
            <a:endParaRPr lang="en-US" dirty="0" smtClean="0"/>
          </a:p>
          <a:p>
            <a:pPr algn="ctr"/>
            <a:endParaRPr lang="en-US" dirty="0"/>
          </a:p>
          <a:p>
            <a:pPr algn="ctr"/>
            <a:r>
              <a:rPr lang="en-US" b="1" dirty="0" smtClean="0"/>
              <a:t>Low fatalities?</a:t>
            </a:r>
          </a:p>
          <a:p>
            <a:pPr algn="ctr"/>
            <a:r>
              <a:rPr lang="en-US" dirty="0" smtClean="0">
                <a:solidFill>
                  <a:srgbClr val="00B050"/>
                </a:solidFill>
                <a:sym typeface="Wingdings" panose="05000000000000000000" pitchFamily="2" charset="2"/>
              </a:rPr>
              <a:t>(requires only moderate vaccination level)</a:t>
            </a:r>
            <a:endParaRPr lang="en-US" dirty="0">
              <a:solidFill>
                <a:srgbClr val="00B050"/>
              </a:solidFill>
            </a:endParaRPr>
          </a:p>
        </p:txBody>
      </p:sp>
      <p:pic>
        <p:nvPicPr>
          <p:cNvPr id="9" name="Picture 8"/>
          <p:cNvPicPr>
            <a:picLocks noChangeAspect="1"/>
          </p:cNvPicPr>
          <p:nvPr/>
        </p:nvPicPr>
        <p:blipFill>
          <a:blip r:embed="rId3"/>
          <a:stretch>
            <a:fillRect/>
          </a:stretch>
        </p:blipFill>
        <p:spPr>
          <a:xfrm>
            <a:off x="240352" y="1447800"/>
            <a:ext cx="8507648" cy="4360147"/>
          </a:xfrm>
          <a:prstGeom prst="rect">
            <a:avLst/>
          </a:prstGeom>
        </p:spPr>
      </p:pic>
    </p:spTree>
    <p:extLst>
      <p:ext uri="{BB962C8B-B14F-4D97-AF65-F5344CB8AC3E}">
        <p14:creationId xmlns:p14="http://schemas.microsoft.com/office/powerpoint/2010/main" val="3698318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7</a:t>
            </a:fld>
            <a:endParaRPr lang="en-CA" dirty="0"/>
          </a:p>
        </p:txBody>
      </p:sp>
      <p:sp>
        <p:nvSpPr>
          <p:cNvPr id="3" name="Title 2"/>
          <p:cNvSpPr>
            <a:spLocks noGrp="1"/>
          </p:cNvSpPr>
          <p:nvPr>
            <p:ph type="title"/>
          </p:nvPr>
        </p:nvSpPr>
        <p:spPr/>
        <p:txBody>
          <a:bodyPr/>
          <a:lstStyle/>
          <a:p>
            <a:r>
              <a:rPr lang="en-US" dirty="0" smtClean="0"/>
              <a:t>Canadian infections are moderate and rising – colder weather and school openings could extend trend</a:t>
            </a:r>
            <a:endParaRPr lang="en-US" dirty="0"/>
          </a:p>
        </p:txBody>
      </p:sp>
      <p:sp>
        <p:nvSpPr>
          <p:cNvPr id="5" name="TextBox 4"/>
          <p:cNvSpPr txBox="1"/>
          <p:nvPr/>
        </p:nvSpPr>
        <p:spPr>
          <a:xfrm>
            <a:off x="685800" y="-1562100"/>
            <a:ext cx="6028253" cy="369332"/>
          </a:xfrm>
          <a:prstGeom prst="rect">
            <a:avLst/>
          </a:prstGeom>
          <a:noFill/>
        </p:spPr>
        <p:txBody>
          <a:bodyPr wrap="none" rtlCol="0">
            <a:spAutoFit/>
          </a:bodyPr>
          <a:lstStyle/>
          <a:p>
            <a:r>
              <a:rPr lang="en-US" dirty="0">
                <a:hlinkClick r:id="rId2" action="ppaction://hlinkfile"/>
              </a:rPr>
              <a:t>W:\Charts\Disasters\Covid-19 - WHO full chart pack.xlsx</a:t>
            </a:r>
            <a:endParaRPr lang="en-US" dirty="0"/>
          </a:p>
        </p:txBody>
      </p:sp>
      <p:sp>
        <p:nvSpPr>
          <p:cNvPr id="7"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s-ES" altLang="en-US" sz="1400" dirty="0" smtClean="0">
                <a:solidFill>
                  <a:schemeClr val="tx1"/>
                </a:solidFill>
                <a:cs typeface="Arial" pitchFamily="34" charset="0"/>
              </a:rPr>
              <a:t>CAN </a:t>
            </a:r>
            <a:r>
              <a:rPr lang="es-ES" altLang="en-US" sz="1400" dirty="0" err="1">
                <a:solidFill>
                  <a:schemeClr val="tx1"/>
                </a:solidFill>
                <a:cs typeface="Arial" pitchFamily="34" charset="0"/>
              </a:rPr>
              <a:t>Fatalities</a:t>
            </a:r>
            <a:r>
              <a:rPr lang="en-CA" altLang="en-US" sz="1400" dirty="0" smtClean="0">
                <a:solidFill>
                  <a:schemeClr val="tx1"/>
                </a:solidFill>
                <a:cs typeface="Arial" pitchFamily="34" charset="0"/>
              </a:rPr>
              <a:t>-ymd-20210520</a:t>
            </a:r>
          </a:p>
        </p:txBody>
      </p:sp>
      <p:pic>
        <p:nvPicPr>
          <p:cNvPr id="4" name="Picture 3"/>
          <p:cNvPicPr>
            <a:picLocks noChangeAspect="1"/>
          </p:cNvPicPr>
          <p:nvPr/>
        </p:nvPicPr>
        <p:blipFill>
          <a:blip r:embed="rId3"/>
          <a:stretch>
            <a:fillRect/>
          </a:stretch>
        </p:blipFill>
        <p:spPr>
          <a:xfrm>
            <a:off x="1739900" y="1498600"/>
            <a:ext cx="8725839" cy="4476750"/>
          </a:xfrm>
          <a:prstGeom prst="rect">
            <a:avLst/>
          </a:prstGeom>
        </p:spPr>
      </p:pic>
    </p:spTree>
    <p:extLst>
      <p:ext uri="{BB962C8B-B14F-4D97-AF65-F5344CB8AC3E}">
        <p14:creationId xmlns:p14="http://schemas.microsoft.com/office/powerpoint/2010/main" val="18572309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8</a:t>
            </a:fld>
            <a:endParaRPr lang="en-CA" dirty="0"/>
          </a:p>
        </p:txBody>
      </p:sp>
      <p:sp>
        <p:nvSpPr>
          <p:cNvPr id="3" name="Title 2"/>
          <p:cNvSpPr>
            <a:spLocks noGrp="1"/>
          </p:cNvSpPr>
          <p:nvPr>
            <p:ph type="title"/>
          </p:nvPr>
        </p:nvSpPr>
        <p:spPr/>
        <p:txBody>
          <a:bodyPr/>
          <a:lstStyle/>
          <a:p>
            <a:r>
              <a:rPr lang="en-US" dirty="0" smtClean="0"/>
              <a:t>Countries not locking down in response to Delta – </a:t>
            </a:r>
            <a:br>
              <a:rPr lang="en-US" dirty="0" smtClean="0"/>
            </a:br>
            <a:r>
              <a:rPr lang="en-US" dirty="0" smtClean="0"/>
              <a:t>pivoting from lockdowns to vaccine mandates &amp; passports</a:t>
            </a:r>
            <a:endParaRPr lang="en-US" dirty="0"/>
          </a:p>
        </p:txBody>
      </p:sp>
      <p:sp>
        <p:nvSpPr>
          <p:cNvPr id="7" name="TextBox 6"/>
          <p:cNvSpPr txBox="1"/>
          <p:nvPr/>
        </p:nvSpPr>
        <p:spPr>
          <a:xfrm>
            <a:off x="685800" y="-1562100"/>
            <a:ext cx="6451446" cy="369332"/>
          </a:xfrm>
          <a:prstGeom prst="rect">
            <a:avLst/>
          </a:prstGeom>
          <a:noFill/>
        </p:spPr>
        <p:txBody>
          <a:bodyPr wrap="none" rtlCol="0">
            <a:spAutoFit/>
          </a:bodyPr>
          <a:lstStyle/>
          <a:p>
            <a:r>
              <a:rPr lang="en-US" dirty="0" smtClean="0">
                <a:hlinkClick r:id="rId2" action="ppaction://hlinkfile"/>
              </a:rPr>
              <a:t>W:\Charts\Disasters\COVID-19 mobility (Google, Oxford).xlsx</a:t>
            </a:r>
            <a:endParaRPr lang="en-US" dirty="0"/>
          </a:p>
        </p:txBody>
      </p:sp>
      <p:sp>
        <p:nvSpPr>
          <p:cNvPr id="6"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s-ES" altLang="en-US" sz="1400" dirty="0" err="1">
                <a:solidFill>
                  <a:schemeClr val="tx1"/>
                </a:solidFill>
                <a:cs typeface="Arial" pitchFamily="34" charset="0"/>
              </a:rPr>
              <a:t>Lockdown</a:t>
            </a:r>
            <a:r>
              <a:rPr lang="es-ES" altLang="en-US" sz="1400" dirty="0">
                <a:solidFill>
                  <a:schemeClr val="tx1"/>
                </a:solidFill>
                <a:cs typeface="Arial" pitchFamily="34" charset="0"/>
              </a:rPr>
              <a:t> </a:t>
            </a:r>
            <a:r>
              <a:rPr lang="es-ES" altLang="en-US" sz="1400" dirty="0" err="1">
                <a:solidFill>
                  <a:schemeClr val="tx1"/>
                </a:solidFill>
                <a:cs typeface="Arial" pitchFamily="34" charset="0"/>
              </a:rPr>
              <a:t>severity</a:t>
            </a:r>
            <a:r>
              <a:rPr lang="en-CA" altLang="en-US" sz="1400" dirty="0" smtClean="0">
                <a:solidFill>
                  <a:schemeClr val="tx1"/>
                </a:solidFill>
                <a:cs typeface="Arial" pitchFamily="34" charset="0"/>
              </a:rPr>
              <a:t>-ymd-20210520</a:t>
            </a:r>
          </a:p>
        </p:txBody>
      </p:sp>
      <p:pic>
        <p:nvPicPr>
          <p:cNvPr id="5" name="Picture 4"/>
          <p:cNvPicPr>
            <a:picLocks noChangeAspect="1"/>
          </p:cNvPicPr>
          <p:nvPr/>
        </p:nvPicPr>
        <p:blipFill>
          <a:blip r:embed="rId3"/>
          <a:stretch>
            <a:fillRect/>
          </a:stretch>
        </p:blipFill>
        <p:spPr>
          <a:xfrm>
            <a:off x="1739900" y="1498600"/>
            <a:ext cx="8716545" cy="4476750"/>
          </a:xfrm>
          <a:prstGeom prst="rect">
            <a:avLst/>
          </a:prstGeom>
        </p:spPr>
      </p:pic>
    </p:spTree>
    <p:extLst>
      <p:ext uri="{BB962C8B-B14F-4D97-AF65-F5344CB8AC3E}">
        <p14:creationId xmlns:p14="http://schemas.microsoft.com/office/powerpoint/2010/main" val="3591619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indent="0">
              <a:buFont typeface="+mj-lt"/>
              <a:buNone/>
            </a:pPr>
            <a:fld id="{00D53123-EF31-4C08-A865-932FC064F9C8}" type="slidenum">
              <a:rPr lang="en-CA" smtClean="0"/>
              <a:pPr marL="0" indent="0">
                <a:buFont typeface="+mj-lt"/>
                <a:buNone/>
              </a:pPr>
              <a:t>9</a:t>
            </a:fld>
            <a:endParaRPr lang="en-CA" dirty="0"/>
          </a:p>
        </p:txBody>
      </p:sp>
      <p:sp>
        <p:nvSpPr>
          <p:cNvPr id="3" name="Title 2"/>
          <p:cNvSpPr>
            <a:spLocks noGrp="1"/>
          </p:cNvSpPr>
          <p:nvPr>
            <p:ph type="title"/>
          </p:nvPr>
        </p:nvSpPr>
        <p:spPr>
          <a:xfrm>
            <a:off x="121920" y="365126"/>
            <a:ext cx="11869783" cy="798046"/>
          </a:xfrm>
        </p:spPr>
        <p:txBody>
          <a:bodyPr>
            <a:normAutofit/>
          </a:bodyPr>
          <a:lstStyle/>
          <a:p>
            <a:r>
              <a:rPr lang="en-US" dirty="0" smtClean="0"/>
              <a:t>RBC GAM U.S. Economic Activity Index: slower recovery in H2 and beyond</a:t>
            </a:r>
            <a:endParaRPr lang="en-US" dirty="0"/>
          </a:p>
        </p:txBody>
      </p:sp>
      <p:sp>
        <p:nvSpPr>
          <p:cNvPr id="4" name="TextBox 3"/>
          <p:cNvSpPr txBox="1"/>
          <p:nvPr/>
        </p:nvSpPr>
        <p:spPr>
          <a:xfrm>
            <a:off x="10633" y="-753979"/>
            <a:ext cx="8165432" cy="338554"/>
          </a:xfrm>
          <a:prstGeom prst="rect">
            <a:avLst/>
          </a:prstGeom>
          <a:noFill/>
        </p:spPr>
        <p:txBody>
          <a:bodyPr wrap="square" rtlCol="0">
            <a:spAutoFit/>
          </a:bodyPr>
          <a:lstStyle/>
          <a:p>
            <a:r>
              <a:rPr lang="en-US" sz="1600" dirty="0" smtClean="0"/>
              <a:t>Center: </a:t>
            </a:r>
            <a:r>
              <a:rPr lang="en-US" sz="1600" dirty="0" smtClean="0">
                <a:hlinkClick r:id="rId2" action="ppaction://hlinkfile"/>
              </a:rPr>
              <a:t>W:\Charts\Disasters\COVID-19 Economic Activity Index.xlsx</a:t>
            </a:r>
            <a:endParaRPr lang="en-US" sz="1600" dirty="0"/>
          </a:p>
        </p:txBody>
      </p:sp>
      <p:sp>
        <p:nvSpPr>
          <p:cNvPr id="7" name="Text Box 3"/>
          <p:cNvSpPr txBox="1">
            <a:spLocks noChangeArrowheads="1"/>
          </p:cNvSpPr>
          <p:nvPr/>
        </p:nvSpPr>
        <p:spPr bwMode="auto">
          <a:xfrm>
            <a:off x="-4006273" y="274321"/>
            <a:ext cx="3480493" cy="513747"/>
          </a:xfrm>
          <a:prstGeom prst="rect">
            <a:avLst/>
          </a:prstGeom>
          <a:noFill/>
          <a:ln>
            <a:noFill/>
          </a:ln>
          <a:effectLst/>
          <a:extLst>
            <a:ext uri="{909E8E84-426E-40DD-AFC4-6F175D3DCCD1}">
              <a14:hiddenFill xmlns:a14="http://schemas.microsoft.com/office/drawing/2010/main">
                <a:solidFill>
                  <a:srgbClr val="FFFF99">
                    <a:alpha val="25098"/>
                  </a:srgbClr>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2058" tIns="41029" rIns="82058" bIns="41029">
            <a:spAutoFit/>
          </a:bodyPr>
          <a:lstStyle>
            <a:lvl1pPr marL="344488" indent="-344488" defTabSz="741363" eaLnBrk="0" hangingPunct="0">
              <a:spcBef>
                <a:spcPct val="40000"/>
              </a:spcBef>
              <a:buClr>
                <a:srgbClr val="B8A970"/>
              </a:buClr>
              <a:buFont typeface="Wingdings" pitchFamily="2" charset="2"/>
              <a:buChar char="§"/>
              <a:defRPr>
                <a:solidFill>
                  <a:srgbClr val="002144"/>
                </a:solidFill>
                <a:latin typeface="Arial" pitchFamily="34" charset="0"/>
                <a:ea typeface="MS PGothic" pitchFamily="34" charset="-128"/>
              </a:defRPr>
            </a:lvl1pPr>
            <a:lvl2pPr marL="742950" indent="-285750" defTabSz="741363" eaLnBrk="0" hangingPunct="0">
              <a:spcBef>
                <a:spcPct val="40000"/>
              </a:spcBef>
              <a:buClr>
                <a:srgbClr val="B8A970"/>
              </a:buClr>
              <a:buChar char="•"/>
              <a:defRPr sz="1600">
                <a:solidFill>
                  <a:srgbClr val="002144"/>
                </a:solidFill>
                <a:latin typeface="Arial" pitchFamily="34" charset="0"/>
                <a:ea typeface="MS PGothic" pitchFamily="34" charset="-128"/>
              </a:defRPr>
            </a:lvl2pPr>
            <a:lvl3pPr marL="1143000" indent="-228600" defTabSz="741363" eaLnBrk="0" hangingPunct="0">
              <a:spcBef>
                <a:spcPct val="40000"/>
              </a:spcBef>
              <a:buClr>
                <a:srgbClr val="B8A970"/>
              </a:buClr>
              <a:buFont typeface="Arial" pitchFamily="34" charset="0"/>
              <a:buChar char="–"/>
              <a:defRPr sz="1400">
                <a:solidFill>
                  <a:srgbClr val="546974"/>
                </a:solidFill>
                <a:latin typeface="Arial" pitchFamily="34" charset="0"/>
                <a:ea typeface="MS PGothic" pitchFamily="34" charset="-128"/>
              </a:defRPr>
            </a:lvl3pPr>
            <a:lvl4pPr marL="1600200" indent="-228600" defTabSz="741363" eaLnBrk="0" hangingPunct="0">
              <a:spcBef>
                <a:spcPct val="20000"/>
              </a:spcBef>
              <a:buChar char="–"/>
              <a:defRPr sz="1400">
                <a:solidFill>
                  <a:schemeClr val="tx1"/>
                </a:solidFill>
                <a:latin typeface="Arial" pitchFamily="34" charset="0"/>
                <a:ea typeface="MS PGothic" pitchFamily="34" charset="-128"/>
              </a:defRPr>
            </a:lvl4pPr>
            <a:lvl5pPr marL="2057400" indent="-228600" defTabSz="741363" eaLnBrk="0" hangingPunct="0">
              <a:spcBef>
                <a:spcPct val="20000"/>
              </a:spcBef>
              <a:buChar char="»"/>
              <a:defRPr sz="1400">
                <a:solidFill>
                  <a:schemeClr val="tx1"/>
                </a:solidFill>
                <a:latin typeface="Arial" pitchFamily="34" charset="0"/>
                <a:ea typeface="MS PGothic" pitchFamily="34" charset="-128"/>
              </a:defRPr>
            </a:lvl5pPr>
            <a:lvl6pPr marL="25146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6pPr>
            <a:lvl7pPr marL="29718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7pPr>
            <a:lvl8pPr marL="34290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8pPr>
            <a:lvl9pPr marL="3886200" indent="-228600" defTabSz="741363" eaLnBrk="0" fontAlgn="base" hangingPunct="0">
              <a:spcBef>
                <a:spcPct val="20000"/>
              </a:spcBef>
              <a:spcAft>
                <a:spcPct val="0"/>
              </a:spcAft>
              <a:buChar char="»"/>
              <a:defRPr sz="1400">
                <a:solidFill>
                  <a:schemeClr val="tx1"/>
                </a:solidFill>
                <a:latin typeface="Arial" pitchFamily="34" charset="0"/>
                <a:ea typeface="MS PGothic" pitchFamily="34" charset="-128"/>
              </a:defRPr>
            </a:lvl9pPr>
          </a:lstStyle>
          <a:p>
            <a:pPr marL="0" indent="0">
              <a:spcBef>
                <a:spcPct val="50000"/>
              </a:spcBef>
              <a:buClr>
                <a:srgbClr val="9B8337"/>
              </a:buClr>
              <a:buNone/>
            </a:pPr>
            <a:r>
              <a:rPr lang="en-CA" altLang="en-US" sz="1400" dirty="0">
                <a:solidFill>
                  <a:schemeClr val="tx1"/>
                </a:solidFill>
                <a:cs typeface="Arial" pitchFamily="34" charset="0"/>
              </a:rPr>
              <a:t>Slide_code: Folder</a:t>
            </a:r>
            <a:r>
              <a:rPr lang="en-US" altLang="en-US" sz="1400" dirty="0">
                <a:solidFill>
                  <a:schemeClr val="tx1"/>
                </a:solidFill>
                <a:cs typeface="Arial" pitchFamily="34" charset="0"/>
              </a:rPr>
              <a:t>\Filename</a:t>
            </a:r>
            <a:r>
              <a:rPr lang="en-CA" altLang="en-US" sz="1400" dirty="0" smtClean="0">
                <a:solidFill>
                  <a:schemeClr val="tx1"/>
                </a:solidFill>
                <a:cs typeface="Arial" pitchFamily="34" charset="0"/>
              </a:rPr>
              <a:t>-</a:t>
            </a:r>
            <a:r>
              <a:rPr lang="es-ES" altLang="en-US" sz="1400" dirty="0" err="1" smtClean="0">
                <a:solidFill>
                  <a:schemeClr val="tx1"/>
                </a:solidFill>
                <a:cs typeface="Arial" pitchFamily="34" charset="0"/>
              </a:rPr>
              <a:t>Tabname</a:t>
            </a:r>
            <a:r>
              <a:rPr lang="en-CA" altLang="en-US" sz="1400" dirty="0" smtClean="0">
                <a:solidFill>
                  <a:schemeClr val="tx1"/>
                </a:solidFill>
                <a:cs typeface="Arial" pitchFamily="34" charset="0"/>
              </a:rPr>
              <a:t>-ymd-20210729</a:t>
            </a:r>
          </a:p>
        </p:txBody>
      </p:sp>
      <p:pic>
        <p:nvPicPr>
          <p:cNvPr id="6" name="Picture 5"/>
          <p:cNvPicPr>
            <a:picLocks noChangeAspect="1"/>
          </p:cNvPicPr>
          <p:nvPr/>
        </p:nvPicPr>
        <p:blipFill>
          <a:blip r:embed="rId3"/>
          <a:stretch>
            <a:fillRect/>
          </a:stretch>
        </p:blipFill>
        <p:spPr>
          <a:xfrm>
            <a:off x="-4740436" y="1839800"/>
            <a:ext cx="4214656" cy="2160000"/>
          </a:xfrm>
          <a:prstGeom prst="rect">
            <a:avLst/>
          </a:prstGeom>
        </p:spPr>
      </p:pic>
      <p:sp>
        <p:nvSpPr>
          <p:cNvPr id="9" name="TextBox 8"/>
          <p:cNvSpPr txBox="1"/>
          <p:nvPr/>
        </p:nvSpPr>
        <p:spPr>
          <a:xfrm>
            <a:off x="-4006273" y="1129268"/>
            <a:ext cx="1440000" cy="369332"/>
          </a:xfrm>
          <a:prstGeom prst="rect">
            <a:avLst/>
          </a:prstGeom>
          <a:noFill/>
        </p:spPr>
        <p:txBody>
          <a:bodyPr wrap="square" rtlCol="0">
            <a:spAutoFit/>
          </a:bodyPr>
          <a:lstStyle/>
          <a:p>
            <a:r>
              <a:rPr lang="en-US" dirty="0" smtClean="0">
                <a:solidFill>
                  <a:srgbClr val="FF0000"/>
                </a:solidFill>
              </a:rPr>
              <a:t>VL</a:t>
            </a:r>
            <a:endParaRPr lang="en-US" dirty="0">
              <a:solidFill>
                <a:srgbClr val="FF0000"/>
              </a:solidFill>
            </a:endParaRPr>
          </a:p>
        </p:txBody>
      </p:sp>
      <p:pic>
        <p:nvPicPr>
          <p:cNvPr id="8" name="Picture 7"/>
          <p:cNvPicPr>
            <a:picLocks noChangeAspect="1"/>
          </p:cNvPicPr>
          <p:nvPr/>
        </p:nvPicPr>
        <p:blipFill>
          <a:blip r:embed="rId4"/>
          <a:stretch>
            <a:fillRect/>
          </a:stretch>
        </p:blipFill>
        <p:spPr>
          <a:xfrm>
            <a:off x="1739900" y="1498600"/>
            <a:ext cx="8718656" cy="4476750"/>
          </a:xfrm>
          <a:prstGeom prst="rect">
            <a:avLst/>
          </a:prstGeom>
        </p:spPr>
      </p:pic>
    </p:spTree>
    <p:extLst>
      <p:ext uri="{BB962C8B-B14F-4D97-AF65-F5344CB8AC3E}">
        <p14:creationId xmlns:p14="http://schemas.microsoft.com/office/powerpoint/2010/main" val="1666551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RBC 2018 HNW for all new slides">
  <a:themeElements>
    <a:clrScheme name="RBC HNW Colors">
      <a:dk1>
        <a:srgbClr val="000000"/>
      </a:dk1>
      <a:lt1>
        <a:srgbClr val="FFFFFF"/>
      </a:lt1>
      <a:dk2>
        <a:srgbClr val="003168"/>
      </a:dk2>
      <a:lt2>
        <a:srgbClr val="E7EEF1"/>
      </a:lt2>
      <a:accent1>
        <a:srgbClr val="003168"/>
      </a:accent1>
      <a:accent2>
        <a:srgbClr val="FFC72C"/>
      </a:accent2>
      <a:accent3>
        <a:srgbClr val="87AFBF"/>
      </a:accent3>
      <a:accent4>
        <a:srgbClr val="C1B5A5"/>
      </a:accent4>
      <a:accent5>
        <a:srgbClr val="FCA311"/>
      </a:accent5>
      <a:accent6>
        <a:srgbClr val="B8A970"/>
      </a:accent6>
      <a:hlink>
        <a:srgbClr val="87AFBF"/>
      </a:hlink>
      <a:folHlink>
        <a:srgbClr val="B3B6B8"/>
      </a:folHlink>
    </a:clrScheme>
    <a:fontScheme name="RBC Arial Fonts">
      <a:majorFont>
        <a:latin typeface="Arial"/>
        <a:ea typeface=""/>
        <a:cs typeface=""/>
      </a:majorFont>
      <a:minorFont>
        <a:latin typeface="Arial"/>
        <a:ea typeface=""/>
        <a:cs typeface=""/>
      </a:minorFont>
    </a:fontScheme>
    <a:fmtScheme name="Flat">
      <a:fillStyleLst>
        <a:solidFill>
          <a:schemeClr val="phClr"/>
        </a:solidFill>
        <a:solidFill>
          <a:schemeClr val="phClr">
            <a:tint val="50000"/>
          </a:schemeClr>
        </a:solidFill>
        <a:solidFill>
          <a:schemeClr val="phClr">
            <a:shade val="50000"/>
          </a:schemeClr>
        </a:solidFill>
      </a:fillStyleLst>
      <a:lnStyleLst>
        <a:ln w="0" cap="flat" cmpd="sng" algn="ctr">
          <a:noFill/>
        </a:ln>
        <a:ln w="6350" cap="flat" cmpd="sng" algn="ctr">
          <a:solidFill>
            <a:schemeClr val="phClr"/>
          </a:solidFill>
          <a:prstDash val="solid"/>
        </a:ln>
        <a:ln w="0" cap="flat" cmpd="sng" algn="ctr">
          <a:noFill/>
        </a:ln>
      </a:lnStyleLst>
      <a:effectStyleLst>
        <a:effectStyle>
          <a:effectLst>
            <a:blur/>
          </a:effectLst>
        </a:effectStyle>
        <a:effectStyle>
          <a:effectLst>
            <a:fillOverlay blend="screen">
              <a:solidFill>
                <a:schemeClr val="phClr"/>
              </a:solidFill>
            </a:fillOverlay>
          </a:effectLst>
        </a:effectStyle>
        <a:effectStyle>
          <a:effectLst>
            <a:blur/>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Warm Yellow">
      <a:srgbClr val="FFC72C"/>
    </a:custClr>
    <a:custClr name="Tundra">
      <a:srgbClr val="87AFBF"/>
    </a:custClr>
    <a:custClr name="Light Gray">
      <a:srgbClr val="C1B5A5"/>
    </a:custClr>
    <a:custClr name="Sunburst">
      <a:srgbClr val="FCA311"/>
    </a:custClr>
    <a:custClr name="Beige">
      <a:srgbClr val="B8A970"/>
    </a:custClr>
    <a:custClr name="Carbon">
      <a:srgbClr val="899299"/>
    </a:custClr>
    <a:custClr name="Apple">
      <a:srgbClr val="AABA0A"/>
    </a:custClr>
    <a:custClr name="Seaweed">
      <a:srgbClr val="588886"/>
    </a:custClr>
    <a:custClr name="Sky">
      <a:srgbClr val="51B5E0"/>
    </a:custClr>
    <a:custClr name="Slate Gray">
      <a:srgbClr val="6F6E6F"/>
    </a:custClr>
    <a:custClr name="Warm Yellow 70%">
      <a:srgbClr val="FFD86B"/>
    </a:custClr>
    <a:custClr name="Tundra 70%">
      <a:srgbClr val="ABC7D2"/>
    </a:custClr>
    <a:custClr name="Light Gray 70%">
      <a:srgbClr val="D4CBC0"/>
    </a:custClr>
    <a:custClr name="Sunburst 70%">
      <a:srgbClr val="FDBF58"/>
    </a:custClr>
    <a:custClr name="Beige 70%">
      <a:srgbClr val="CDC39B"/>
    </a:custClr>
    <a:custClr name="Carbon 70%">
      <a:srgbClr val="ACB3B8"/>
    </a:custClr>
    <a:custClr name="Apple 70%">
      <a:srgbClr val="C4CF54"/>
    </a:custClr>
    <a:custClr name="Seaweed 70%">
      <a:srgbClr val="8AACAA"/>
    </a:custClr>
    <a:custClr name="Sky 70%">
      <a:srgbClr val="85CBE9"/>
    </a:custClr>
    <a:custClr name="Slate Gray 70%">
      <a:srgbClr val="9A9A9A"/>
    </a:custClr>
    <a:custClr name="Warm Yellow 55%">
      <a:srgbClr val="FFE08B"/>
    </a:custClr>
    <a:custClr name="Tundra 55%">
      <a:srgbClr val="BDD3DC"/>
    </a:custClr>
    <a:custClr name="Light Gray 55%">
      <a:srgbClr val="DDD6CE"/>
    </a:custClr>
    <a:custClr name="Sunburst 55%">
      <a:srgbClr val="FDCC7C"/>
    </a:custClr>
    <a:custClr name="Beige 55%">
      <a:srgbClr val="D8D0B0"/>
    </a:custClr>
    <a:custClr name="Carbon 55%">
      <a:srgbClr val="BEC3C7"/>
    </a:custClr>
    <a:custClr name="Apple 55%">
      <a:srgbClr val="D0D978"/>
    </a:custClr>
    <a:custClr name="Seaweed 55%">
      <a:srgbClr val="A3BEBC"/>
    </a:custClr>
    <a:custClr name="Sky 55%">
      <a:srgbClr val="9FD6EE"/>
    </a:custClr>
    <a:custClr name="Slate Gray 55%">
      <a:srgbClr val="B0AFB0"/>
    </a:custClr>
    <a:custClr name="Warm Yellow 40%">
      <a:srgbClr val="FFE9AB"/>
    </a:custClr>
    <a:custClr name="Tundra 40%">
      <a:srgbClr val="CFDFE5"/>
    </a:custClr>
    <a:custClr name="Light Gray 40%">
      <a:srgbClr val="E6E1DB"/>
    </a:custClr>
    <a:custClr name="Sunburst 40%">
      <a:srgbClr val="FEDAA0"/>
    </a:custClr>
    <a:custClr name="Beige 40%">
      <a:srgbClr val="E3DDC6"/>
    </a:custClr>
    <a:custClr name="Carbon 40%">
      <a:srgbClr val="D0D3D6"/>
    </a:custClr>
    <a:custClr name="Apple 40%">
      <a:srgbClr val="DDE39D"/>
    </a:custClr>
    <a:custClr name="Seaweed 40%">
      <a:srgbClr val="BCCFCF"/>
    </a:custClr>
    <a:custClr name="Sky 40%">
      <a:srgbClr val="B9E1F3"/>
    </a:custClr>
    <a:custClr name="Slate Gray 40%">
      <a:srgbClr val="C5C5C5"/>
    </a:custClr>
    <a:custClr name="Warm Yellow 25%">
      <a:srgbClr val="FFF1CA"/>
    </a:custClr>
    <a:custClr name="Tundra 25%">
      <a:srgbClr val="E1EBEF"/>
    </a:custClr>
    <a:custClr name="Light Gray 25%">
      <a:srgbClr val="F0EDE9"/>
    </a:custClr>
    <a:custClr name="Sunburst 25%">
      <a:srgbClr val="FEE8C4"/>
    </a:custClr>
    <a:custClr name="Beige 25%">
      <a:srgbClr val="EDEADB"/>
    </a:custClr>
    <a:custClr name="Carbon 25%">
      <a:srgbClr val="E2E4E6"/>
    </a:custClr>
    <a:custClr name="Apple 25%">
      <a:srgbClr val="EAEEC2"/>
    </a:custClr>
    <a:custClr name="Seaweed 25%">
      <a:srgbClr val="D5E1E1"/>
    </a:custClr>
    <a:custClr name="Sky 25%">
      <a:srgbClr val="D4EDF7"/>
    </a:custClr>
    <a:custClr name="Slate Gray 25%">
      <a:srgbClr val="DBDBDB"/>
    </a:custClr>
  </a:custClrLst>
  <a:extLst>
    <a:ext uri="{05A4C25C-085E-4340-85A3-A5531E510DB2}">
      <thm15:themeFamily xmlns:thm15="http://schemas.microsoft.com/office/thememl/2012/main" name="HNW Widescreen.potx" id="{0EB95546-8B67-4D63-ACB9-59193746BB05}" vid="{4D27C730-C4B2-4304-927B-A774CFE493AF}"/>
    </a:ext>
  </a:extLst>
</a:theme>
</file>

<file path=ppt/theme/theme2.xml><?xml version="1.0" encoding="utf-8"?>
<a:theme xmlns:a="http://schemas.openxmlformats.org/drawingml/2006/main" name="Office Theme">
  <a:themeElements>
    <a:clrScheme name="RBC HNW Colors">
      <a:dk1>
        <a:srgbClr val="000000"/>
      </a:dk1>
      <a:lt1>
        <a:srgbClr val="FFFFFF"/>
      </a:lt1>
      <a:dk2>
        <a:srgbClr val="003168"/>
      </a:dk2>
      <a:lt2>
        <a:srgbClr val="E7EEF1"/>
      </a:lt2>
      <a:accent1>
        <a:srgbClr val="003168"/>
      </a:accent1>
      <a:accent2>
        <a:srgbClr val="FFC72C"/>
      </a:accent2>
      <a:accent3>
        <a:srgbClr val="87AFBF"/>
      </a:accent3>
      <a:accent4>
        <a:srgbClr val="C1B5A5"/>
      </a:accent4>
      <a:accent5>
        <a:srgbClr val="FCA311"/>
      </a:accent5>
      <a:accent6>
        <a:srgbClr val="B8A970"/>
      </a:accent6>
      <a:hlink>
        <a:srgbClr val="87AFBF"/>
      </a:hlink>
      <a:folHlink>
        <a:srgbClr val="B3B6B8"/>
      </a:folHlink>
    </a:clrScheme>
    <a:fontScheme name="RBC Arial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RBC HNW Colors">
      <a:dk1>
        <a:srgbClr val="000000"/>
      </a:dk1>
      <a:lt1>
        <a:srgbClr val="FFFFFF"/>
      </a:lt1>
      <a:dk2>
        <a:srgbClr val="003168"/>
      </a:dk2>
      <a:lt2>
        <a:srgbClr val="E7EEF1"/>
      </a:lt2>
      <a:accent1>
        <a:srgbClr val="003168"/>
      </a:accent1>
      <a:accent2>
        <a:srgbClr val="FFC72C"/>
      </a:accent2>
      <a:accent3>
        <a:srgbClr val="87AFBF"/>
      </a:accent3>
      <a:accent4>
        <a:srgbClr val="C1B5A5"/>
      </a:accent4>
      <a:accent5>
        <a:srgbClr val="FCA311"/>
      </a:accent5>
      <a:accent6>
        <a:srgbClr val="B8A970"/>
      </a:accent6>
      <a:hlink>
        <a:srgbClr val="87AFBF"/>
      </a:hlink>
      <a:folHlink>
        <a:srgbClr val="B3B6B8"/>
      </a:folHlink>
    </a:clrScheme>
    <a:fontScheme name="RBC Arial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47982</TotalTime>
  <Words>2304</Words>
  <Application>Microsoft Office PowerPoint</Application>
  <PresentationFormat>Widescreen</PresentationFormat>
  <Paragraphs>271</Paragraphs>
  <Slides>23</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MS PGothic</vt:lpstr>
      <vt:lpstr>Aharoni</vt:lpstr>
      <vt:lpstr>Arial</vt:lpstr>
      <vt:lpstr>Arial Black</vt:lpstr>
      <vt:lpstr>Arial Narrow</vt:lpstr>
      <vt:lpstr>Wingdings</vt:lpstr>
      <vt:lpstr>Wingdings 2</vt:lpstr>
      <vt:lpstr>Wingdings 3</vt:lpstr>
      <vt:lpstr>RBC 2018 HNW for all new slides</vt:lpstr>
      <vt:lpstr>Glide path toward normal growth </vt:lpstr>
      <vt:lpstr>Report card</vt:lpstr>
      <vt:lpstr>At the global level, the Delta wave is seemingly peaking</vt:lpstr>
      <vt:lpstr>Unexpectedly, the U.S. wave is seemingly starting to abate</vt:lpstr>
      <vt:lpstr>Developed countries have enjoyed great vaccination success, but still well short of herd immunity; vaccine effectiveness declining</vt:lpstr>
      <vt:lpstr> </vt:lpstr>
      <vt:lpstr>Canadian infections are moderate and rising – colder weather and school openings could extend trend</vt:lpstr>
      <vt:lpstr>Countries not locking down in response to Delta –  pivoting from lockdowns to vaccine mandates &amp; passports</vt:lpstr>
      <vt:lpstr>RBC GAM U.S. Economic Activity Index: slower recovery in H2 and beyond</vt:lpstr>
      <vt:lpstr>Theoretical fiscal headwind in 2022 as stimulus fades, though in practice drag should be somewhat milder than it looks</vt:lpstr>
      <vt:lpstr>Economic surprises no longer positive – with implications for our growth forecast</vt:lpstr>
      <vt:lpstr>Global financial conditions are extraordinarily easy –  lots of support for economy from policymakers and markets</vt:lpstr>
      <vt:lpstr>Excess household savings could support future</vt:lpstr>
      <vt:lpstr>Risks: Several large sources of uncertainty, and tilting somewhat more downward than upward</vt:lpstr>
      <vt:lpstr>Canadian businesses still reviving as economy reopens</vt:lpstr>
      <vt:lpstr>U.S. still “early cycle”, though drifting toward “mid cycle”</vt:lpstr>
      <vt:lpstr>Median inflation is much less hot than overall inflation</vt:lpstr>
      <vt:lpstr>Commodity prices have driven inflation, may be slowing</vt:lpstr>
      <vt:lpstr>Shipping costs have soared; possibly starting to slow</vt:lpstr>
      <vt:lpstr>Lasting implications of COVID-19</vt:lpstr>
      <vt:lpstr>Conclusions</vt:lpstr>
      <vt:lpstr>PowerPoint Presentation</vt:lpstr>
      <vt:lpstr>Disclosure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Cover 2 layout</dc:title>
  <dc:creator>Microsoft Office User</dc:creator>
  <dc:description>Version 1.00
Job 1544
Oct. 16, 2018</dc:description>
  <cp:lastModifiedBy>Gonsalves, Kaileigh</cp:lastModifiedBy>
  <cp:revision>1449</cp:revision>
  <cp:lastPrinted>2020-04-26T00:39:55Z</cp:lastPrinted>
  <dcterms:created xsi:type="dcterms:W3CDTF">2019-04-04T18:14:34Z</dcterms:created>
  <dcterms:modified xsi:type="dcterms:W3CDTF">2021-09-02T22:17:57Z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TT_RBC_Internal</vt:lpwstr>
  </property>
</Properties>
</file>