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av" ContentType="audio/x-wav"/>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37"/>
  </p:notesMasterIdLst>
  <p:handoutMasterIdLst>
    <p:handoutMasterId r:id="rId38"/>
  </p:handoutMasterIdLst>
  <p:sldIdLst>
    <p:sldId id="323" r:id="rId5"/>
    <p:sldId id="398" r:id="rId6"/>
    <p:sldId id="327" r:id="rId7"/>
    <p:sldId id="430" r:id="rId8"/>
    <p:sldId id="431" r:id="rId9"/>
    <p:sldId id="329" r:id="rId10"/>
    <p:sldId id="389" r:id="rId11"/>
    <p:sldId id="341" r:id="rId12"/>
    <p:sldId id="371" r:id="rId13"/>
    <p:sldId id="328" r:id="rId14"/>
    <p:sldId id="380" r:id="rId15"/>
    <p:sldId id="420" r:id="rId16"/>
    <p:sldId id="375" r:id="rId17"/>
    <p:sldId id="421" r:id="rId18"/>
    <p:sldId id="422" r:id="rId19"/>
    <p:sldId id="423" r:id="rId20"/>
    <p:sldId id="395" r:id="rId21"/>
    <p:sldId id="424" r:id="rId22"/>
    <p:sldId id="415" r:id="rId23"/>
    <p:sldId id="386" r:id="rId24"/>
    <p:sldId id="433" r:id="rId25"/>
    <p:sldId id="425" r:id="rId26"/>
    <p:sldId id="428" r:id="rId27"/>
    <p:sldId id="401" r:id="rId28"/>
    <p:sldId id="402" r:id="rId29"/>
    <p:sldId id="412" r:id="rId30"/>
    <p:sldId id="403" r:id="rId31"/>
    <p:sldId id="432" r:id="rId32"/>
    <p:sldId id="426" r:id="rId33"/>
    <p:sldId id="434" r:id="rId34"/>
    <p:sldId id="419" r:id="rId35"/>
    <p:sldId id="300" r:id="rId3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s" id="{A51B0510-7526-4DDD-A422-D1B40747E048}">
          <p14:sldIdLst>
            <p14:sldId id="323"/>
            <p14:sldId id="398"/>
            <p14:sldId id="327"/>
            <p14:sldId id="430"/>
            <p14:sldId id="431"/>
            <p14:sldId id="329"/>
            <p14:sldId id="389"/>
            <p14:sldId id="341"/>
            <p14:sldId id="371"/>
            <p14:sldId id="328"/>
            <p14:sldId id="380"/>
            <p14:sldId id="420"/>
            <p14:sldId id="375"/>
            <p14:sldId id="421"/>
            <p14:sldId id="422"/>
            <p14:sldId id="423"/>
            <p14:sldId id="395"/>
            <p14:sldId id="424"/>
            <p14:sldId id="415"/>
            <p14:sldId id="386"/>
            <p14:sldId id="433"/>
            <p14:sldId id="425"/>
            <p14:sldId id="428"/>
            <p14:sldId id="401"/>
            <p14:sldId id="402"/>
            <p14:sldId id="412"/>
            <p14:sldId id="403"/>
            <p14:sldId id="432"/>
            <p14:sldId id="426"/>
            <p14:sldId id="434"/>
            <p14:sldId id="419"/>
            <p14:sldId id="300"/>
          </p14:sldIdLst>
        </p14:section>
      </p14:sectionLst>
    </p:ext>
    <p:ext uri="{EFAFB233-063F-42B5-8137-9DF3F51BA10A}">
      <p15:sldGuideLst xmlns:p15="http://schemas.microsoft.com/office/powerpoint/2012/main">
        <p15:guide id="1" orient="horz" pos="744" userDrawn="1">
          <p15:clr>
            <a:srgbClr val="A4A3A4"/>
          </p15:clr>
        </p15:guide>
        <p15:guide id="2" pos="1008" userDrawn="1">
          <p15:clr>
            <a:srgbClr val="A4A3A4"/>
          </p15:clr>
        </p15:guide>
        <p15:guide id="3" orient="horz" pos="3192"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m, Yona" initials="RY" lastIdx="0" clrIdx="0">
    <p:extLst/>
  </p:cmAuthor>
  <p:cmAuthor id="2" name="Grosso, Shannon (RBC Wealth Mgmt)" initials="GS(WM" lastIdx="37"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1AD"/>
    <a:srgbClr val="E28432"/>
    <a:srgbClr val="87AFBF"/>
    <a:srgbClr val="4B4F54"/>
    <a:srgbClr val="73767A"/>
    <a:srgbClr val="644B78"/>
    <a:srgbClr val="A7D7DD"/>
    <a:srgbClr val="9482B4"/>
    <a:srgbClr val="0099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96" autoAdjust="0"/>
    <p:restoredTop sz="65593" autoAdjust="0"/>
  </p:normalViewPr>
  <p:slideViewPr>
    <p:cSldViewPr snapToGrid="0" showGuides="1">
      <p:cViewPr varScale="1">
        <p:scale>
          <a:sx n="76" d="100"/>
          <a:sy n="76" d="100"/>
        </p:scale>
        <p:origin x="2640" y="90"/>
      </p:cViewPr>
      <p:guideLst>
        <p:guide orient="horz" pos="744"/>
        <p:guide pos="1008"/>
        <p:guide orient="horz" pos="3192"/>
      </p:guideLst>
    </p:cSldViewPr>
  </p:slideViewPr>
  <p:outlineViewPr>
    <p:cViewPr>
      <p:scale>
        <a:sx n="33" d="100"/>
        <a:sy n="33" d="100"/>
      </p:scale>
      <p:origin x="0" y="-1062"/>
    </p:cViewPr>
  </p:outlineViewPr>
  <p:notesTextViewPr>
    <p:cViewPr>
      <p:scale>
        <a:sx n="3" d="2"/>
        <a:sy n="3" d="2"/>
      </p:scale>
      <p:origin x="0" y="0"/>
    </p:cViewPr>
  </p:notesTextViewPr>
  <p:sorterViewPr>
    <p:cViewPr varScale="1">
      <p:scale>
        <a:sx n="100" d="100"/>
        <a:sy n="100" d="100"/>
      </p:scale>
      <p:origin x="0" y="-3413"/>
    </p:cViewPr>
  </p:sorterViewPr>
  <p:notesViewPr>
    <p:cSldViewPr snapToGrid="0" showGuides="1">
      <p:cViewPr>
        <p:scale>
          <a:sx n="91" d="100"/>
          <a:sy n="91" d="100"/>
        </p:scale>
        <p:origin x="-1018" y="-5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ommentAuthors" Target="commentAuthors.xml"/><Relationship Id="rId51"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108527131782945E-2"/>
          <c:y val="8.2644628099173556E-2"/>
          <c:w val="0.86564071290633093"/>
          <c:h val="0.60186416780547058"/>
        </c:manualLayout>
      </c:layout>
      <c:barChart>
        <c:barDir val="col"/>
        <c:grouping val="clustered"/>
        <c:varyColors val="0"/>
        <c:ser>
          <c:idx val="0"/>
          <c:order val="0"/>
          <c:tx>
            <c:strRef>
              <c:f>Sheet1!$B$1</c:f>
              <c:strCache>
                <c:ptCount val="1"/>
                <c:pt idx="0">
                  <c:v>Series 1</c:v>
                </c:pt>
              </c:strCache>
            </c:strRef>
          </c:tx>
          <c:spPr>
            <a:solidFill>
              <a:schemeClr val="accent6"/>
            </a:solidFill>
            <a:ln>
              <a:solidFill>
                <a:schemeClr val="accent6">
                  <a:lumMod val="75000"/>
                </a:schemeClr>
              </a:solidFill>
            </a:ln>
            <a:effectLst/>
          </c:spPr>
          <c:invertIfNegative val="0"/>
          <c:cat>
            <c:strRef>
              <c:f>Sheet1!$A$2:$A$7</c:f>
              <c:strCache>
                <c:ptCount val="6"/>
                <c:pt idx="0">
                  <c:v>Technology</c:v>
                </c:pt>
                <c:pt idx="1">
                  <c:v>Financial</c:v>
                </c:pt>
                <c:pt idx="2">
                  <c:v>Energy</c:v>
                </c:pt>
                <c:pt idx="3">
                  <c:v>Health</c:v>
                </c:pt>
                <c:pt idx="4">
                  <c:v>Transportation</c:v>
                </c:pt>
                <c:pt idx="5">
                  <c:v>Business
Services</c:v>
                </c:pt>
              </c:strCache>
            </c:strRef>
          </c:cat>
          <c:val>
            <c:numRef>
              <c:f>Sheet1!$B$2:$B$7</c:f>
              <c:numCache>
                <c:formatCode>General</c:formatCode>
                <c:ptCount val="6"/>
                <c:pt idx="0">
                  <c:v>4.5</c:v>
                </c:pt>
                <c:pt idx="1">
                  <c:v>1.8</c:v>
                </c:pt>
                <c:pt idx="2">
                  <c:v>1.4</c:v>
                </c:pt>
                <c:pt idx="3">
                  <c:v>0.5</c:v>
                </c:pt>
                <c:pt idx="4">
                  <c:v>0.4</c:v>
                </c:pt>
                <c:pt idx="5">
                  <c:v>0.3</c:v>
                </c:pt>
              </c:numCache>
            </c:numRef>
          </c:val>
          <c:extLst xmlns:c16r2="http://schemas.microsoft.com/office/drawing/2015/06/chart">
            <c:ext xmlns:c16="http://schemas.microsoft.com/office/drawing/2014/chart" uri="{C3380CC4-5D6E-409C-BE32-E72D297353CC}">
              <c16:uniqueId val="{00000000-EB25-4878-AC3C-52093ADA7F12}"/>
            </c:ext>
          </c:extLst>
        </c:ser>
        <c:dLbls>
          <c:showLegendKey val="0"/>
          <c:showVal val="0"/>
          <c:showCatName val="0"/>
          <c:showSerName val="0"/>
          <c:showPercent val="0"/>
          <c:showBubbleSize val="0"/>
        </c:dLbls>
        <c:gapWidth val="60"/>
        <c:axId val="739905376"/>
        <c:axId val="739905768"/>
      </c:barChart>
      <c:catAx>
        <c:axId val="739905376"/>
        <c:scaling>
          <c:orientation val="minMax"/>
        </c:scaling>
        <c:delete val="0"/>
        <c:axPos val="b"/>
        <c:numFmt formatCode="General" sourceLinked="1"/>
        <c:majorTickMark val="none"/>
        <c:minorTickMark val="none"/>
        <c:tickLblPos val="nextTo"/>
        <c:spPr>
          <a:noFill/>
          <a:ln w="12700" cap="flat" cmpd="sng" algn="ctr">
            <a:solidFill>
              <a:schemeClr val="bg2"/>
            </a:solidFill>
            <a:round/>
          </a:ln>
          <a:effectLst/>
        </c:spPr>
        <c:txPr>
          <a:bodyPr rot="0" spcFirstLastPara="1" vertOverflow="ellipsis" wrap="square" anchor="ctr" anchorCtr="1"/>
          <a:lstStyle/>
          <a:p>
            <a:pPr>
              <a:defRPr sz="800" b="0" i="0" u="none" strike="noStrike" kern="1200" baseline="0">
                <a:solidFill>
                  <a:schemeClr val="tx2"/>
                </a:solidFill>
                <a:latin typeface="+mn-lt"/>
                <a:ea typeface="+mn-ea"/>
                <a:cs typeface="+mn-cs"/>
              </a:defRPr>
            </a:pPr>
            <a:endParaRPr lang="en-US"/>
          </a:p>
        </c:txPr>
        <c:crossAx val="739905768"/>
        <c:crosses val="autoZero"/>
        <c:auto val="1"/>
        <c:lblAlgn val="ctr"/>
        <c:lblOffset val="100"/>
        <c:tickLblSkip val="1"/>
        <c:noMultiLvlLbl val="0"/>
      </c:catAx>
      <c:valAx>
        <c:axId val="739905768"/>
        <c:scaling>
          <c:orientation val="minMax"/>
          <c:max val="5"/>
        </c:scaling>
        <c:delete val="0"/>
        <c:axPos val="l"/>
        <c:majorGridlines>
          <c:spPr>
            <a:ln w="0" cap="flat" cmpd="sng" algn="ctr">
              <a:solidFill>
                <a:schemeClr val="bg2"/>
              </a:solidFill>
              <a:round/>
            </a:ln>
            <a:effectLst/>
          </c:spPr>
        </c:majorGridlines>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800" b="0" i="0" u="none" strike="noStrike" kern="1200" baseline="0">
                <a:solidFill>
                  <a:schemeClr val="tx2"/>
                </a:solidFill>
                <a:latin typeface="+mn-lt"/>
                <a:ea typeface="+mn-ea"/>
                <a:cs typeface="+mn-cs"/>
              </a:defRPr>
            </a:pPr>
            <a:endParaRPr lang="en-US"/>
          </a:p>
        </c:txPr>
        <c:crossAx val="739905376"/>
        <c:crosses val="autoZero"/>
        <c:crossBetween val="between"/>
        <c:majorUnit val="1"/>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800">
          <a:solidFill>
            <a:schemeClr val="tx2"/>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108527131782945E-2"/>
          <c:y val="6.0606060606060608E-2"/>
          <c:w val="0.89904997638393147"/>
          <c:h val="0.55227739094596651"/>
        </c:manualLayout>
      </c:layout>
      <c:barChart>
        <c:barDir val="col"/>
        <c:grouping val="clustered"/>
        <c:varyColors val="0"/>
        <c:ser>
          <c:idx val="0"/>
          <c:order val="0"/>
          <c:tx>
            <c:strRef>
              <c:f>Sheet1!$B$1</c:f>
              <c:strCache>
                <c:ptCount val="1"/>
                <c:pt idx="0">
                  <c:v>Series 1</c:v>
                </c:pt>
              </c:strCache>
            </c:strRef>
          </c:tx>
          <c:spPr>
            <a:solidFill>
              <a:schemeClr val="accent6"/>
            </a:solidFill>
            <a:ln>
              <a:solidFill>
                <a:schemeClr val="accent6"/>
              </a:solidFill>
            </a:ln>
            <a:effectLst/>
          </c:spPr>
          <c:invertIfNegative val="0"/>
          <c:cat>
            <c:strRef>
              <c:f>Sheet1!$A$2:$A$6</c:f>
              <c:strCache>
                <c:ptCount val="5"/>
                <c:pt idx="0">
                  <c:v>Higher
Education</c:v>
                </c:pt>
                <c:pt idx="1">
                  <c:v>Roads, Highways
and Streets</c:v>
                </c:pt>
                <c:pt idx="2">
                  <c:v>Airports</c:v>
                </c:pt>
                <c:pt idx="3">
                  <c:v>Bridges</c:v>
                </c:pt>
                <c:pt idx="4">
                  <c:v>Libraries &amp;
Museums</c:v>
                </c:pt>
              </c:strCache>
            </c:strRef>
          </c:cat>
          <c:val>
            <c:numRef>
              <c:f>Sheet1!$B$2:$B$6</c:f>
              <c:numCache>
                <c:formatCode>General</c:formatCode>
                <c:ptCount val="5"/>
                <c:pt idx="0">
                  <c:v>5.5</c:v>
                </c:pt>
                <c:pt idx="1">
                  <c:v>4.9000000000000004</c:v>
                </c:pt>
                <c:pt idx="2">
                  <c:v>3.4</c:v>
                </c:pt>
                <c:pt idx="3">
                  <c:v>1.6</c:v>
                </c:pt>
                <c:pt idx="4">
                  <c:v>1.05</c:v>
                </c:pt>
              </c:numCache>
            </c:numRef>
          </c:val>
          <c:extLst xmlns:c16r2="http://schemas.microsoft.com/office/drawing/2015/06/chart">
            <c:ext xmlns:c16="http://schemas.microsoft.com/office/drawing/2014/chart" uri="{C3380CC4-5D6E-409C-BE32-E72D297353CC}">
              <c16:uniqueId val="{00000000-F11F-437B-A6E2-0C0120883952}"/>
            </c:ext>
          </c:extLst>
        </c:ser>
        <c:dLbls>
          <c:showLegendKey val="0"/>
          <c:showVal val="0"/>
          <c:showCatName val="0"/>
          <c:showSerName val="0"/>
          <c:showPercent val="0"/>
          <c:showBubbleSize val="0"/>
        </c:dLbls>
        <c:gapWidth val="60"/>
        <c:axId val="739897928"/>
        <c:axId val="739899888"/>
      </c:barChart>
      <c:catAx>
        <c:axId val="739897928"/>
        <c:scaling>
          <c:orientation val="minMax"/>
        </c:scaling>
        <c:delete val="0"/>
        <c:axPos val="b"/>
        <c:numFmt formatCode="General" sourceLinked="1"/>
        <c:majorTickMark val="none"/>
        <c:minorTickMark val="none"/>
        <c:tickLblPos val="nextTo"/>
        <c:spPr>
          <a:noFill/>
          <a:ln w="12700" cap="flat" cmpd="sng" algn="ctr">
            <a:solidFill>
              <a:schemeClr val="bg2"/>
            </a:solidFill>
            <a:round/>
          </a:ln>
          <a:effectLst/>
        </c:spPr>
        <c:txPr>
          <a:bodyPr rot="0" spcFirstLastPara="1" vertOverflow="ellipsis" wrap="square" anchor="ctr" anchorCtr="1"/>
          <a:lstStyle/>
          <a:p>
            <a:pPr>
              <a:defRPr sz="800" b="0" i="0" u="none" strike="noStrike" kern="1200" baseline="0">
                <a:solidFill>
                  <a:schemeClr val="tx2"/>
                </a:solidFill>
                <a:latin typeface="+mn-lt"/>
                <a:ea typeface="+mn-ea"/>
                <a:cs typeface="+mn-cs"/>
              </a:defRPr>
            </a:pPr>
            <a:endParaRPr lang="en-US"/>
          </a:p>
        </c:txPr>
        <c:crossAx val="739899888"/>
        <c:crosses val="autoZero"/>
        <c:auto val="1"/>
        <c:lblAlgn val="ctr"/>
        <c:lblOffset val="100"/>
        <c:tickLblSkip val="1"/>
        <c:noMultiLvlLbl val="0"/>
      </c:catAx>
      <c:valAx>
        <c:axId val="739899888"/>
        <c:scaling>
          <c:orientation val="minMax"/>
          <c:max val="6"/>
        </c:scaling>
        <c:delete val="0"/>
        <c:axPos val="l"/>
        <c:majorGridlines>
          <c:spPr>
            <a:ln w="0" cap="flat" cmpd="sng" algn="ctr">
              <a:solidFill>
                <a:schemeClr val="bg2"/>
              </a:solidFill>
              <a:round/>
            </a:ln>
            <a:effectLst/>
          </c:spPr>
        </c:majorGridlines>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800" b="0" i="0" u="none" strike="noStrike" kern="1200" baseline="0">
                <a:solidFill>
                  <a:schemeClr val="tx2"/>
                </a:solidFill>
                <a:latin typeface="+mn-lt"/>
                <a:ea typeface="+mn-ea"/>
                <a:cs typeface="+mn-cs"/>
              </a:defRPr>
            </a:pPr>
            <a:endParaRPr lang="en-US"/>
          </a:p>
        </c:txPr>
        <c:crossAx val="739897928"/>
        <c:crosses val="autoZero"/>
        <c:crossBetween val="between"/>
        <c:majorUnit val="1"/>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800">
          <a:solidFill>
            <a:schemeClr val="tx2"/>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088967908746441"/>
          <c:y val="0.14133468198536739"/>
          <c:w val="0.50034946902271293"/>
          <c:h val="0.75052420353406946"/>
        </c:manualLayout>
      </c:layout>
      <c:pieChart>
        <c:varyColors val="1"/>
        <c:ser>
          <c:idx val="0"/>
          <c:order val="0"/>
          <c:tx>
            <c:strRef>
              <c:f>Sheet1!$B$1</c:f>
              <c:strCache>
                <c:ptCount val="1"/>
                <c:pt idx="0">
                  <c:v>Sales</c:v>
                </c:pt>
              </c:strCache>
            </c:strRef>
          </c:tx>
          <c:spPr>
            <a:ln>
              <a:noFill/>
            </a:ln>
          </c:spPr>
          <c:dPt>
            <c:idx val="0"/>
            <c:bubble3D val="0"/>
            <c:spPr>
              <a:solidFill>
                <a:srgbClr val="E28432"/>
              </a:solidFill>
              <a:ln w="19050">
                <a:noFill/>
              </a:ln>
              <a:effectLst/>
            </c:spPr>
            <c:extLst xmlns:c16r2="http://schemas.microsoft.com/office/drawing/2015/06/chart">
              <c:ext xmlns:c16="http://schemas.microsoft.com/office/drawing/2014/chart" uri="{C3380CC4-5D6E-409C-BE32-E72D297353CC}">
                <c16:uniqueId val="{00000001-22D6-4199-B07F-E35F8755CAC5}"/>
              </c:ext>
            </c:extLst>
          </c:dPt>
          <c:dPt>
            <c:idx val="1"/>
            <c:bubble3D val="0"/>
            <c:spPr>
              <a:solidFill>
                <a:srgbClr val="00A1AD"/>
              </a:solidFill>
              <a:ln w="19050">
                <a:noFill/>
              </a:ln>
              <a:effectLst/>
            </c:spPr>
            <c:extLst xmlns:c16r2="http://schemas.microsoft.com/office/drawing/2015/06/chart">
              <c:ext xmlns:c16="http://schemas.microsoft.com/office/drawing/2014/chart" uri="{C3380CC4-5D6E-409C-BE32-E72D297353CC}">
                <c16:uniqueId val="{00000003-22D6-4199-B07F-E35F8755CAC5}"/>
              </c:ext>
            </c:extLst>
          </c:dPt>
          <c:dPt>
            <c:idx val="2"/>
            <c:bubble3D val="0"/>
            <c:spPr>
              <a:solidFill>
                <a:schemeClr val="accent6"/>
              </a:solidFill>
              <a:ln w="19050">
                <a:noFill/>
              </a:ln>
              <a:effectLst/>
            </c:spPr>
            <c:extLst xmlns:c16r2="http://schemas.microsoft.com/office/drawing/2015/06/chart">
              <c:ext xmlns:c16="http://schemas.microsoft.com/office/drawing/2014/chart" uri="{C3380CC4-5D6E-409C-BE32-E72D297353CC}">
                <c16:uniqueId val="{00000002-2102-4DB7-8D92-2B3C4CB05465}"/>
              </c:ext>
            </c:extLst>
          </c:dPt>
          <c:dPt>
            <c:idx val="3"/>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3-2102-4DB7-8D92-2B3C4CB05465}"/>
              </c:ext>
            </c:extLst>
          </c:dPt>
          <c:dPt>
            <c:idx val="4"/>
            <c:bubble3D val="0"/>
            <c:spPr>
              <a:solidFill>
                <a:srgbClr val="644B78"/>
              </a:solidFill>
              <a:ln w="19050">
                <a:noFill/>
              </a:ln>
              <a:effectLst/>
            </c:spPr>
            <c:extLst xmlns:c16r2="http://schemas.microsoft.com/office/drawing/2015/06/chart">
              <c:ext xmlns:c16="http://schemas.microsoft.com/office/drawing/2014/chart" uri="{C3380CC4-5D6E-409C-BE32-E72D297353CC}">
                <c16:uniqueId val="{00000001-2102-4DB7-8D92-2B3C4CB05465}"/>
              </c:ext>
            </c:extLst>
          </c:dPt>
          <c:dLbls>
            <c:dLbl>
              <c:idx val="0"/>
              <c:layout>
                <c:manualLayout>
                  <c:x val="1.1877273165125069E-2"/>
                  <c:y val="-0.13361967381454062"/>
                </c:manualLayout>
              </c:layout>
              <c:tx>
                <c:rich>
                  <a:bodyPr/>
                  <a:lstStyle/>
                  <a:p>
                    <a:r>
                      <a:rPr lang="en-US" dirty="0" smtClean="0"/>
                      <a:t>U.S.</a:t>
                    </a:r>
                  </a:p>
                  <a:p>
                    <a:r>
                      <a:rPr lang="en-US" baseline="0" dirty="0" smtClean="0"/>
                      <a:t>40.1%</a:t>
                    </a:r>
                    <a:endParaRPr lang="en-US" baseline="0" dirty="0"/>
                  </a:p>
                </c:rich>
              </c:tx>
              <c:dLblPos val="bestFi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1-22D6-4199-B07F-E35F8755CAC5}"/>
                </c:ext>
                <c:ext xmlns:c15="http://schemas.microsoft.com/office/drawing/2012/chart" uri="{CE6537A1-D6FC-4f65-9D91-7224C49458BB}">
                  <c15:layout/>
                </c:ext>
              </c:extLst>
            </c:dLbl>
            <c:dLbl>
              <c:idx val="1"/>
              <c:layout>
                <c:manualLayout>
                  <c:x val="-1.4846591456406254E-2"/>
                  <c:y val="-1.336193231076558E-2"/>
                </c:manualLayout>
              </c:layout>
              <c:tx>
                <c:rich>
                  <a:bodyPr/>
                  <a:lstStyle/>
                  <a:p>
                    <a:r>
                      <a:rPr lang="en-US" dirty="0" smtClean="0"/>
                      <a:t>EU 28</a:t>
                    </a:r>
                  </a:p>
                  <a:p>
                    <a:r>
                      <a:rPr lang="en-US" baseline="0" dirty="0" smtClean="0"/>
                      <a:t>26.5%</a:t>
                    </a:r>
                    <a:endParaRPr lang="en-US" baseline="0" dirty="0"/>
                  </a:p>
                </c:rich>
              </c:tx>
              <c:dLblPos val="bestFi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3-22D6-4199-B07F-E35F8755CAC5}"/>
                </c:ext>
                <c:ext xmlns:c15="http://schemas.microsoft.com/office/drawing/2012/chart" uri="{CE6537A1-D6FC-4f65-9D91-7224C49458BB}">
                  <c15:layout/>
                </c:ext>
              </c:extLst>
            </c:dLbl>
            <c:dLbl>
              <c:idx val="2"/>
              <c:layout>
                <c:manualLayout>
                  <c:x val="-1.4846591456406212E-2"/>
                  <c:y val="2.2269887184609299E-2"/>
                </c:manualLayout>
              </c:layout>
              <c:tx>
                <c:rich>
                  <a:bodyPr/>
                  <a:lstStyle/>
                  <a:p>
                    <a:r>
                      <a:rPr lang="en-US" dirty="0" smtClean="0"/>
                      <a:t>Japan</a:t>
                    </a:r>
                  </a:p>
                  <a:p>
                    <a:r>
                      <a:rPr lang="en-US" baseline="0" dirty="0" smtClean="0"/>
                      <a:t>12.2 %</a:t>
                    </a:r>
                    <a:endParaRPr lang="en-US" baseline="0" dirty="0"/>
                  </a:p>
                </c:rich>
              </c:tx>
              <c:dLblPos val="bestFi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2-2102-4DB7-8D92-2B3C4CB05465}"/>
                </c:ext>
                <c:ext xmlns:c15="http://schemas.microsoft.com/office/drawing/2012/chart" uri="{CE6537A1-D6FC-4f65-9D91-7224C49458BB}">
                  <c15:layout/>
                </c:ext>
              </c:extLst>
            </c:dLbl>
            <c:dLbl>
              <c:idx val="3"/>
              <c:layout>
                <c:manualLayout>
                  <c:x val="1.7815909747687438E-2"/>
                  <c:y val="8.9079548738437188E-3"/>
                </c:manualLayout>
              </c:layout>
              <c:tx>
                <c:rich>
                  <a:bodyPr rot="0" spcFirstLastPara="1" vertOverflow="ellipsis" vert="horz" wrap="square" lIns="38100" tIns="19050" rIns="38100" bIns="19050" anchor="ctr" anchorCtr="1">
                    <a:noAutofit/>
                  </a:bodyPr>
                  <a:lstStyle/>
                  <a:p>
                    <a:pPr>
                      <a:defRPr sz="1050" b="0" i="0" u="none" strike="noStrike" kern="1200" baseline="0">
                        <a:solidFill>
                          <a:schemeClr val="tx1"/>
                        </a:solidFill>
                        <a:latin typeface="+mn-lt"/>
                        <a:ea typeface="+mn-ea"/>
                        <a:cs typeface="+mn-cs"/>
                      </a:defRPr>
                    </a:pPr>
                    <a:r>
                      <a:rPr lang="en-US" dirty="0" smtClean="0"/>
                      <a:t>Other Developed Markets</a:t>
                    </a:r>
                  </a:p>
                  <a:p>
                    <a:pPr>
                      <a:defRPr sz="1050">
                        <a:solidFill>
                          <a:schemeClr val="tx1"/>
                        </a:solidFill>
                      </a:defRPr>
                    </a:pPr>
                    <a:r>
                      <a:rPr lang="en-US" baseline="0" dirty="0" smtClean="0"/>
                      <a:t>6.2%</a:t>
                    </a:r>
                    <a:endParaRPr lang="en-US" baseline="0" dirty="0"/>
                  </a:p>
                </c:rich>
              </c:tx>
              <c:spPr>
                <a:noFill/>
                <a:ln>
                  <a:noFill/>
                </a:ln>
                <a:effectLst/>
              </c:spPr>
              <c:txPr>
                <a:bodyPr rot="0" spcFirstLastPara="1" vertOverflow="ellipsis" vert="horz" wrap="square" lIns="38100" tIns="19050" rIns="38100" bIns="19050" anchor="ctr" anchorCtr="1">
                  <a:noAutofit/>
                </a:bodyPr>
                <a:lstStyle/>
                <a:p>
                  <a:pPr>
                    <a:defRPr sz="1050" b="0" i="0" u="none" strike="noStrike" kern="1200" baseline="0">
                      <a:solidFill>
                        <a:schemeClr val="tx1"/>
                      </a:solidFill>
                      <a:latin typeface="+mn-lt"/>
                      <a:ea typeface="+mn-ea"/>
                      <a:cs typeface="+mn-cs"/>
                    </a:defRPr>
                  </a:pPr>
                  <a:endParaRPr lang="en-US"/>
                </a:p>
              </c:txPr>
              <c:dLblPos val="bestFi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3-2102-4DB7-8D92-2B3C4CB05465}"/>
                </c:ext>
                <c:ext xmlns:c15="http://schemas.microsoft.com/office/drawing/2012/chart" uri="{CE6537A1-D6FC-4f65-9D91-7224C49458BB}">
                  <c15:layout>
                    <c:manualLayout>
                      <c:w val="0.29268570397159183"/>
                      <c:h val="0.20265597337994462"/>
                    </c:manualLayout>
                  </c15:layout>
                </c:ext>
              </c:extLst>
            </c:dLbl>
            <c:dLbl>
              <c:idx val="4"/>
              <c:layout>
                <c:manualLayout>
                  <c:x val="7.4232723477441129E-2"/>
                  <c:y val="0"/>
                </c:manualLayout>
              </c:layout>
              <c:tx>
                <c:rich>
                  <a:bodyPr rot="0" spcFirstLastPara="1" vertOverflow="ellipsis" vert="horz" wrap="square" lIns="38100" tIns="19050" rIns="38100" bIns="19050" anchor="ctr" anchorCtr="1">
                    <a:noAutofit/>
                  </a:bodyPr>
                  <a:lstStyle/>
                  <a:p>
                    <a:pPr>
                      <a:defRPr sz="1050" b="0" i="0" u="none" strike="noStrike" kern="1200" baseline="0">
                        <a:solidFill>
                          <a:schemeClr val="tx1"/>
                        </a:solidFill>
                        <a:latin typeface="+mn-lt"/>
                        <a:ea typeface="+mn-ea"/>
                        <a:cs typeface="+mn-cs"/>
                      </a:defRPr>
                    </a:pPr>
                    <a:r>
                      <a:rPr lang="en-US" dirty="0" smtClean="0"/>
                      <a:t>Emerging Markets</a:t>
                    </a:r>
                  </a:p>
                  <a:p>
                    <a:pPr>
                      <a:defRPr sz="1050">
                        <a:solidFill>
                          <a:schemeClr val="tx1"/>
                        </a:solidFill>
                      </a:defRPr>
                    </a:pPr>
                    <a:r>
                      <a:rPr lang="en-US" baseline="0" dirty="0" smtClean="0"/>
                      <a:t>15%</a:t>
                    </a:r>
                    <a:endParaRPr lang="en-US" baseline="0" dirty="0"/>
                  </a:p>
                </c:rich>
              </c:tx>
              <c:spPr>
                <a:noFill/>
                <a:ln>
                  <a:noFill/>
                </a:ln>
                <a:effectLst/>
              </c:spPr>
              <c:txPr>
                <a:bodyPr rot="0" spcFirstLastPara="1" vertOverflow="ellipsis" vert="horz" wrap="square" lIns="38100" tIns="19050" rIns="38100" bIns="19050" anchor="ctr" anchorCtr="1">
                  <a:noAutofit/>
                </a:bodyPr>
                <a:lstStyle/>
                <a:p>
                  <a:pPr>
                    <a:defRPr sz="1050" b="0" i="0" u="none" strike="noStrike" kern="1200" baseline="0">
                      <a:solidFill>
                        <a:schemeClr val="tx1"/>
                      </a:solidFill>
                      <a:latin typeface="+mn-lt"/>
                      <a:ea typeface="+mn-ea"/>
                      <a:cs typeface="+mn-cs"/>
                    </a:defRPr>
                  </a:pPr>
                  <a:endParaRPr lang="en-US"/>
                </a:p>
              </c:txPr>
              <c:dLblPos val="bestFi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1-2102-4DB7-8D92-2B3C4CB05465}"/>
                </c:ext>
                <c:ext xmlns:c15="http://schemas.microsoft.com/office/drawing/2012/chart" uri="{CE6537A1-D6FC-4f65-9D91-7224C49458BB}">
                  <c15:layout>
                    <c:manualLayout>
                      <c:w val="0.41312125386595883"/>
                      <c:h val="0.1425272779814995"/>
                    </c:manualLayout>
                  </c15:layout>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solidFill>
                    <a:latin typeface="+mn-lt"/>
                    <a:ea typeface="+mn-ea"/>
                    <a:cs typeface="+mn-cs"/>
                  </a:defRPr>
                </a:pPr>
                <a:endParaRPr lang="en-US"/>
              </a:p>
            </c:txPr>
            <c:dLblPos val="outEnd"/>
            <c:showLegendKey val="0"/>
            <c:showVal val="1"/>
            <c:showCatName val="1"/>
            <c:showSerName val="0"/>
            <c:showPercent val="0"/>
            <c:showBubbleSize val="0"/>
            <c:showLeaderLines val="0"/>
            <c:extLst xmlns:c16r2="http://schemas.microsoft.com/office/drawing/2015/06/chart">
              <c:ext xmlns:c15="http://schemas.microsoft.com/office/drawing/2012/chart" uri="{CE6537A1-D6FC-4f65-9D91-7224C49458BB}"/>
            </c:extLst>
          </c:dLbls>
          <c:cat>
            <c:strRef>
              <c:f>Sheet1!$A$2:$A$6</c:f>
              <c:strCache>
                <c:ptCount val="5"/>
                <c:pt idx="0">
                  <c:v>U.S.</c:v>
                </c:pt>
                <c:pt idx="1">
                  <c:v>EU 28</c:v>
                </c:pt>
                <c:pt idx="2">
                  <c:v>Japan</c:v>
                </c:pt>
                <c:pt idx="3">
                  <c:v>Other Developed Markets</c:v>
                </c:pt>
                <c:pt idx="4">
                  <c:v>Emerging Markets</c:v>
                </c:pt>
              </c:strCache>
            </c:strRef>
          </c:cat>
          <c:val>
            <c:numRef>
              <c:f>Sheet1!$B$2:$B$6</c:f>
              <c:numCache>
                <c:formatCode>0%</c:formatCode>
                <c:ptCount val="5"/>
                <c:pt idx="0">
                  <c:v>0.4017</c:v>
                </c:pt>
                <c:pt idx="1">
                  <c:v>0.2646</c:v>
                </c:pt>
                <c:pt idx="2">
                  <c:v>0.1216</c:v>
                </c:pt>
                <c:pt idx="3">
                  <c:v>6.2039999999999998E-2</c:v>
                </c:pt>
                <c:pt idx="4">
                  <c:v>0.14990000000000001</c:v>
                </c:pt>
              </c:numCache>
            </c:numRef>
          </c:val>
          <c:extLst xmlns:c16r2="http://schemas.microsoft.com/office/drawing/2015/06/chart">
            <c:ext xmlns:c16="http://schemas.microsoft.com/office/drawing/2014/chart" uri="{C3380CC4-5D6E-409C-BE32-E72D297353CC}">
              <c16:uniqueId val="{00000000-2102-4DB7-8D92-2B3C4CB05465}"/>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088967908746441"/>
          <c:y val="0.14133468198536739"/>
          <c:w val="0.50034946902271293"/>
          <c:h val="0.75052420353406946"/>
        </c:manualLayout>
      </c:layout>
      <c:pieChart>
        <c:varyColors val="1"/>
        <c:ser>
          <c:idx val="0"/>
          <c:order val="0"/>
          <c:tx>
            <c:strRef>
              <c:f>Sheet1!$B$1</c:f>
              <c:strCache>
                <c:ptCount val="1"/>
                <c:pt idx="0">
                  <c:v>Sales</c:v>
                </c:pt>
              </c:strCache>
            </c:strRef>
          </c:tx>
          <c:spPr>
            <a:solidFill>
              <a:srgbClr val="E28432"/>
            </a:solidFill>
            <a:ln>
              <a:noFill/>
            </a:ln>
          </c:spPr>
          <c:dPt>
            <c:idx val="0"/>
            <c:bubble3D val="0"/>
            <c:spPr>
              <a:solidFill>
                <a:srgbClr val="E28432"/>
              </a:solidFill>
              <a:ln w="19050">
                <a:noFill/>
              </a:ln>
              <a:effectLst/>
            </c:spPr>
            <c:extLst xmlns:c16r2="http://schemas.microsoft.com/office/drawing/2015/06/chart">
              <c:ext xmlns:c16="http://schemas.microsoft.com/office/drawing/2014/chart" uri="{C3380CC4-5D6E-409C-BE32-E72D297353CC}">
                <c16:uniqueId val="{00000001-8130-4003-BC35-44B43712D32C}"/>
              </c:ext>
            </c:extLst>
          </c:dPt>
          <c:dPt>
            <c:idx val="1"/>
            <c:bubble3D val="0"/>
            <c:spPr>
              <a:solidFill>
                <a:srgbClr val="00A1AD"/>
              </a:solidFill>
              <a:ln w="19050">
                <a:noFill/>
              </a:ln>
              <a:effectLst/>
            </c:spPr>
            <c:extLst xmlns:c16r2="http://schemas.microsoft.com/office/drawing/2015/06/chart">
              <c:ext xmlns:c16="http://schemas.microsoft.com/office/drawing/2014/chart" uri="{C3380CC4-5D6E-409C-BE32-E72D297353CC}">
                <c16:uniqueId val="{00000003-8130-4003-BC35-44B43712D32C}"/>
              </c:ext>
            </c:extLst>
          </c:dPt>
          <c:dPt>
            <c:idx val="2"/>
            <c:bubble3D val="0"/>
            <c:spPr>
              <a:solidFill>
                <a:schemeClr val="accent6"/>
              </a:solidFill>
              <a:ln w="19050">
                <a:noFill/>
              </a:ln>
              <a:effectLst/>
            </c:spPr>
            <c:extLst xmlns:c16r2="http://schemas.microsoft.com/office/drawing/2015/06/chart">
              <c:ext xmlns:c16="http://schemas.microsoft.com/office/drawing/2014/chart" uri="{C3380CC4-5D6E-409C-BE32-E72D297353CC}">
                <c16:uniqueId val="{00000005-8130-4003-BC35-44B43712D32C}"/>
              </c:ext>
            </c:extLst>
          </c:dPt>
          <c:dPt>
            <c:idx val="3"/>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7-8130-4003-BC35-44B43712D32C}"/>
              </c:ext>
            </c:extLst>
          </c:dPt>
          <c:dPt>
            <c:idx val="4"/>
            <c:bubble3D val="0"/>
            <c:spPr>
              <a:solidFill>
                <a:srgbClr val="644B78"/>
              </a:solidFill>
              <a:ln w="19050">
                <a:noFill/>
              </a:ln>
              <a:effectLst/>
            </c:spPr>
            <c:extLst xmlns:c16r2="http://schemas.microsoft.com/office/drawing/2015/06/chart">
              <c:ext xmlns:c16="http://schemas.microsoft.com/office/drawing/2014/chart" uri="{C3380CC4-5D6E-409C-BE32-E72D297353CC}">
                <c16:uniqueId val="{00000009-8130-4003-BC35-44B43712D32C}"/>
              </c:ext>
            </c:extLst>
          </c:dPt>
          <c:dLbls>
            <c:dLbl>
              <c:idx val="0"/>
              <c:layout/>
              <c:tx>
                <c:rich>
                  <a:bodyPr/>
                  <a:lstStyle/>
                  <a:p>
                    <a:r>
                      <a:rPr lang="en-US" sz="1050" b="0" i="0" u="none" strike="noStrike" baseline="0" dirty="0" smtClean="0">
                        <a:effectLst/>
                      </a:rPr>
                      <a:t>U.S.</a:t>
                    </a:r>
                    <a:r>
                      <a:rPr lang="en-US" sz="1050" b="0" i="0" u="none" strike="noStrike" baseline="0" dirty="0" smtClean="0"/>
                      <a:t> </a:t>
                    </a:r>
                  </a:p>
                  <a:p>
                    <a:r>
                      <a:rPr lang="en-US" sz="1050" b="0" i="0" u="none" strike="noStrike" baseline="0" dirty="0" smtClean="0"/>
                      <a:t>39.7%</a:t>
                    </a:r>
                    <a:endParaRPr lang="en-US" baseline="0" dirty="0"/>
                  </a:p>
                </c:rich>
              </c:tx>
              <c:dLblPos val="outEnd"/>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1-8130-4003-BC35-44B43712D32C}"/>
                </c:ext>
                <c:ext xmlns:c15="http://schemas.microsoft.com/office/drawing/2012/chart" uri="{CE6537A1-D6FC-4f65-9D91-7224C49458BB}">
                  <c15:layout/>
                </c:ext>
              </c:extLst>
            </c:dLbl>
            <c:dLbl>
              <c:idx val="1"/>
              <c:layout>
                <c:manualLayout>
                  <c:x val="3.8601137786656116E-2"/>
                  <c:y val="-8.9079548738437188E-3"/>
                </c:manualLayout>
              </c:layout>
              <c:tx>
                <c:rich>
                  <a:bodyPr/>
                  <a:lstStyle/>
                  <a:p>
                    <a:r>
                      <a:rPr lang="en-US" sz="1050" b="0" i="0" u="none" strike="noStrike" baseline="0" dirty="0" smtClean="0">
                        <a:effectLst/>
                      </a:rPr>
                      <a:t>EU 28</a:t>
                    </a:r>
                    <a:r>
                      <a:rPr lang="en-US" sz="1050" b="0" i="0" u="none" strike="noStrike" baseline="0" dirty="0" smtClean="0"/>
                      <a:t> </a:t>
                    </a:r>
                  </a:p>
                  <a:p>
                    <a:r>
                      <a:rPr lang="en-US" sz="1050" b="0" i="0" u="none" strike="noStrike" baseline="0" dirty="0" smtClean="0"/>
                      <a:t>15.2%</a:t>
                    </a:r>
                    <a:endParaRPr lang="en-US" baseline="0" dirty="0"/>
                  </a:p>
                </c:rich>
              </c:tx>
              <c:dLblPos val="bestFi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3-8130-4003-BC35-44B43712D32C}"/>
                </c:ext>
                <c:ext xmlns:c15="http://schemas.microsoft.com/office/drawing/2012/chart" uri="{CE6537A1-D6FC-4f65-9D91-7224C49458BB}">
                  <c15:layout/>
                </c:ext>
              </c:extLst>
            </c:dLbl>
            <c:dLbl>
              <c:idx val="2"/>
              <c:layout>
                <c:manualLayout>
                  <c:x val="1.187727316512496E-2"/>
                  <c:y val="-8.9079548738437188E-3"/>
                </c:manualLayout>
              </c:layout>
              <c:tx>
                <c:rich>
                  <a:bodyPr/>
                  <a:lstStyle/>
                  <a:p>
                    <a:r>
                      <a:rPr lang="en-US" sz="1050" b="0" i="0" u="none" strike="noStrike" baseline="0" dirty="0" err="1" smtClean="0">
                        <a:effectLst/>
                      </a:rPr>
                      <a:t>Japan</a:t>
                    </a:r>
                    <a:r>
                      <a:rPr lang="en-US" sz="1050" b="0" i="0" u="none" strike="noStrike" baseline="0" dirty="0" smtClean="0"/>
                      <a:t> </a:t>
                    </a:r>
                  </a:p>
                  <a:p>
                    <a:r>
                      <a:rPr lang="en-US" sz="1050" b="0" i="0" u="none" strike="noStrike" baseline="0" dirty="0" smtClean="0"/>
                      <a:t>6.9%</a:t>
                    </a:r>
                    <a:endParaRPr lang="en-US" baseline="0" dirty="0"/>
                  </a:p>
                </c:rich>
              </c:tx>
              <c:dLblPos val="bestFi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5-8130-4003-BC35-44B43712D32C}"/>
                </c:ext>
                <c:ext xmlns:c15="http://schemas.microsoft.com/office/drawing/2012/chart" uri="{CE6537A1-D6FC-4f65-9D91-7224C49458BB}">
                  <c15:layout/>
                </c:ext>
              </c:extLst>
            </c:dLbl>
            <c:dLbl>
              <c:idx val="3"/>
              <c:layout>
                <c:manualLayout>
                  <c:x val="0"/>
                  <c:y val="-3.7858808213835818E-2"/>
                </c:manualLayout>
              </c:layout>
              <c:tx>
                <c:rich>
                  <a:bodyPr rot="0" spcFirstLastPara="1" vertOverflow="ellipsis" vert="horz" wrap="square" lIns="38100" tIns="19050" rIns="38100" bIns="19050" anchor="ctr" anchorCtr="1">
                    <a:noAutofit/>
                  </a:bodyPr>
                  <a:lstStyle/>
                  <a:p>
                    <a:pPr>
                      <a:defRPr sz="1050" b="0" i="0" u="none" strike="noStrike" kern="1200" baseline="0">
                        <a:solidFill>
                          <a:schemeClr val="tx1"/>
                        </a:solidFill>
                        <a:latin typeface="+mn-lt"/>
                        <a:ea typeface="+mn-ea"/>
                        <a:cs typeface="+mn-cs"/>
                      </a:defRPr>
                    </a:pPr>
                    <a:r>
                      <a:rPr lang="en-US" sz="1050" b="0" i="0" u="none" strike="noStrike" baseline="0" dirty="0" err="1" smtClean="0">
                        <a:effectLst/>
                      </a:rPr>
                      <a:t>Other</a:t>
                    </a:r>
                    <a:r>
                      <a:rPr lang="en-US" sz="1050" b="0" i="0" u="none" strike="noStrike" baseline="0" dirty="0" smtClean="0">
                        <a:effectLst/>
                      </a:rPr>
                      <a:t> </a:t>
                    </a:r>
                    <a:r>
                      <a:rPr lang="en-US" sz="1050" b="0" i="0" u="none" strike="noStrike" baseline="0" dirty="0" err="1" smtClean="0">
                        <a:effectLst/>
                      </a:rPr>
                      <a:t>Developed</a:t>
                    </a:r>
                    <a:r>
                      <a:rPr lang="en-US" sz="1050" b="0" i="0" u="none" strike="noStrike" baseline="0" dirty="0" smtClean="0">
                        <a:effectLst/>
                      </a:rPr>
                      <a:t> </a:t>
                    </a:r>
                    <a:r>
                      <a:rPr lang="en-US" sz="1050" b="0" i="0" u="none" strike="noStrike" baseline="0" dirty="0" err="1" smtClean="0">
                        <a:effectLst/>
                      </a:rPr>
                      <a:t>Markets</a:t>
                    </a:r>
                    <a:r>
                      <a:rPr lang="en-US" sz="1050" b="0" i="0" u="none" strike="noStrike" baseline="0" dirty="0" smtClean="0"/>
                      <a:t> </a:t>
                    </a:r>
                  </a:p>
                  <a:p>
                    <a:pPr>
                      <a:defRPr sz="1050">
                        <a:solidFill>
                          <a:schemeClr val="tx1"/>
                        </a:solidFill>
                      </a:defRPr>
                    </a:pPr>
                    <a:r>
                      <a:rPr lang="en-US" sz="1050" b="0" i="0" u="none" strike="noStrike" baseline="0" dirty="0" smtClean="0"/>
                      <a:t>7.4%</a:t>
                    </a:r>
                    <a:endParaRPr lang="en-US" baseline="0" dirty="0"/>
                  </a:p>
                </c:rich>
              </c:tx>
              <c:spPr>
                <a:noFill/>
                <a:ln>
                  <a:noFill/>
                </a:ln>
                <a:effectLst/>
              </c:spPr>
              <c:txPr>
                <a:bodyPr rot="0" spcFirstLastPara="1" vertOverflow="ellipsis" vert="horz" wrap="square" lIns="38100" tIns="19050" rIns="38100" bIns="19050" anchor="ctr" anchorCtr="1">
                  <a:noAutofit/>
                </a:bodyPr>
                <a:lstStyle/>
                <a:p>
                  <a:pPr>
                    <a:defRPr sz="1050" b="0" i="0" u="none" strike="noStrike" kern="1200" baseline="0">
                      <a:solidFill>
                        <a:schemeClr val="tx1"/>
                      </a:solidFill>
                      <a:latin typeface="+mn-lt"/>
                      <a:ea typeface="+mn-ea"/>
                      <a:cs typeface="+mn-cs"/>
                    </a:defRPr>
                  </a:pPr>
                  <a:endParaRPr lang="en-US"/>
                </a:p>
              </c:txPr>
              <c:dLblPos val="bestFi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7-8130-4003-BC35-44B43712D32C}"/>
                </c:ext>
                <c:ext xmlns:c15="http://schemas.microsoft.com/office/drawing/2012/chart" uri="{CE6537A1-D6FC-4f65-9D91-7224C49458BB}">
                  <c15:layout>
                    <c:manualLayout>
                      <c:w val="0.29268570397159183"/>
                      <c:h val="0.20710995081686648"/>
                    </c:manualLayout>
                  </c15:layout>
                </c:ext>
              </c:extLst>
            </c:dLbl>
            <c:dLbl>
              <c:idx val="4"/>
              <c:layout>
                <c:manualLayout>
                  <c:x val="1.1690229493233228E-7"/>
                  <c:y val="-4.008579693229674E-2"/>
                </c:manualLayout>
              </c:layout>
              <c:tx>
                <c:rich>
                  <a:bodyPr rot="0" spcFirstLastPara="1" vertOverflow="ellipsis" vert="horz" wrap="square" lIns="38100" tIns="19050" rIns="38100" bIns="19050" anchor="ctr" anchorCtr="1">
                    <a:noAutofit/>
                  </a:bodyPr>
                  <a:lstStyle/>
                  <a:p>
                    <a:pPr>
                      <a:defRPr sz="1050" b="0" i="0" u="none" strike="noStrike" kern="1200" baseline="0">
                        <a:solidFill>
                          <a:schemeClr val="tx1"/>
                        </a:solidFill>
                        <a:latin typeface="+mn-lt"/>
                        <a:ea typeface="+mn-ea"/>
                        <a:cs typeface="+mn-cs"/>
                      </a:defRPr>
                    </a:pPr>
                    <a:r>
                      <a:rPr lang="en-US" sz="1050" b="0" i="0" u="none" strike="noStrike" baseline="0" dirty="0" err="1" smtClean="0">
                        <a:effectLst/>
                      </a:rPr>
                      <a:t>Emerging</a:t>
                    </a:r>
                    <a:r>
                      <a:rPr lang="en-US" sz="1050" b="0" i="0" u="none" strike="noStrike" baseline="0" dirty="0" smtClean="0">
                        <a:effectLst/>
                      </a:rPr>
                      <a:t> </a:t>
                    </a:r>
                    <a:r>
                      <a:rPr lang="en-US" sz="1050" b="0" i="0" u="none" strike="noStrike" baseline="0" dirty="0" err="1" smtClean="0">
                        <a:effectLst/>
                      </a:rPr>
                      <a:t>Markets</a:t>
                    </a:r>
                    <a:r>
                      <a:rPr lang="en-US" sz="1050" b="0" i="0" u="none" strike="noStrike" baseline="0" dirty="0" smtClean="0"/>
                      <a:t> </a:t>
                    </a:r>
                  </a:p>
                  <a:p>
                    <a:pPr>
                      <a:defRPr sz="1050">
                        <a:solidFill>
                          <a:schemeClr val="tx1"/>
                        </a:solidFill>
                      </a:defRPr>
                    </a:pPr>
                    <a:r>
                      <a:rPr lang="en-US" sz="1050" b="0" i="0" u="none" strike="noStrike" baseline="0" dirty="0" smtClean="0"/>
                      <a:t>30.8%</a:t>
                    </a:r>
                    <a:endParaRPr lang="en-US" baseline="0" dirty="0"/>
                  </a:p>
                </c:rich>
              </c:tx>
              <c:spPr>
                <a:noFill/>
                <a:ln>
                  <a:noFill/>
                </a:ln>
                <a:effectLst/>
              </c:spPr>
              <c:txPr>
                <a:bodyPr rot="0" spcFirstLastPara="1" vertOverflow="ellipsis" vert="horz" wrap="square" lIns="38100" tIns="19050" rIns="38100" bIns="19050" anchor="ctr" anchorCtr="1">
                  <a:noAutofit/>
                </a:bodyPr>
                <a:lstStyle/>
                <a:p>
                  <a:pPr>
                    <a:defRPr sz="1050" b="0" i="0" u="none" strike="noStrike" kern="1200" baseline="0">
                      <a:solidFill>
                        <a:schemeClr val="tx1"/>
                      </a:solidFill>
                      <a:latin typeface="+mn-lt"/>
                      <a:ea typeface="+mn-ea"/>
                      <a:cs typeface="+mn-cs"/>
                    </a:defRPr>
                  </a:pPr>
                  <a:endParaRPr lang="en-US"/>
                </a:p>
              </c:txPr>
              <c:dLblPos val="bestFi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9-8130-4003-BC35-44B43712D32C}"/>
                </c:ext>
                <c:ext xmlns:c15="http://schemas.microsoft.com/office/drawing/2012/chart" uri="{CE6537A1-D6FC-4f65-9D91-7224C49458BB}">
                  <c15:layout>
                    <c:manualLayout>
                      <c:w val="0.41312125386595883"/>
                      <c:h val="0.16034318772918696"/>
                    </c:manualLayout>
                  </c15:layout>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solidFill>
                    <a:latin typeface="+mn-lt"/>
                    <a:ea typeface="+mn-ea"/>
                    <a:cs typeface="+mn-cs"/>
                  </a:defRPr>
                </a:pPr>
                <a:endParaRPr lang="en-US"/>
              </a:p>
            </c:txPr>
            <c:dLblPos val="outEnd"/>
            <c:showLegendKey val="0"/>
            <c:showVal val="1"/>
            <c:showCatName val="1"/>
            <c:showSerName val="0"/>
            <c:showPercent val="0"/>
            <c:showBubbleSize val="0"/>
            <c:showLeaderLines val="0"/>
            <c:extLst xmlns:c16r2="http://schemas.microsoft.com/office/drawing/2015/06/chart">
              <c:ext xmlns:c15="http://schemas.microsoft.com/office/drawing/2012/chart" uri="{CE6537A1-D6FC-4f65-9D91-7224C49458BB}"/>
            </c:extLst>
          </c:dLbls>
          <c:cat>
            <c:strRef>
              <c:f>Sheet1!$A$2:$A$6</c:f>
              <c:strCache>
                <c:ptCount val="5"/>
                <c:pt idx="0">
                  <c:v>U.S.</c:v>
                </c:pt>
                <c:pt idx="1">
                  <c:v>EU 28</c:v>
                </c:pt>
                <c:pt idx="2">
                  <c:v>Japan</c:v>
                </c:pt>
                <c:pt idx="3">
                  <c:v>Other Developed Markets</c:v>
                </c:pt>
                <c:pt idx="4">
                  <c:v>Emerging Markets</c:v>
                </c:pt>
              </c:strCache>
            </c:strRef>
          </c:cat>
          <c:val>
            <c:numRef>
              <c:f>Sheet1!$B$2:$B$6</c:f>
              <c:numCache>
                <c:formatCode>0%</c:formatCode>
                <c:ptCount val="5"/>
                <c:pt idx="0">
                  <c:v>0.39684000000000003</c:v>
                </c:pt>
                <c:pt idx="1">
                  <c:v>0.15240000000000001</c:v>
                </c:pt>
                <c:pt idx="2">
                  <c:v>6.9059999999999996E-2</c:v>
                </c:pt>
                <c:pt idx="3">
                  <c:v>7.4090000000000003E-2</c:v>
                </c:pt>
                <c:pt idx="4">
                  <c:v>0.30754999999999999</c:v>
                </c:pt>
              </c:numCache>
            </c:numRef>
          </c:val>
          <c:extLst xmlns:c16r2="http://schemas.microsoft.com/office/drawing/2015/06/chart">
            <c:ext xmlns:c16="http://schemas.microsoft.com/office/drawing/2014/chart" uri="{C3380CC4-5D6E-409C-BE32-E72D297353CC}">
              <c16:uniqueId val="{0000000A-8130-4003-BC35-44B43712D32C}"/>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7875166385704767"/>
          <c:y val="0.1414825934415978"/>
          <c:w val="0.56786227015562685"/>
          <c:h val="0.82045941537970257"/>
        </c:manualLayout>
      </c:layout>
      <c:barChart>
        <c:barDir val="bar"/>
        <c:grouping val="clustered"/>
        <c:varyColors val="0"/>
        <c:ser>
          <c:idx val="0"/>
          <c:order val="0"/>
          <c:tx>
            <c:strRef>
              <c:f>Sheet1!$B$1</c:f>
              <c:strCache>
                <c:ptCount val="1"/>
                <c:pt idx="0">
                  <c:v>Series 1</c:v>
                </c:pt>
              </c:strCache>
            </c:strRef>
          </c:tx>
          <c:spPr>
            <a:solidFill>
              <a:srgbClr val="E28432"/>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Sheet1!$A$2:$A$12</c:f>
              <c:strCache>
                <c:ptCount val="11"/>
                <c:pt idx="0">
                  <c:v>Health Care</c:v>
                </c:pt>
                <c:pt idx="1">
                  <c:v>Real Estate</c:v>
                </c:pt>
                <c:pt idx="2">
                  <c:v>Utilities</c:v>
                </c:pt>
                <c:pt idx="3">
                  <c:v>Consumer Discretionary</c:v>
                </c:pt>
                <c:pt idx="4">
                  <c:v>Consumer Staples</c:v>
                </c:pt>
                <c:pt idx="5">
                  <c:v>Information Technology</c:v>
                </c:pt>
                <c:pt idx="6">
                  <c:v>Communication Services</c:v>
                </c:pt>
                <c:pt idx="7">
                  <c:v>Industrials</c:v>
                </c:pt>
                <c:pt idx="8">
                  <c:v>Materials</c:v>
                </c:pt>
                <c:pt idx="9">
                  <c:v>Energy</c:v>
                </c:pt>
                <c:pt idx="10">
                  <c:v>Financials</c:v>
                </c:pt>
              </c:strCache>
            </c:strRef>
          </c:cat>
          <c:val>
            <c:numRef>
              <c:f>Sheet1!$B$2:$B$12</c:f>
              <c:numCache>
                <c:formatCode>0.0%</c:formatCode>
                <c:ptCount val="11"/>
                <c:pt idx="0">
                  <c:v>1.9E-2</c:v>
                </c:pt>
                <c:pt idx="1">
                  <c:v>2.7E-2</c:v>
                </c:pt>
                <c:pt idx="2">
                  <c:v>3.3000000000000002E-2</c:v>
                </c:pt>
                <c:pt idx="3">
                  <c:v>3.9E-2</c:v>
                </c:pt>
                <c:pt idx="4">
                  <c:v>0.04</c:v>
                </c:pt>
                <c:pt idx="5">
                  <c:v>4.5999999999999999E-2</c:v>
                </c:pt>
                <c:pt idx="6">
                  <c:v>5.8000000000000003E-2</c:v>
                </c:pt>
                <c:pt idx="7">
                  <c:v>0.11</c:v>
                </c:pt>
                <c:pt idx="8">
                  <c:v>0.112</c:v>
                </c:pt>
                <c:pt idx="9">
                  <c:v>0.186</c:v>
                </c:pt>
                <c:pt idx="10">
                  <c:v>0.33</c:v>
                </c:pt>
              </c:numCache>
            </c:numRef>
          </c:val>
          <c:extLst xmlns:c16r2="http://schemas.microsoft.com/office/drawing/2015/06/chart">
            <c:ext xmlns:c16="http://schemas.microsoft.com/office/drawing/2014/chart" uri="{C3380CC4-5D6E-409C-BE32-E72D297353CC}">
              <c16:uniqueId val="{00000000-24C3-4794-BDA8-3080056A9163}"/>
            </c:ext>
          </c:extLst>
        </c:ser>
        <c:dLbls>
          <c:dLblPos val="outEnd"/>
          <c:showLegendKey val="0"/>
          <c:showVal val="1"/>
          <c:showCatName val="0"/>
          <c:showSerName val="0"/>
          <c:showPercent val="0"/>
          <c:showBubbleSize val="0"/>
        </c:dLbls>
        <c:gapWidth val="40"/>
        <c:axId val="739930464"/>
        <c:axId val="739924976"/>
      </c:barChart>
      <c:catAx>
        <c:axId val="739930464"/>
        <c:scaling>
          <c:orientation val="maxMin"/>
        </c:scaling>
        <c:delete val="0"/>
        <c:axPos val="l"/>
        <c:majorGridlines>
          <c:spPr>
            <a:ln w="9525" cap="flat" cmpd="sng" algn="ctr">
              <a:solidFill>
                <a:schemeClr val="bg1">
                  <a:lumMod val="7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739924976"/>
        <c:crosses val="autoZero"/>
        <c:auto val="1"/>
        <c:lblAlgn val="ctr"/>
        <c:lblOffset val="100"/>
        <c:noMultiLvlLbl val="0"/>
      </c:catAx>
      <c:valAx>
        <c:axId val="739924976"/>
        <c:scaling>
          <c:orientation val="minMax"/>
        </c:scaling>
        <c:delete val="0"/>
        <c:axPos val="t"/>
        <c:numFmt formatCode="0.0%" sourceLinked="1"/>
        <c:majorTickMark val="none"/>
        <c:minorTickMark val="none"/>
        <c:tickLblPos val="none"/>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739930464"/>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a:solidFill>
            <a:schemeClr val="tx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7875166385704767"/>
          <c:y val="0.1414825934415978"/>
          <c:w val="0.57644773872053079"/>
          <c:h val="0.82045941537970257"/>
        </c:manualLayout>
      </c:layout>
      <c:barChart>
        <c:barDir val="bar"/>
        <c:grouping val="clustered"/>
        <c:varyColors val="0"/>
        <c:ser>
          <c:idx val="0"/>
          <c:order val="0"/>
          <c:tx>
            <c:strRef>
              <c:f>Sheet1!$B$1</c:f>
              <c:strCache>
                <c:ptCount val="1"/>
                <c:pt idx="0">
                  <c:v>Series 1</c:v>
                </c:pt>
              </c:strCache>
            </c:strRef>
          </c:tx>
          <c:spPr>
            <a:solidFill>
              <a:srgbClr val="E28432"/>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Sheet1!$A$2:$A$12</c:f>
              <c:strCache>
                <c:ptCount val="11"/>
                <c:pt idx="0">
                  <c:v>Materials</c:v>
                </c:pt>
                <c:pt idx="1">
                  <c:v>Real Estate</c:v>
                </c:pt>
                <c:pt idx="2">
                  <c:v>Utilities</c:v>
                </c:pt>
                <c:pt idx="3">
                  <c:v>Energy</c:v>
                </c:pt>
                <c:pt idx="4">
                  <c:v>Consumer Staples</c:v>
                </c:pt>
                <c:pt idx="5">
                  <c:v>Industrials</c:v>
                </c:pt>
                <c:pt idx="6">
                  <c:v>Communication Services</c:v>
                </c:pt>
                <c:pt idx="7">
                  <c:v>Consumer Discretionary</c:v>
                </c:pt>
                <c:pt idx="8">
                  <c:v>Financials</c:v>
                </c:pt>
                <c:pt idx="9">
                  <c:v>Health Care</c:v>
                </c:pt>
                <c:pt idx="10">
                  <c:v>Information Technology</c:v>
                </c:pt>
              </c:strCache>
            </c:strRef>
          </c:cat>
          <c:val>
            <c:numRef>
              <c:f>Sheet1!$B$2:$B$12</c:f>
              <c:numCache>
                <c:formatCode>0.0%</c:formatCode>
                <c:ptCount val="11"/>
                <c:pt idx="0">
                  <c:v>2.5999999999999999E-2</c:v>
                </c:pt>
                <c:pt idx="1">
                  <c:v>3.1E-2</c:v>
                </c:pt>
                <c:pt idx="2">
                  <c:v>3.2000000000000001E-2</c:v>
                </c:pt>
                <c:pt idx="3">
                  <c:v>5.2999999999999999E-2</c:v>
                </c:pt>
                <c:pt idx="4">
                  <c:v>7.0999999999999994E-2</c:v>
                </c:pt>
                <c:pt idx="5">
                  <c:v>0.09</c:v>
                </c:pt>
                <c:pt idx="6">
                  <c:v>0.10100000000000001</c:v>
                </c:pt>
                <c:pt idx="7">
                  <c:v>0.105</c:v>
                </c:pt>
                <c:pt idx="8">
                  <c:v>0.128</c:v>
                </c:pt>
                <c:pt idx="9">
                  <c:v>0.14299999999999999</c:v>
                </c:pt>
                <c:pt idx="10">
                  <c:v>0.219</c:v>
                </c:pt>
              </c:numCache>
            </c:numRef>
          </c:val>
          <c:extLst xmlns:c16r2="http://schemas.microsoft.com/office/drawing/2015/06/chart">
            <c:ext xmlns:c16="http://schemas.microsoft.com/office/drawing/2014/chart" uri="{C3380CC4-5D6E-409C-BE32-E72D297353CC}">
              <c16:uniqueId val="{00000000-167B-4149-8DE6-EBE75E88BCA5}"/>
            </c:ext>
          </c:extLst>
        </c:ser>
        <c:dLbls>
          <c:dLblPos val="outEnd"/>
          <c:showLegendKey val="0"/>
          <c:showVal val="1"/>
          <c:showCatName val="0"/>
          <c:showSerName val="0"/>
          <c:showPercent val="0"/>
          <c:showBubbleSize val="0"/>
        </c:dLbls>
        <c:gapWidth val="40"/>
        <c:axId val="739930072"/>
        <c:axId val="739929288"/>
      </c:barChart>
      <c:catAx>
        <c:axId val="739930072"/>
        <c:scaling>
          <c:orientation val="maxMin"/>
        </c:scaling>
        <c:delete val="0"/>
        <c:axPos val="l"/>
        <c:majorGridlines>
          <c:spPr>
            <a:ln w="9525" cap="flat" cmpd="sng" algn="ctr">
              <a:solidFill>
                <a:schemeClr val="bg1">
                  <a:lumMod val="7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739929288"/>
        <c:crosses val="autoZero"/>
        <c:auto val="1"/>
        <c:lblAlgn val="ctr"/>
        <c:lblOffset val="100"/>
        <c:noMultiLvlLbl val="0"/>
      </c:catAx>
      <c:valAx>
        <c:axId val="739929288"/>
        <c:scaling>
          <c:orientation val="minMax"/>
        </c:scaling>
        <c:delete val="0"/>
        <c:axPos val="t"/>
        <c:numFmt formatCode="0.0%" sourceLinked="1"/>
        <c:majorTickMark val="none"/>
        <c:minorTickMark val="none"/>
        <c:tickLblPos val="none"/>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739930072"/>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a:solidFill>
            <a:schemeClr val="tx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GB"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7B4C8B2-A7DB-42C3-9F99-3039C5C94690}" type="datetimeFigureOut">
              <a:rPr lang="en-GB" smtClean="0"/>
              <a:t>20/10/2020</a:t>
            </a:fld>
            <a:endParaRPr lang="en-GB"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GB"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8CF73439-917E-4819-A304-561D45CA53E6}" type="slidenum">
              <a:rPr lang="en-GB" smtClean="0"/>
              <a:t>‹#›</a:t>
            </a:fld>
            <a:endParaRPr lang="en-GB" dirty="0"/>
          </a:p>
        </p:txBody>
      </p:sp>
    </p:spTree>
    <p:extLst>
      <p:ext uri="{BB962C8B-B14F-4D97-AF65-F5344CB8AC3E}">
        <p14:creationId xmlns:p14="http://schemas.microsoft.com/office/powerpoint/2010/main" val="24033540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GB"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5F033A9-7130-4998-8CC8-1B5FE87710ED}" type="datetimeFigureOut">
              <a:rPr lang="en-GB" smtClean="0"/>
              <a:t>20/10/2020</a:t>
            </a:fld>
            <a:endParaRPr lang="en-GB" dirty="0"/>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GB"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GB"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378AAFC-4B30-4204-9849-0711C279DE3B}" type="slidenum">
              <a:rPr lang="en-GB" smtClean="0"/>
              <a:t>‹#›</a:t>
            </a:fld>
            <a:endParaRPr lang="en-GB" dirty="0"/>
          </a:p>
        </p:txBody>
      </p:sp>
    </p:spTree>
    <p:extLst>
      <p:ext uri="{BB962C8B-B14F-4D97-AF65-F5344CB8AC3E}">
        <p14:creationId xmlns:p14="http://schemas.microsoft.com/office/powerpoint/2010/main" val="74570883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100" dirty="0">
                <a:solidFill>
                  <a:schemeClr val="tx1"/>
                </a:solidFill>
              </a:rPr>
              <a:t>Thank you for coming today.</a:t>
            </a:r>
          </a:p>
          <a:p>
            <a:pPr marL="171450" indent="-171450">
              <a:buFont typeface="Arial" panose="020B0604020202020204" pitchFamily="34" charset="0"/>
              <a:buChar char="•"/>
            </a:pPr>
            <a:endParaRPr lang="en-US" sz="1100" dirty="0">
              <a:solidFill>
                <a:schemeClr val="tx1"/>
              </a:solidFill>
            </a:endParaRPr>
          </a:p>
          <a:p>
            <a:pPr marL="171450" indent="-171450">
              <a:buFont typeface="Arial" panose="020B0604020202020204" pitchFamily="34" charset="0"/>
              <a:buChar char="•"/>
            </a:pPr>
            <a:r>
              <a:rPr lang="en-US" sz="1100" dirty="0">
                <a:solidFill>
                  <a:schemeClr val="tx1"/>
                </a:solidFill>
              </a:rPr>
              <a:t>My name </a:t>
            </a:r>
            <a:r>
              <a:rPr lang="en-US" sz="1100" dirty="0" smtClean="0">
                <a:solidFill>
                  <a:schemeClr val="tx1"/>
                </a:solidFill>
              </a:rPr>
              <a:t>is</a:t>
            </a:r>
            <a:r>
              <a:rPr lang="en-US" sz="1100" baseline="0" dirty="0" smtClean="0">
                <a:solidFill>
                  <a:schemeClr val="tx1"/>
                </a:solidFill>
              </a:rPr>
              <a:t> Charles Nowochin</a:t>
            </a:r>
            <a:r>
              <a:rPr lang="en-US" sz="1100" dirty="0" smtClean="0">
                <a:solidFill>
                  <a:schemeClr val="tx1"/>
                </a:solidFill>
              </a:rPr>
              <a:t> </a:t>
            </a:r>
            <a:r>
              <a:rPr lang="en-US" sz="1100" dirty="0">
                <a:solidFill>
                  <a:schemeClr val="tx1"/>
                </a:solidFill>
              </a:rPr>
              <a:t>and I am an advisor with RBC Dominion </a:t>
            </a:r>
            <a:r>
              <a:rPr lang="en-US" sz="1100" dirty="0" smtClean="0">
                <a:solidFill>
                  <a:schemeClr val="tx1"/>
                </a:solidFill>
              </a:rPr>
              <a:t>Securities</a:t>
            </a:r>
            <a:endParaRPr lang="en-US" sz="1100" dirty="0">
              <a:solidFill>
                <a:schemeClr val="tx1"/>
              </a:solidFill>
            </a:endParaRPr>
          </a:p>
          <a:p>
            <a:pPr marL="0" indent="0">
              <a:buFont typeface="Arial" panose="020B0604020202020204" pitchFamily="34" charset="0"/>
              <a:buNone/>
            </a:pPr>
            <a:r>
              <a:rPr lang="en-US" sz="1100" dirty="0" smtClean="0">
                <a:solidFill>
                  <a:schemeClr val="tx1"/>
                </a:solidFill>
              </a:rPr>
              <a:t> </a:t>
            </a:r>
            <a:endParaRPr lang="en-US" sz="1100" dirty="0">
              <a:solidFill>
                <a:schemeClr val="tx1"/>
              </a:solidFill>
            </a:endParaRPr>
          </a:p>
          <a:p>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solidFill>
                  <a:prstClr val="black"/>
                </a:solidFill>
              </a:rPr>
              <a:pPr/>
              <a:t>1</a:t>
            </a:fld>
            <a:endParaRPr lang="en-GB" dirty="0">
              <a:solidFill>
                <a:prstClr val="black"/>
              </a:solidFill>
            </a:endParaRPr>
          </a:p>
        </p:txBody>
      </p:sp>
    </p:spTree>
    <p:extLst>
      <p:ext uri="{BB962C8B-B14F-4D97-AF65-F5344CB8AC3E}">
        <p14:creationId xmlns:p14="http://schemas.microsoft.com/office/powerpoint/2010/main" val="11825341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785813"/>
            <a:ext cx="4181475" cy="3136900"/>
          </a:xfrm>
        </p:spPr>
      </p:sp>
      <p:sp>
        <p:nvSpPr>
          <p:cNvPr id="3" name="Notes Placeholder 2"/>
          <p:cNvSpPr>
            <a:spLocks noGrp="1"/>
          </p:cNvSpPr>
          <p:nvPr>
            <p:ph type="body" idx="1"/>
          </p:nvPr>
        </p:nvSpPr>
        <p:spPr>
          <a:xfrm>
            <a:off x="701040" y="4473892"/>
            <a:ext cx="5608320" cy="3660458"/>
          </a:xfrm>
        </p:spPr>
        <p:txBody>
          <a:bodyPr>
            <a:noAutofit/>
          </a:bodyPr>
          <a:lstStyle/>
          <a:p>
            <a:pPr marL="171450" indent="-171450">
              <a:buFont typeface="Arial" panose="020B0604020202020204" pitchFamily="34" charset="0"/>
              <a:buChar char="•"/>
            </a:pPr>
            <a:r>
              <a:rPr lang="en-US" sz="1100" dirty="0">
                <a:solidFill>
                  <a:schemeClr val="tx1"/>
                </a:solidFill>
              </a:rPr>
              <a:t>In the next</a:t>
            </a:r>
            <a:r>
              <a:rPr lang="en-US" sz="1100" baseline="0" dirty="0">
                <a:solidFill>
                  <a:schemeClr val="tx1"/>
                </a:solidFill>
              </a:rPr>
              <a:t> section, we are going to </a:t>
            </a:r>
            <a:r>
              <a:rPr lang="en-US" sz="1100" dirty="0">
                <a:solidFill>
                  <a:schemeClr val="tx1"/>
                </a:solidFill>
              </a:rPr>
              <a:t>focus our attention on </a:t>
            </a:r>
            <a:r>
              <a:rPr lang="en-US" sz="1100" b="1" i="1" dirty="0">
                <a:solidFill>
                  <a:schemeClr val="tx1"/>
                </a:solidFill>
              </a:rPr>
              <a:t>financial </a:t>
            </a:r>
            <a:r>
              <a:rPr lang="en-US" sz="1100" b="1" i="1" dirty="0" smtClean="0">
                <a:solidFill>
                  <a:schemeClr val="tx1"/>
                </a:solidFill>
              </a:rPr>
              <a:t>marketplaces</a:t>
            </a:r>
            <a:r>
              <a:rPr lang="en-US" sz="1100" b="1" i="1" baseline="0" dirty="0" smtClean="0">
                <a:solidFill>
                  <a:schemeClr val="tx1"/>
                </a:solidFill>
              </a:rPr>
              <a:t> </a:t>
            </a:r>
            <a:r>
              <a:rPr lang="en-US" sz="1100" b="0" i="0" baseline="0" dirty="0" smtClean="0">
                <a:solidFill>
                  <a:schemeClr val="tx1"/>
                </a:solidFill>
              </a:rPr>
              <a:t>where stock and bond transactions occur. </a:t>
            </a:r>
            <a:endParaRPr lang="en-US" sz="1100" b="0" baseline="0" dirty="0" smtClean="0">
              <a:solidFill>
                <a:schemeClr val="tx1"/>
              </a:solidFill>
            </a:endParaRPr>
          </a:p>
          <a:p>
            <a:pPr marL="171450" indent="-171450">
              <a:buFont typeface="Arial" panose="020B0604020202020204" pitchFamily="34" charset="0"/>
              <a:buChar char="•"/>
            </a:pPr>
            <a:endParaRPr lang="en-US" sz="1100" b="0" baseline="0" dirty="0" smtClean="0">
              <a:solidFill>
                <a:schemeClr val="tx1"/>
              </a:solidFill>
            </a:endParaRPr>
          </a:p>
          <a:p>
            <a:pPr marL="171450" indent="-171450">
              <a:buFont typeface="Arial" panose="020B0604020202020204" pitchFamily="34" charset="0"/>
              <a:buChar char="•"/>
            </a:pPr>
            <a:r>
              <a:rPr lang="en-US" sz="1100" baseline="0" dirty="0" smtClean="0">
                <a:solidFill>
                  <a:schemeClr val="tx1"/>
                </a:solidFill>
              </a:rPr>
              <a:t>The financial market concept is </a:t>
            </a:r>
            <a:r>
              <a:rPr lang="en-US" sz="1100" baseline="0" dirty="0">
                <a:solidFill>
                  <a:schemeClr val="tx1"/>
                </a:solidFill>
              </a:rPr>
              <a:t>one we should all be familiar with since b</a:t>
            </a:r>
            <a:r>
              <a:rPr lang="en-US" sz="1100" kern="1200" dirty="0">
                <a:solidFill>
                  <a:schemeClr val="tx1"/>
                </a:solidFill>
                <a:effectLst/>
                <a:latin typeface="+mn-lt"/>
                <a:ea typeface="+mn-ea"/>
                <a:cs typeface="+mn-cs"/>
              </a:rPr>
              <a:t>uying and selling has been part of human existence since the dawn of time.  </a:t>
            </a:r>
            <a:endParaRPr lang="en-US" sz="110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1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100" kern="1200" dirty="0" smtClean="0">
                <a:solidFill>
                  <a:schemeClr val="tx1"/>
                </a:solidFill>
                <a:effectLst/>
                <a:latin typeface="+mn-lt"/>
                <a:ea typeface="+mn-ea"/>
                <a:cs typeface="+mn-cs"/>
              </a:rPr>
              <a:t>Buyers </a:t>
            </a:r>
            <a:r>
              <a:rPr lang="en-US" sz="1100" kern="1200" dirty="0">
                <a:solidFill>
                  <a:schemeClr val="tx1"/>
                </a:solidFill>
                <a:effectLst/>
                <a:latin typeface="+mn-lt"/>
                <a:ea typeface="+mn-ea"/>
                <a:cs typeface="+mn-cs"/>
              </a:rPr>
              <a:t>and sellers </a:t>
            </a:r>
            <a:r>
              <a:rPr lang="en-US" sz="1100" kern="1200" dirty="0" smtClean="0">
                <a:solidFill>
                  <a:schemeClr val="tx1"/>
                </a:solidFill>
                <a:effectLst/>
                <a:latin typeface="+mn-lt"/>
                <a:ea typeface="+mn-ea"/>
                <a:cs typeface="+mn-cs"/>
              </a:rPr>
              <a:t>needed somewhere to </a:t>
            </a:r>
            <a:r>
              <a:rPr lang="en-US" sz="1100" kern="1200" dirty="0">
                <a:solidFill>
                  <a:schemeClr val="tx1"/>
                </a:solidFill>
                <a:effectLst/>
                <a:latin typeface="+mn-lt"/>
                <a:ea typeface="+mn-ea"/>
                <a:cs typeface="+mn-cs"/>
              </a:rPr>
              <a:t>meet </a:t>
            </a:r>
            <a:r>
              <a:rPr lang="en-US" sz="1100" kern="1200" dirty="0" smtClean="0">
                <a:solidFill>
                  <a:schemeClr val="tx1"/>
                </a:solidFill>
                <a:effectLst/>
                <a:latin typeface="+mn-lt"/>
                <a:ea typeface="+mn-ea"/>
                <a:cs typeface="+mn-cs"/>
              </a:rPr>
              <a:t>in order to </a:t>
            </a:r>
            <a:r>
              <a:rPr lang="en-US" sz="1100" dirty="0" smtClean="0">
                <a:solidFill>
                  <a:schemeClr val="tx1"/>
                </a:solidFill>
              </a:rPr>
              <a:t>display </a:t>
            </a:r>
            <a:r>
              <a:rPr lang="en-US" sz="1100" dirty="0">
                <a:solidFill>
                  <a:schemeClr val="tx1"/>
                </a:solidFill>
              </a:rPr>
              <a:t>their </a:t>
            </a:r>
            <a:r>
              <a:rPr lang="en-US" sz="1100" dirty="0" smtClean="0">
                <a:solidFill>
                  <a:schemeClr val="tx1"/>
                </a:solidFill>
              </a:rPr>
              <a:t>goods and services, </a:t>
            </a:r>
            <a:r>
              <a:rPr lang="en-US" sz="1100" dirty="0">
                <a:solidFill>
                  <a:schemeClr val="tx1"/>
                </a:solidFill>
              </a:rPr>
              <a:t>entice buyers, negotiate prices, and </a:t>
            </a:r>
            <a:r>
              <a:rPr lang="en-US" sz="1100" dirty="0" smtClean="0">
                <a:solidFill>
                  <a:schemeClr val="tx1"/>
                </a:solidFill>
              </a:rPr>
              <a:t>conduct transactions</a:t>
            </a:r>
            <a:r>
              <a:rPr lang="en-US" sz="1100" dirty="0">
                <a:solidFill>
                  <a:schemeClr val="tx1"/>
                </a:solidFill>
              </a:rPr>
              <a:t>.  </a:t>
            </a:r>
            <a:endParaRPr lang="en-US" sz="1100" dirty="0" smtClean="0">
              <a:solidFill>
                <a:schemeClr val="tx1"/>
              </a:solidFill>
            </a:endParaRPr>
          </a:p>
          <a:p>
            <a:pPr marL="171450" indent="-171450">
              <a:buFont typeface="Arial" panose="020B0604020202020204" pitchFamily="34" charset="0"/>
              <a:buChar char="•"/>
            </a:pPr>
            <a:endParaRPr lang="en-US" sz="1100" dirty="0" smtClean="0">
              <a:solidFill>
                <a:schemeClr val="tx1"/>
              </a:solidFill>
            </a:endParaRPr>
          </a:p>
          <a:p>
            <a:pPr marL="171450" indent="-171450">
              <a:buFont typeface="Arial" panose="020B0604020202020204" pitchFamily="34" charset="0"/>
              <a:buChar char="•"/>
            </a:pPr>
            <a:r>
              <a:rPr lang="en-US" sz="1100" dirty="0" smtClean="0">
                <a:solidFill>
                  <a:schemeClr val="tx1"/>
                </a:solidFill>
              </a:rPr>
              <a:t>Using</a:t>
            </a:r>
            <a:r>
              <a:rPr lang="en-US" sz="1100" baseline="0" dirty="0" smtClean="0">
                <a:solidFill>
                  <a:schemeClr val="tx1"/>
                </a:solidFill>
              </a:rPr>
              <a:t> so</a:t>
            </a:r>
            <a:r>
              <a:rPr lang="en-US" sz="1100" dirty="0" smtClean="0">
                <a:solidFill>
                  <a:schemeClr val="tx1"/>
                </a:solidFill>
              </a:rPr>
              <a:t>me </a:t>
            </a:r>
            <a:r>
              <a:rPr lang="en-US" sz="1100" dirty="0">
                <a:solidFill>
                  <a:schemeClr val="tx1"/>
                </a:solidFill>
              </a:rPr>
              <a:t>of today’s most iconic </a:t>
            </a:r>
            <a:r>
              <a:rPr lang="en-US" sz="1100" dirty="0" smtClean="0">
                <a:solidFill>
                  <a:schemeClr val="tx1"/>
                </a:solidFill>
              </a:rPr>
              <a:t>brands as examples, we </a:t>
            </a:r>
            <a:r>
              <a:rPr lang="en-US" sz="1100" dirty="0">
                <a:solidFill>
                  <a:schemeClr val="tx1"/>
                </a:solidFill>
              </a:rPr>
              <a:t>see from </a:t>
            </a:r>
            <a:r>
              <a:rPr lang="en-US" sz="1100" dirty="0" smtClean="0">
                <a:solidFill>
                  <a:schemeClr val="tx1"/>
                </a:solidFill>
              </a:rPr>
              <a:t>this market </a:t>
            </a:r>
            <a:r>
              <a:rPr lang="en-US" sz="1100" dirty="0">
                <a:solidFill>
                  <a:schemeClr val="tx1"/>
                </a:solidFill>
              </a:rPr>
              <a:t>m</a:t>
            </a:r>
            <a:r>
              <a:rPr lang="en-US" sz="1100" dirty="0" smtClean="0">
                <a:solidFill>
                  <a:schemeClr val="tx1"/>
                </a:solidFill>
              </a:rPr>
              <a:t>atrix </a:t>
            </a:r>
            <a:r>
              <a:rPr lang="en-US" sz="1100" dirty="0">
                <a:solidFill>
                  <a:schemeClr val="tx1"/>
                </a:solidFill>
              </a:rPr>
              <a:t>that retailers and exchanges exist in multiple dimensions.   </a:t>
            </a:r>
            <a:endParaRPr lang="en-US" sz="1100" dirty="0" smtClean="0">
              <a:solidFill>
                <a:schemeClr val="tx1"/>
              </a:solidFill>
            </a:endParaRPr>
          </a:p>
          <a:p>
            <a:pPr marL="171450" indent="-171450">
              <a:buFont typeface="Arial" panose="020B0604020202020204" pitchFamily="34" charset="0"/>
              <a:buChar char="•"/>
            </a:pPr>
            <a:endParaRPr lang="en-US" sz="1100" dirty="0" smtClean="0">
              <a:solidFill>
                <a:schemeClr val="tx1"/>
              </a:solidFill>
            </a:endParaRPr>
          </a:p>
          <a:p>
            <a:pPr marL="171450" indent="-171450">
              <a:buFont typeface="Arial" panose="020B0604020202020204" pitchFamily="34" charset="0"/>
              <a:buChar char="•"/>
            </a:pPr>
            <a:r>
              <a:rPr lang="en-US" sz="1100" dirty="0" smtClean="0">
                <a:solidFill>
                  <a:schemeClr val="tx1"/>
                </a:solidFill>
              </a:rPr>
              <a:t>Looking at the horizontal </a:t>
            </a:r>
            <a:r>
              <a:rPr lang="en-US" sz="1100" dirty="0">
                <a:solidFill>
                  <a:schemeClr val="tx1"/>
                </a:solidFill>
              </a:rPr>
              <a:t>axis, we </a:t>
            </a:r>
            <a:r>
              <a:rPr lang="en-US" sz="1100" dirty="0" smtClean="0">
                <a:solidFill>
                  <a:schemeClr val="tx1"/>
                </a:solidFill>
              </a:rPr>
              <a:t>can </a:t>
            </a:r>
            <a:r>
              <a:rPr lang="en-US" sz="1100" dirty="0">
                <a:solidFill>
                  <a:schemeClr val="tx1"/>
                </a:solidFill>
              </a:rPr>
              <a:t>see that the way we </a:t>
            </a:r>
            <a:r>
              <a:rPr lang="en-US" sz="1100" dirty="0" smtClean="0">
                <a:solidFill>
                  <a:schemeClr val="tx1"/>
                </a:solidFill>
              </a:rPr>
              <a:t>purchase a </a:t>
            </a:r>
            <a:r>
              <a:rPr lang="en-US" sz="1100" dirty="0">
                <a:solidFill>
                  <a:schemeClr val="tx1"/>
                </a:solidFill>
              </a:rPr>
              <a:t>good or service will vary by </a:t>
            </a:r>
            <a:r>
              <a:rPr lang="en-US" sz="1100" dirty="0" smtClean="0">
                <a:solidFill>
                  <a:schemeClr val="tx1"/>
                </a:solidFill>
              </a:rPr>
              <a:t>distribution channel,</a:t>
            </a:r>
            <a:r>
              <a:rPr lang="en-US" sz="1100" baseline="0" dirty="0" smtClean="0">
                <a:solidFill>
                  <a:schemeClr val="tx1"/>
                </a:solidFill>
              </a:rPr>
              <a:t> and along the </a:t>
            </a:r>
            <a:r>
              <a:rPr lang="en-US" sz="1100" dirty="0" smtClean="0">
                <a:solidFill>
                  <a:schemeClr val="tx1"/>
                </a:solidFill>
              </a:rPr>
              <a:t>vertical </a:t>
            </a:r>
            <a:r>
              <a:rPr lang="en-US" sz="1100" dirty="0">
                <a:solidFill>
                  <a:schemeClr val="tx1"/>
                </a:solidFill>
              </a:rPr>
              <a:t>axis, </a:t>
            </a:r>
            <a:r>
              <a:rPr lang="en-US" sz="1100" dirty="0" smtClean="0">
                <a:solidFill>
                  <a:schemeClr val="tx1"/>
                </a:solidFill>
              </a:rPr>
              <a:t>the </a:t>
            </a:r>
            <a:r>
              <a:rPr lang="en-US" sz="1100" dirty="0">
                <a:solidFill>
                  <a:schemeClr val="tx1"/>
                </a:solidFill>
              </a:rPr>
              <a:t>type of good or service can be very specific or general in nature.  </a:t>
            </a:r>
          </a:p>
          <a:p>
            <a:endParaRPr lang="en-US" sz="1100" dirty="0">
              <a:solidFill>
                <a:schemeClr val="tx1"/>
              </a:solidFill>
            </a:endParaRPr>
          </a:p>
          <a:p>
            <a:pPr marL="171450" indent="-171450">
              <a:buFont typeface="Arial" panose="020B0604020202020204" pitchFamily="34" charset="0"/>
              <a:buChar char="•"/>
            </a:pPr>
            <a:r>
              <a:rPr lang="en-US" sz="1100" dirty="0" smtClean="0">
                <a:solidFill>
                  <a:schemeClr val="tx1"/>
                </a:solidFill>
              </a:rPr>
              <a:t>Let’s walk through a quick example:  CLICK TO HIGHLIGHT</a:t>
            </a:r>
            <a:r>
              <a:rPr lang="en-US" sz="1100" baseline="0" dirty="0" smtClean="0">
                <a:solidFill>
                  <a:schemeClr val="tx1"/>
                </a:solidFill>
              </a:rPr>
              <a:t> IMAGES</a:t>
            </a:r>
            <a:endParaRPr lang="en-US" sz="1100" dirty="0" smtClean="0">
              <a:solidFill>
                <a:schemeClr val="tx1"/>
              </a:solidFill>
            </a:endParaRPr>
          </a:p>
          <a:p>
            <a:pPr marL="171450" indent="-171450">
              <a:buFont typeface="Arial" panose="020B0604020202020204" pitchFamily="34" charset="0"/>
              <a:buChar char="•"/>
            </a:pPr>
            <a:endParaRPr lang="en-US" sz="1100" dirty="0" smtClean="0">
              <a:solidFill>
                <a:schemeClr val="tx1"/>
              </a:solidFill>
            </a:endParaRPr>
          </a:p>
          <a:p>
            <a:pPr marL="628650" lvl="1" indent="-171450">
              <a:buFont typeface="Arial" panose="020B0604020202020204" pitchFamily="34" charset="0"/>
              <a:buChar char="•"/>
            </a:pPr>
            <a:r>
              <a:rPr lang="en-US" sz="1100" dirty="0" smtClean="0">
                <a:solidFill>
                  <a:schemeClr val="tx1"/>
                </a:solidFill>
              </a:rPr>
              <a:t>Assume it is </a:t>
            </a:r>
            <a:r>
              <a:rPr lang="en-US" sz="1100" dirty="0">
                <a:solidFill>
                  <a:schemeClr val="tx1"/>
                </a:solidFill>
              </a:rPr>
              <a:t>a hot day and you </a:t>
            </a:r>
            <a:r>
              <a:rPr lang="en-US" sz="1100" dirty="0" smtClean="0">
                <a:solidFill>
                  <a:schemeClr val="tx1"/>
                </a:solidFill>
              </a:rPr>
              <a:t>want </a:t>
            </a:r>
            <a:r>
              <a:rPr lang="en-US" sz="1100" dirty="0">
                <a:solidFill>
                  <a:schemeClr val="tx1"/>
                </a:solidFill>
              </a:rPr>
              <a:t>to treat yourself to an ice cream cone from Baskin </a:t>
            </a:r>
            <a:r>
              <a:rPr lang="en-US" sz="1100" dirty="0" smtClean="0">
                <a:solidFill>
                  <a:schemeClr val="tx1"/>
                </a:solidFill>
              </a:rPr>
              <a:t>Robbins. Most likely, </a:t>
            </a:r>
            <a:r>
              <a:rPr lang="en-US" sz="1100" dirty="0">
                <a:solidFill>
                  <a:schemeClr val="tx1"/>
                </a:solidFill>
              </a:rPr>
              <a:t>you would </a:t>
            </a:r>
            <a:r>
              <a:rPr lang="en-US" sz="1100" dirty="0" smtClean="0">
                <a:solidFill>
                  <a:schemeClr val="tx1"/>
                </a:solidFill>
              </a:rPr>
              <a:t>walk </a:t>
            </a:r>
            <a:r>
              <a:rPr lang="en-US" sz="1100" dirty="0">
                <a:solidFill>
                  <a:schemeClr val="tx1"/>
                </a:solidFill>
              </a:rPr>
              <a:t>or drive to your local ice </a:t>
            </a:r>
            <a:r>
              <a:rPr lang="en-US" sz="1100" dirty="0" smtClean="0">
                <a:solidFill>
                  <a:schemeClr val="tx1"/>
                </a:solidFill>
              </a:rPr>
              <a:t>cream emporium </a:t>
            </a:r>
            <a:r>
              <a:rPr lang="en-US" sz="1100" dirty="0">
                <a:solidFill>
                  <a:schemeClr val="tx1"/>
                </a:solidFill>
              </a:rPr>
              <a:t>(bricks and mortar) and order your </a:t>
            </a:r>
            <a:r>
              <a:rPr lang="en-US" sz="1100" dirty="0" err="1">
                <a:solidFill>
                  <a:schemeClr val="tx1"/>
                </a:solidFill>
              </a:rPr>
              <a:t>favourite</a:t>
            </a:r>
            <a:r>
              <a:rPr lang="en-US" sz="1100" dirty="0">
                <a:solidFill>
                  <a:schemeClr val="tx1"/>
                </a:solidFill>
              </a:rPr>
              <a:t> flavour or feature of the month (a very specific selection</a:t>
            </a:r>
            <a:r>
              <a:rPr lang="en-US" sz="1100" dirty="0" smtClean="0">
                <a:solidFill>
                  <a:schemeClr val="tx1"/>
                </a:solidFill>
              </a:rPr>
              <a:t>).</a:t>
            </a:r>
            <a:r>
              <a:rPr lang="en-US" sz="1100" baseline="0" dirty="0" smtClean="0">
                <a:solidFill>
                  <a:schemeClr val="tx1"/>
                </a:solidFill>
              </a:rPr>
              <a:t>  This type of exchange or t</a:t>
            </a:r>
            <a:r>
              <a:rPr lang="en-US" sz="1100" dirty="0" smtClean="0">
                <a:solidFill>
                  <a:schemeClr val="tx1"/>
                </a:solidFill>
              </a:rPr>
              <a:t>ransaction would happen in </a:t>
            </a:r>
            <a:r>
              <a:rPr lang="en-US" sz="1100" dirty="0">
                <a:solidFill>
                  <a:schemeClr val="tx1"/>
                </a:solidFill>
              </a:rPr>
              <a:t>the upper left hand quadrant.  </a:t>
            </a:r>
            <a:endParaRPr lang="en-US" sz="1100" dirty="0" smtClean="0">
              <a:solidFill>
                <a:schemeClr val="tx1"/>
              </a:solidFill>
            </a:endParaRPr>
          </a:p>
          <a:p>
            <a:pPr marL="457200" lvl="1" indent="0">
              <a:buFont typeface="Arial" panose="020B0604020202020204" pitchFamily="34" charset="0"/>
              <a:buNone/>
            </a:pPr>
            <a:endParaRPr lang="en-US" sz="1100" dirty="0" smtClean="0">
              <a:solidFill>
                <a:schemeClr val="tx1"/>
              </a:solidFill>
            </a:endParaRPr>
          </a:p>
          <a:p>
            <a:pPr marL="628650" lvl="1" indent="-171450">
              <a:buFont typeface="Arial" panose="020B0604020202020204" pitchFamily="34" charset="0"/>
              <a:buChar char="•"/>
            </a:pPr>
            <a:r>
              <a:rPr lang="en-US" sz="1100" dirty="0" smtClean="0">
                <a:solidFill>
                  <a:schemeClr val="tx1"/>
                </a:solidFill>
              </a:rPr>
              <a:t>Conversely</a:t>
            </a:r>
            <a:r>
              <a:rPr lang="en-US" sz="1100" dirty="0">
                <a:solidFill>
                  <a:schemeClr val="tx1"/>
                </a:solidFill>
              </a:rPr>
              <a:t>, </a:t>
            </a:r>
            <a:r>
              <a:rPr lang="en-US" sz="1100" dirty="0" smtClean="0">
                <a:solidFill>
                  <a:schemeClr val="tx1"/>
                </a:solidFill>
              </a:rPr>
              <a:t>when shopping at </a:t>
            </a:r>
            <a:r>
              <a:rPr lang="en-US" sz="1100" dirty="0">
                <a:solidFill>
                  <a:schemeClr val="tx1"/>
                </a:solidFill>
              </a:rPr>
              <a:t>the local Walmart </a:t>
            </a:r>
            <a:r>
              <a:rPr lang="en-US" sz="1100" dirty="0" smtClean="0">
                <a:solidFill>
                  <a:schemeClr val="tx1"/>
                </a:solidFill>
              </a:rPr>
              <a:t>(bricks and mortar) for a </a:t>
            </a:r>
            <a:r>
              <a:rPr lang="en-US" sz="1100" dirty="0">
                <a:solidFill>
                  <a:schemeClr val="tx1"/>
                </a:solidFill>
              </a:rPr>
              <a:t>few household items, by the time </a:t>
            </a:r>
            <a:r>
              <a:rPr lang="en-US" sz="1100" dirty="0" smtClean="0">
                <a:solidFill>
                  <a:schemeClr val="tx1"/>
                </a:solidFill>
              </a:rPr>
              <a:t>you </a:t>
            </a:r>
            <a:r>
              <a:rPr lang="en-US" sz="1100" dirty="0">
                <a:solidFill>
                  <a:schemeClr val="tx1"/>
                </a:solidFill>
              </a:rPr>
              <a:t>are done, you might end up leaving </a:t>
            </a:r>
            <a:r>
              <a:rPr lang="en-US" sz="1100" dirty="0" smtClean="0">
                <a:solidFill>
                  <a:schemeClr val="tx1"/>
                </a:solidFill>
              </a:rPr>
              <a:t>with </a:t>
            </a:r>
            <a:r>
              <a:rPr lang="en-US" sz="1100" dirty="0">
                <a:solidFill>
                  <a:schemeClr val="tx1"/>
                </a:solidFill>
              </a:rPr>
              <a:t>garbage bags, laundry detergent, </a:t>
            </a:r>
            <a:r>
              <a:rPr lang="en-US" sz="1100" dirty="0" smtClean="0">
                <a:solidFill>
                  <a:schemeClr val="tx1"/>
                </a:solidFill>
              </a:rPr>
              <a:t>toothpaste,</a:t>
            </a:r>
            <a:r>
              <a:rPr lang="en-US" sz="1100" baseline="0" dirty="0" smtClean="0">
                <a:solidFill>
                  <a:schemeClr val="tx1"/>
                </a:solidFill>
              </a:rPr>
              <a:t> </a:t>
            </a:r>
            <a:r>
              <a:rPr lang="en-US" sz="1100" dirty="0" smtClean="0">
                <a:solidFill>
                  <a:schemeClr val="tx1"/>
                </a:solidFill>
              </a:rPr>
              <a:t>groceries</a:t>
            </a:r>
            <a:r>
              <a:rPr lang="en-US" sz="1100" dirty="0">
                <a:solidFill>
                  <a:schemeClr val="tx1"/>
                </a:solidFill>
              </a:rPr>
              <a:t>, a magazine, and a video </a:t>
            </a:r>
            <a:r>
              <a:rPr lang="en-US" sz="1100" dirty="0" smtClean="0">
                <a:solidFill>
                  <a:schemeClr val="tx1"/>
                </a:solidFill>
              </a:rPr>
              <a:t>game (general products) .... an exchange </a:t>
            </a:r>
            <a:r>
              <a:rPr lang="en-US" sz="1100" dirty="0">
                <a:solidFill>
                  <a:schemeClr val="tx1"/>
                </a:solidFill>
              </a:rPr>
              <a:t>typified by the lower left hand quadrant.  </a:t>
            </a:r>
            <a:endParaRPr lang="en-US" sz="1100" dirty="0" smtClean="0">
              <a:solidFill>
                <a:schemeClr val="tx1"/>
              </a:solidFill>
            </a:endParaRPr>
          </a:p>
          <a:p>
            <a:pPr marL="457200" lvl="1" indent="0">
              <a:buFont typeface="Arial" panose="020B0604020202020204" pitchFamily="34" charset="0"/>
              <a:buNone/>
            </a:pPr>
            <a:endParaRPr lang="en-US" sz="1100" dirty="0" smtClean="0">
              <a:solidFill>
                <a:schemeClr val="tx1"/>
              </a:solidFill>
            </a:endParaRPr>
          </a:p>
          <a:p>
            <a:pPr marL="628650" lvl="1" indent="-171450">
              <a:buFont typeface="Arial" panose="020B0604020202020204" pitchFamily="34" charset="0"/>
              <a:buChar char="•"/>
            </a:pPr>
            <a:r>
              <a:rPr lang="en-US" sz="1100" dirty="0" smtClean="0">
                <a:solidFill>
                  <a:schemeClr val="tx1"/>
                </a:solidFill>
              </a:rPr>
              <a:t>While these examples are not hard </a:t>
            </a:r>
            <a:r>
              <a:rPr lang="en-US" sz="1100" dirty="0">
                <a:solidFill>
                  <a:schemeClr val="tx1"/>
                </a:solidFill>
              </a:rPr>
              <a:t>and fast </a:t>
            </a:r>
            <a:r>
              <a:rPr lang="en-US" sz="1100" dirty="0" smtClean="0">
                <a:solidFill>
                  <a:schemeClr val="tx1"/>
                </a:solidFill>
              </a:rPr>
              <a:t>rules to be followed, they illustrate the clear intersection point between the </a:t>
            </a:r>
            <a:r>
              <a:rPr lang="en-US" sz="1100" baseline="0" dirty="0" smtClean="0">
                <a:solidFill>
                  <a:schemeClr val="tx1"/>
                </a:solidFill>
              </a:rPr>
              <a:t>distribution channel and the product.</a:t>
            </a:r>
          </a:p>
          <a:p>
            <a:pPr marL="628650" lvl="1" indent="-171450">
              <a:buFont typeface="Arial" panose="020B0604020202020204" pitchFamily="34" charset="0"/>
              <a:buChar char="•"/>
            </a:pPr>
            <a:endParaRPr lang="en-US" sz="1100" baseline="0" dirty="0" smtClean="0">
              <a:solidFill>
                <a:schemeClr val="tx1"/>
              </a:solidFill>
            </a:endParaRPr>
          </a:p>
          <a:p>
            <a:pPr marL="628650" lvl="1" indent="-171450">
              <a:buFont typeface="Arial" panose="020B0604020202020204" pitchFamily="34" charset="0"/>
              <a:buChar char="•"/>
            </a:pPr>
            <a:r>
              <a:rPr lang="en-US" sz="1100" baseline="0" dirty="0" smtClean="0">
                <a:solidFill>
                  <a:schemeClr val="tx1"/>
                </a:solidFill>
              </a:rPr>
              <a:t>However, in today’s </a:t>
            </a:r>
            <a:r>
              <a:rPr lang="en-US" sz="1100" baseline="0" dirty="0">
                <a:solidFill>
                  <a:schemeClr val="tx1"/>
                </a:solidFill>
              </a:rPr>
              <a:t>quickly evolving </a:t>
            </a:r>
            <a:r>
              <a:rPr lang="en-US" sz="1100" baseline="0" dirty="0" smtClean="0">
                <a:solidFill>
                  <a:schemeClr val="tx1"/>
                </a:solidFill>
              </a:rPr>
              <a:t>digital world, </a:t>
            </a:r>
            <a:r>
              <a:rPr lang="en-US" sz="1100" baseline="0" dirty="0">
                <a:solidFill>
                  <a:schemeClr val="tx1"/>
                </a:solidFill>
              </a:rPr>
              <a:t>i</a:t>
            </a:r>
            <a:r>
              <a:rPr lang="en-US" sz="1100" dirty="0">
                <a:solidFill>
                  <a:schemeClr val="tx1"/>
                </a:solidFill>
              </a:rPr>
              <a:t>t is not </a:t>
            </a:r>
            <a:r>
              <a:rPr lang="en-US" sz="1100" dirty="0" smtClean="0">
                <a:solidFill>
                  <a:schemeClr val="tx1"/>
                </a:solidFill>
              </a:rPr>
              <a:t>uncommon for </a:t>
            </a:r>
            <a:r>
              <a:rPr lang="en-US" sz="1100" dirty="0">
                <a:solidFill>
                  <a:schemeClr val="tx1"/>
                </a:solidFill>
              </a:rPr>
              <a:t>retailers to generate sales through both </a:t>
            </a:r>
            <a:r>
              <a:rPr lang="en-US" sz="1100" dirty="0" smtClean="0">
                <a:solidFill>
                  <a:schemeClr val="tx1"/>
                </a:solidFill>
              </a:rPr>
              <a:t>online </a:t>
            </a:r>
            <a:r>
              <a:rPr lang="en-US" sz="1100" dirty="0">
                <a:solidFill>
                  <a:schemeClr val="tx1"/>
                </a:solidFill>
              </a:rPr>
              <a:t>and physical </a:t>
            </a:r>
            <a:r>
              <a:rPr lang="en-US" sz="1100" dirty="0" smtClean="0">
                <a:solidFill>
                  <a:schemeClr val="tx1"/>
                </a:solidFill>
              </a:rPr>
              <a:t>store</a:t>
            </a:r>
            <a:r>
              <a:rPr lang="en-US" sz="1100" baseline="0" dirty="0" smtClean="0">
                <a:solidFill>
                  <a:schemeClr val="tx1"/>
                </a:solidFill>
              </a:rPr>
              <a:t> fronts (e.g. in a mall)</a:t>
            </a:r>
            <a:r>
              <a:rPr lang="en-US" sz="1100" dirty="0" smtClean="0">
                <a:solidFill>
                  <a:schemeClr val="tx1"/>
                </a:solidFill>
              </a:rPr>
              <a:t>.  </a:t>
            </a:r>
            <a:endParaRPr lang="en-US" sz="1100" dirty="0">
              <a:solidFill>
                <a:schemeClr val="tx1"/>
              </a:solidFill>
            </a:endParaRPr>
          </a:p>
          <a:p>
            <a:endParaRPr lang="en-US" sz="1100" dirty="0">
              <a:solidFill>
                <a:schemeClr val="tx1"/>
              </a:solidFill>
            </a:endParaRPr>
          </a:p>
          <a:p>
            <a:endParaRPr lang="en-US" sz="1100" dirty="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10</a:t>
            </a:fld>
            <a:endParaRPr lang="en-GB" dirty="0"/>
          </a:p>
        </p:txBody>
      </p:sp>
    </p:spTree>
    <p:extLst>
      <p:ext uri="{BB962C8B-B14F-4D97-AF65-F5344CB8AC3E}">
        <p14:creationId xmlns:p14="http://schemas.microsoft.com/office/powerpoint/2010/main" val="7256636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785813"/>
            <a:ext cx="4181475" cy="3136900"/>
          </a:xfrm>
        </p:spPr>
      </p:sp>
      <p:sp>
        <p:nvSpPr>
          <p:cNvPr id="3" name="Notes Placeholder 2"/>
          <p:cNvSpPr>
            <a:spLocks noGrp="1"/>
          </p:cNvSpPr>
          <p:nvPr>
            <p:ph type="body" idx="1"/>
          </p:nvPr>
        </p:nvSpPr>
        <p:spPr>
          <a:xfrm>
            <a:off x="701040" y="4473892"/>
            <a:ext cx="5608320" cy="3660458"/>
          </a:xfrm>
        </p:spPr>
        <p:txBody>
          <a:bodyPr/>
          <a:lstStyle/>
          <a:p>
            <a:pPr marL="171450" indent="-171450">
              <a:buFont typeface="Arial" panose="020B0604020202020204" pitchFamily="34" charset="0"/>
              <a:buChar char="•"/>
            </a:pPr>
            <a:r>
              <a:rPr lang="en-US" sz="1100" dirty="0">
                <a:solidFill>
                  <a:schemeClr val="tx1"/>
                </a:solidFill>
              </a:rPr>
              <a:t>Using </a:t>
            </a:r>
            <a:r>
              <a:rPr lang="en-US" sz="1100" dirty="0" smtClean="0">
                <a:solidFill>
                  <a:schemeClr val="tx1"/>
                </a:solidFill>
              </a:rPr>
              <a:t>this same analogy, marketplaces have </a:t>
            </a:r>
            <a:r>
              <a:rPr lang="en-US" sz="1100" dirty="0">
                <a:solidFill>
                  <a:schemeClr val="tx1"/>
                </a:solidFill>
              </a:rPr>
              <a:t>different </a:t>
            </a:r>
            <a:r>
              <a:rPr lang="en-US" sz="1100" dirty="0" smtClean="0">
                <a:solidFill>
                  <a:schemeClr val="tx1"/>
                </a:solidFill>
              </a:rPr>
              <a:t>forms</a:t>
            </a:r>
            <a:r>
              <a:rPr lang="en-US" sz="1100" baseline="0" dirty="0" smtClean="0">
                <a:solidFill>
                  <a:schemeClr val="tx1"/>
                </a:solidFill>
              </a:rPr>
              <a:t> of </a:t>
            </a:r>
            <a:r>
              <a:rPr lang="en-US" sz="1100" dirty="0" smtClean="0">
                <a:solidFill>
                  <a:schemeClr val="tx1"/>
                </a:solidFill>
              </a:rPr>
              <a:t>distribution channels for the goods and</a:t>
            </a:r>
            <a:r>
              <a:rPr lang="en-US" sz="1100" baseline="0" dirty="0" smtClean="0">
                <a:solidFill>
                  <a:schemeClr val="tx1"/>
                </a:solidFill>
              </a:rPr>
              <a:t> services which are exchanging hands</a:t>
            </a:r>
            <a:r>
              <a:rPr lang="en-US" sz="1100" dirty="0" smtClean="0">
                <a:solidFill>
                  <a:schemeClr val="tx1"/>
                </a:solidFill>
              </a:rPr>
              <a:t> in the financial markets (e.g. </a:t>
            </a:r>
            <a:r>
              <a:rPr lang="en-US" sz="1100" baseline="0" dirty="0" smtClean="0">
                <a:solidFill>
                  <a:schemeClr val="tx1"/>
                </a:solidFill>
              </a:rPr>
              <a:t>stocks,</a:t>
            </a:r>
            <a:r>
              <a:rPr lang="en-US" sz="1100" dirty="0" smtClean="0">
                <a:solidFill>
                  <a:schemeClr val="tx1"/>
                </a:solidFill>
              </a:rPr>
              <a:t> </a:t>
            </a:r>
            <a:r>
              <a:rPr lang="en-US" sz="1100" baseline="0" dirty="0" smtClean="0">
                <a:solidFill>
                  <a:schemeClr val="tx1"/>
                </a:solidFill>
              </a:rPr>
              <a:t>bonds, and currencies).  </a:t>
            </a:r>
            <a:endParaRPr lang="en-US" sz="1100" baseline="0" dirty="0">
              <a:solidFill>
                <a:schemeClr val="tx1"/>
              </a:solidFill>
            </a:endParaRPr>
          </a:p>
          <a:p>
            <a:endParaRPr lang="en-US" sz="1100" baseline="0" dirty="0">
              <a:solidFill>
                <a:schemeClr val="tx1"/>
              </a:solidFill>
            </a:endParaRPr>
          </a:p>
          <a:p>
            <a:pPr marL="171450" indent="-171450">
              <a:buFont typeface="Arial" panose="020B0604020202020204" pitchFamily="34" charset="0"/>
              <a:buChar char="•"/>
            </a:pPr>
            <a:r>
              <a:rPr lang="en-US" sz="1100" dirty="0">
                <a:solidFill>
                  <a:schemeClr val="tx1"/>
                </a:solidFill>
              </a:rPr>
              <a:t>You’ll notice</a:t>
            </a:r>
            <a:r>
              <a:rPr lang="en-US" sz="1100" baseline="0" dirty="0">
                <a:solidFill>
                  <a:schemeClr val="tx1"/>
                </a:solidFill>
              </a:rPr>
              <a:t> on the horizontal axis, we make reference to the distinction between </a:t>
            </a:r>
            <a:r>
              <a:rPr lang="en-US" sz="1100" b="1" i="1" baseline="0" dirty="0" smtClean="0">
                <a:solidFill>
                  <a:schemeClr val="tx1"/>
                </a:solidFill>
              </a:rPr>
              <a:t>financial exchanges – </a:t>
            </a:r>
            <a:r>
              <a:rPr lang="en-US" sz="1100" b="0" baseline="0" dirty="0" smtClean="0">
                <a:solidFill>
                  <a:schemeClr val="tx1"/>
                </a:solidFill>
              </a:rPr>
              <a:t>typically referred to as stock exchanges or markets </a:t>
            </a:r>
            <a:r>
              <a:rPr lang="en-US" sz="1100" baseline="0" dirty="0">
                <a:solidFill>
                  <a:schemeClr val="tx1"/>
                </a:solidFill>
              </a:rPr>
              <a:t>and the </a:t>
            </a:r>
            <a:r>
              <a:rPr lang="en-US" sz="1100" b="1" i="1" baseline="0" dirty="0" smtClean="0">
                <a:solidFill>
                  <a:schemeClr val="tx1"/>
                </a:solidFill>
              </a:rPr>
              <a:t>Over-the-Counter markets – </a:t>
            </a:r>
            <a:r>
              <a:rPr lang="en-US" sz="1100" b="0" i="0" baseline="0" dirty="0" smtClean="0">
                <a:solidFill>
                  <a:schemeClr val="tx1"/>
                </a:solidFill>
              </a:rPr>
              <a:t>typically referred to as the OTC market or bond exchange</a:t>
            </a:r>
            <a:r>
              <a:rPr lang="en-US" sz="1100" b="0" baseline="0" dirty="0" smtClean="0">
                <a:solidFill>
                  <a:schemeClr val="tx1"/>
                </a:solidFill>
              </a:rPr>
              <a:t>.   </a:t>
            </a:r>
          </a:p>
          <a:p>
            <a:pPr marL="171450" indent="-171450">
              <a:buFont typeface="Arial" panose="020B0604020202020204" pitchFamily="34" charset="0"/>
              <a:buChar char="•"/>
            </a:pPr>
            <a:endParaRPr lang="en-US" sz="1100" baseline="0" dirty="0" smtClean="0">
              <a:solidFill>
                <a:schemeClr val="tx1"/>
              </a:solidFill>
            </a:endParaRPr>
          </a:p>
          <a:p>
            <a:pPr marL="628650" lvl="1" indent="-171450">
              <a:buFont typeface="Arial" panose="020B0604020202020204" pitchFamily="34" charset="0"/>
              <a:buChar char="•"/>
            </a:pPr>
            <a:r>
              <a:rPr lang="en-US" sz="1100" baseline="0" dirty="0" smtClean="0">
                <a:solidFill>
                  <a:schemeClr val="tx1"/>
                </a:solidFill>
              </a:rPr>
              <a:t>These </a:t>
            </a:r>
            <a:r>
              <a:rPr lang="en-US" sz="1100" baseline="0" dirty="0">
                <a:solidFill>
                  <a:schemeClr val="tx1"/>
                </a:solidFill>
              </a:rPr>
              <a:t>are the two basic ways markets are organized…although </a:t>
            </a:r>
            <a:r>
              <a:rPr lang="en-US" sz="1100" baseline="0" dirty="0" smtClean="0">
                <a:solidFill>
                  <a:schemeClr val="tx1"/>
                </a:solidFill>
              </a:rPr>
              <a:t>again, with </a:t>
            </a:r>
            <a:r>
              <a:rPr lang="en-US" sz="1100" baseline="0" dirty="0">
                <a:solidFill>
                  <a:schemeClr val="tx1"/>
                </a:solidFill>
              </a:rPr>
              <a:t>the introduction of electronic </a:t>
            </a:r>
            <a:r>
              <a:rPr lang="en-US" sz="1100" baseline="0" dirty="0" smtClean="0">
                <a:solidFill>
                  <a:schemeClr val="tx1"/>
                </a:solidFill>
              </a:rPr>
              <a:t>/ online trading, financial intermediaries are beginning to blur the lines on how these transactions take place.  </a:t>
            </a:r>
            <a:endParaRPr lang="en-US" sz="1100" baseline="0" dirty="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11</a:t>
            </a:fld>
            <a:endParaRPr lang="en-GB" dirty="0"/>
          </a:p>
        </p:txBody>
      </p:sp>
    </p:spTree>
    <p:extLst>
      <p:ext uri="{BB962C8B-B14F-4D97-AF65-F5344CB8AC3E}">
        <p14:creationId xmlns:p14="http://schemas.microsoft.com/office/powerpoint/2010/main" val="474173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spcAft>
                <a:spcPts val="0"/>
              </a:spcAft>
              <a:buFont typeface="Arial" panose="020B0604020202020204" pitchFamily="34" charset="0"/>
              <a:buChar char="•"/>
            </a:pPr>
            <a:r>
              <a:rPr lang="en-US" sz="1100" baseline="0" dirty="0" smtClean="0">
                <a:solidFill>
                  <a:schemeClr val="tx1"/>
                </a:solidFill>
              </a:rPr>
              <a:t>Bonds </a:t>
            </a:r>
            <a:r>
              <a:rPr lang="en-US" sz="1100" baseline="0" dirty="0">
                <a:solidFill>
                  <a:schemeClr val="tx1"/>
                </a:solidFill>
              </a:rPr>
              <a:t>and other fixed income instruments </a:t>
            </a:r>
            <a:r>
              <a:rPr lang="en-US" sz="1100" baseline="0" dirty="0" smtClean="0">
                <a:solidFill>
                  <a:schemeClr val="tx1"/>
                </a:solidFill>
              </a:rPr>
              <a:t>(e.g. money market products) only </a:t>
            </a:r>
            <a:r>
              <a:rPr lang="en-US" sz="1100" b="0" baseline="0" dirty="0" smtClean="0">
                <a:solidFill>
                  <a:schemeClr val="tx1"/>
                </a:solidFill>
              </a:rPr>
              <a:t>trade OTC</a:t>
            </a:r>
            <a:r>
              <a:rPr lang="en-US" sz="1100" baseline="0" dirty="0" smtClean="0">
                <a:solidFill>
                  <a:schemeClr val="tx1"/>
                </a:solidFill>
              </a:rPr>
              <a:t>, while </a:t>
            </a:r>
            <a:r>
              <a:rPr lang="en-US" sz="1100" baseline="0" dirty="0">
                <a:solidFill>
                  <a:schemeClr val="tx1"/>
                </a:solidFill>
              </a:rPr>
              <a:t>stocks </a:t>
            </a:r>
            <a:r>
              <a:rPr lang="en-US" sz="1100" baseline="0" dirty="0" smtClean="0">
                <a:solidFill>
                  <a:schemeClr val="tx1"/>
                </a:solidFill>
              </a:rPr>
              <a:t>(e.g. preferred and common stock) can </a:t>
            </a:r>
            <a:r>
              <a:rPr lang="en-US" sz="1100" baseline="0" dirty="0">
                <a:solidFill>
                  <a:schemeClr val="tx1"/>
                </a:solidFill>
              </a:rPr>
              <a:t>be traded </a:t>
            </a:r>
            <a:r>
              <a:rPr lang="en-US" sz="1100" baseline="0" dirty="0" smtClean="0">
                <a:solidFill>
                  <a:schemeClr val="tx1"/>
                </a:solidFill>
              </a:rPr>
              <a:t>either on a financial </a:t>
            </a:r>
            <a:r>
              <a:rPr lang="en-US" sz="1100" baseline="0" dirty="0">
                <a:solidFill>
                  <a:schemeClr val="tx1"/>
                </a:solidFill>
              </a:rPr>
              <a:t>exchange or via the </a:t>
            </a:r>
            <a:r>
              <a:rPr lang="en-US" sz="1100" baseline="0" dirty="0" smtClean="0">
                <a:solidFill>
                  <a:schemeClr val="tx1"/>
                </a:solidFill>
              </a:rPr>
              <a:t>OTC </a:t>
            </a:r>
            <a:r>
              <a:rPr lang="en-US" sz="1100" baseline="0" dirty="0">
                <a:solidFill>
                  <a:schemeClr val="tx1"/>
                </a:solidFill>
              </a:rPr>
              <a:t>markets.  </a:t>
            </a:r>
            <a:endParaRPr lang="en-US" sz="1100" baseline="0" dirty="0" smtClean="0">
              <a:solidFill>
                <a:schemeClr val="tx1"/>
              </a:solidFill>
            </a:endParaRPr>
          </a:p>
          <a:p>
            <a:pPr marL="171450" indent="-171450">
              <a:spcAft>
                <a:spcPts val="0"/>
              </a:spcAft>
              <a:buFont typeface="Arial" panose="020B0604020202020204" pitchFamily="34" charset="0"/>
              <a:buChar char="•"/>
            </a:pPr>
            <a:endParaRPr lang="en-US" sz="1100" baseline="0" dirty="0" smtClean="0">
              <a:solidFill>
                <a:schemeClr val="tx1"/>
              </a:solidFill>
            </a:endParaRPr>
          </a:p>
          <a:p>
            <a:pPr marL="628650" lvl="1" indent="-171450">
              <a:spcAft>
                <a:spcPts val="0"/>
              </a:spcAft>
              <a:buFont typeface="Arial" panose="020B0604020202020204" pitchFamily="34" charset="0"/>
              <a:buChar char="•"/>
            </a:pPr>
            <a:r>
              <a:rPr lang="en-US" sz="1100" baseline="0" dirty="0" smtClean="0">
                <a:solidFill>
                  <a:schemeClr val="tx1"/>
                </a:solidFill>
              </a:rPr>
              <a:t>In addition to stocks, Exchange Traded Funds (ETFs), and Options and Futures – also known as Derivatives – trade through financial exchanges.</a:t>
            </a:r>
          </a:p>
          <a:p>
            <a:pPr marL="628650" lvl="1" indent="-171450">
              <a:spcAft>
                <a:spcPts val="0"/>
              </a:spcAft>
              <a:buFont typeface="Arial" panose="020B0604020202020204" pitchFamily="34" charset="0"/>
              <a:buChar char="•"/>
            </a:pPr>
            <a:endParaRPr lang="en-US" sz="1100" baseline="0" dirty="0" smtClean="0">
              <a:solidFill>
                <a:schemeClr val="tx1"/>
              </a:solidFill>
            </a:endParaRPr>
          </a:p>
          <a:p>
            <a:pPr marL="628650" lvl="1" indent="-171450">
              <a:spcAft>
                <a:spcPts val="0"/>
              </a:spcAft>
              <a:buFont typeface="Arial" panose="020B0604020202020204" pitchFamily="34" charset="0"/>
              <a:buChar char="•"/>
            </a:pPr>
            <a:r>
              <a:rPr lang="en-US" sz="1100" baseline="0" dirty="0" smtClean="0">
                <a:solidFill>
                  <a:schemeClr val="tx1"/>
                </a:solidFill>
              </a:rPr>
              <a:t>ETFs will be discussed towards the end of today’s lesson, but we will not be focusing on Options or Futures.</a:t>
            </a:r>
          </a:p>
          <a:p>
            <a:pPr marL="171450" indent="-171450">
              <a:spcAft>
                <a:spcPts val="0"/>
              </a:spcAft>
              <a:buFont typeface="Arial" panose="020B0604020202020204" pitchFamily="34" charset="0"/>
              <a:buChar char="•"/>
            </a:pPr>
            <a:endParaRPr lang="en-US" sz="1100" baseline="0" dirty="0" smtClean="0">
              <a:solidFill>
                <a:schemeClr val="tx1"/>
              </a:solidFill>
            </a:endParaRPr>
          </a:p>
          <a:p>
            <a:pPr marL="171450" indent="-171450">
              <a:spcAft>
                <a:spcPts val="0"/>
              </a:spcAft>
              <a:buFont typeface="Arial" panose="020B0604020202020204" pitchFamily="34" charset="0"/>
              <a:buChar char="•"/>
            </a:pPr>
            <a:r>
              <a:rPr lang="en-US" sz="1100" baseline="0" dirty="0" smtClean="0">
                <a:solidFill>
                  <a:schemeClr val="tx1"/>
                </a:solidFill>
              </a:rPr>
              <a:t>So, how </a:t>
            </a:r>
            <a:r>
              <a:rPr lang="en-US" sz="1100" baseline="0" dirty="0">
                <a:solidFill>
                  <a:schemeClr val="tx1"/>
                </a:solidFill>
              </a:rPr>
              <a:t>do these 2 methods differ</a:t>
            </a:r>
            <a:r>
              <a:rPr lang="en-US" sz="1100" baseline="0" dirty="0" smtClean="0">
                <a:solidFill>
                  <a:schemeClr val="tx1"/>
                </a:solidFill>
              </a:rPr>
              <a:t>?</a:t>
            </a:r>
          </a:p>
          <a:p>
            <a:pPr marL="0" indent="0">
              <a:spcAft>
                <a:spcPts val="0"/>
              </a:spcAft>
              <a:buFont typeface="Arial" panose="020B0604020202020204" pitchFamily="34" charset="0"/>
              <a:buNone/>
            </a:pPr>
            <a:endParaRPr lang="en-US" sz="1100" baseline="0" dirty="0" smtClean="0">
              <a:solidFill>
                <a:schemeClr val="tx1"/>
              </a:solidFill>
            </a:endParaRPr>
          </a:p>
          <a:p>
            <a:pPr marL="0" indent="0">
              <a:spcAft>
                <a:spcPts val="0"/>
              </a:spcAft>
              <a:buFont typeface="Arial" panose="020B0604020202020204" pitchFamily="34" charset="0"/>
              <a:buNone/>
            </a:pPr>
            <a:r>
              <a:rPr lang="en-US" sz="1100" baseline="0" dirty="0" smtClean="0">
                <a:solidFill>
                  <a:schemeClr val="tx1"/>
                </a:solidFill>
              </a:rPr>
              <a:t>CLICK TO ADVANCE NEW IMAGES</a:t>
            </a:r>
          </a:p>
          <a:p>
            <a:pPr marL="0" indent="0">
              <a:spcAft>
                <a:spcPts val="0"/>
              </a:spcAft>
              <a:buFont typeface="Arial" panose="020B0604020202020204" pitchFamily="34" charset="0"/>
              <a:buNone/>
            </a:pPr>
            <a:endParaRPr lang="en-US" sz="1100" baseline="0" dirty="0" smtClean="0">
              <a:solidFill>
                <a:schemeClr val="tx1"/>
              </a:solidFill>
            </a:endParaRPr>
          </a:p>
          <a:p>
            <a:pPr marL="0" indent="0">
              <a:spcAft>
                <a:spcPts val="0"/>
              </a:spcAft>
              <a:buFont typeface="Arial" panose="020B0604020202020204" pitchFamily="34" charset="0"/>
              <a:buNone/>
            </a:pPr>
            <a:endParaRPr lang="en-US" sz="1100" i="0" kern="1200" dirty="0">
              <a:solidFill>
                <a:schemeClr val="tx1"/>
              </a:solidFill>
              <a:effectLst/>
            </a:endParaRPr>
          </a:p>
          <a:p>
            <a:pPr fontAlgn="base">
              <a:spcAft>
                <a:spcPts val="0"/>
              </a:spcAft>
            </a:pPr>
            <a:r>
              <a:rPr lang="en-US" sz="1100" b="1" i="0" kern="1200" dirty="0" smtClean="0">
                <a:solidFill>
                  <a:schemeClr val="tx1"/>
                </a:solidFill>
                <a:effectLst/>
                <a:latin typeface="+mn-lt"/>
                <a:ea typeface="+mn-ea"/>
                <a:cs typeface="+mn-cs"/>
              </a:rPr>
              <a:t>Financial Exchanges</a:t>
            </a:r>
            <a:r>
              <a:rPr lang="en-US" sz="1100" b="1" i="0" kern="1200" baseline="0" dirty="0" smtClean="0">
                <a:solidFill>
                  <a:schemeClr val="tx1"/>
                </a:solidFill>
                <a:effectLst/>
                <a:latin typeface="+mn-lt"/>
                <a:ea typeface="+mn-ea"/>
                <a:cs typeface="+mn-cs"/>
              </a:rPr>
              <a:t> </a:t>
            </a:r>
            <a:endParaRPr lang="en-US" sz="1100" b="1" i="0" kern="1200" baseline="0" dirty="0">
              <a:solidFill>
                <a:schemeClr val="tx1"/>
              </a:solidFill>
              <a:effectLst/>
              <a:latin typeface="+mn-lt"/>
              <a:ea typeface="+mn-ea"/>
              <a:cs typeface="+mn-cs"/>
            </a:endParaRPr>
          </a:p>
          <a:p>
            <a:pPr marL="171450" indent="-171450">
              <a:spcAft>
                <a:spcPts val="0"/>
              </a:spcAft>
              <a:buFont typeface="Arial" panose="020B0604020202020204" pitchFamily="34" charset="0"/>
              <a:buChar char="•"/>
            </a:pPr>
            <a:endParaRPr lang="en-US" sz="1100" dirty="0" smtClean="0">
              <a:solidFill>
                <a:schemeClr val="tx1"/>
              </a:solidFill>
            </a:endParaRPr>
          </a:p>
          <a:p>
            <a:pPr marL="171450" indent="-171450">
              <a:spcAft>
                <a:spcPts val="0"/>
              </a:spcAft>
              <a:buFont typeface="Arial" panose="020B0604020202020204" pitchFamily="34" charset="0"/>
              <a:buChar char="•"/>
            </a:pPr>
            <a:r>
              <a:rPr lang="en-US" sz="1100" dirty="0" smtClean="0">
                <a:solidFill>
                  <a:schemeClr val="tx1"/>
                </a:solidFill>
              </a:rPr>
              <a:t>A financial </a:t>
            </a:r>
            <a:r>
              <a:rPr lang="en-US" sz="1100" dirty="0">
                <a:solidFill>
                  <a:schemeClr val="tx1"/>
                </a:solidFill>
              </a:rPr>
              <a:t>exchange centralizes the communication of </a:t>
            </a:r>
            <a:r>
              <a:rPr lang="en-US" sz="1100" b="1" dirty="0">
                <a:solidFill>
                  <a:schemeClr val="tx1"/>
                </a:solidFill>
              </a:rPr>
              <a:t>bid</a:t>
            </a:r>
            <a:r>
              <a:rPr lang="en-US" sz="1100" dirty="0">
                <a:solidFill>
                  <a:schemeClr val="tx1"/>
                </a:solidFill>
              </a:rPr>
              <a:t> </a:t>
            </a:r>
            <a:r>
              <a:rPr lang="en-US" sz="1100" dirty="0" smtClean="0">
                <a:solidFill>
                  <a:schemeClr val="tx1"/>
                </a:solidFill>
              </a:rPr>
              <a:t>(buy) and </a:t>
            </a:r>
            <a:r>
              <a:rPr lang="en-US" sz="1100" b="1" dirty="0" smtClean="0">
                <a:solidFill>
                  <a:schemeClr val="tx1"/>
                </a:solidFill>
              </a:rPr>
              <a:t>ask</a:t>
            </a:r>
            <a:r>
              <a:rPr lang="en-US" sz="1100" dirty="0" smtClean="0">
                <a:solidFill>
                  <a:schemeClr val="tx1"/>
                </a:solidFill>
              </a:rPr>
              <a:t> (sell or offer) prices </a:t>
            </a:r>
            <a:r>
              <a:rPr lang="en-US" sz="1100" dirty="0">
                <a:solidFill>
                  <a:schemeClr val="tx1"/>
                </a:solidFill>
              </a:rPr>
              <a:t>to all market participants, who can respond by selling or buying at one of the quotes or by replying with a different quote. </a:t>
            </a:r>
            <a:endParaRPr lang="en-US" sz="1100" dirty="0" smtClean="0">
              <a:solidFill>
                <a:schemeClr val="tx1"/>
              </a:solidFill>
            </a:endParaRPr>
          </a:p>
          <a:p>
            <a:pPr marL="171450" indent="-171450">
              <a:spcAft>
                <a:spcPts val="0"/>
              </a:spcAft>
              <a:buFont typeface="Arial" panose="020B0604020202020204" pitchFamily="34" charset="0"/>
              <a:buChar char="•"/>
            </a:pPr>
            <a:endParaRPr lang="en-US" sz="1100" dirty="0" smtClean="0">
              <a:solidFill>
                <a:schemeClr val="tx1"/>
              </a:solidFill>
            </a:endParaRPr>
          </a:p>
          <a:p>
            <a:pPr marL="171450" indent="-171450">
              <a:spcAft>
                <a:spcPts val="0"/>
              </a:spcAft>
              <a:buFont typeface="Arial" panose="020B0604020202020204" pitchFamily="34" charset="0"/>
              <a:buChar char="•"/>
            </a:pPr>
            <a:r>
              <a:rPr lang="en-US" sz="1100" dirty="0" smtClean="0">
                <a:solidFill>
                  <a:schemeClr val="tx1"/>
                </a:solidFill>
              </a:rPr>
              <a:t>Depending </a:t>
            </a:r>
            <a:r>
              <a:rPr lang="en-US" sz="1100" dirty="0">
                <a:solidFill>
                  <a:schemeClr val="tx1"/>
                </a:solidFill>
              </a:rPr>
              <a:t>on the exchange, the medium of communication can be voice, hand signal, </a:t>
            </a:r>
            <a:r>
              <a:rPr lang="en-US" sz="1100" dirty="0" smtClean="0">
                <a:solidFill>
                  <a:schemeClr val="tx1"/>
                </a:solidFill>
              </a:rPr>
              <a:t>electronic </a:t>
            </a:r>
            <a:r>
              <a:rPr lang="en-US" sz="1100" dirty="0">
                <a:solidFill>
                  <a:schemeClr val="tx1"/>
                </a:solidFill>
              </a:rPr>
              <a:t>message, or computer-generated electronic </a:t>
            </a:r>
            <a:r>
              <a:rPr lang="en-US" sz="1100" dirty="0" smtClean="0">
                <a:solidFill>
                  <a:schemeClr val="tx1"/>
                </a:solidFill>
              </a:rPr>
              <a:t>command.</a:t>
            </a:r>
          </a:p>
          <a:p>
            <a:pPr marL="0" indent="0">
              <a:spcAft>
                <a:spcPts val="0"/>
              </a:spcAft>
              <a:buFont typeface="Arial" panose="020B0604020202020204" pitchFamily="34" charset="0"/>
              <a:buNone/>
            </a:pPr>
            <a:endParaRPr lang="en-US" sz="1100" dirty="0" smtClean="0">
              <a:solidFill>
                <a:schemeClr val="tx1"/>
              </a:solidFill>
            </a:endParaRPr>
          </a:p>
          <a:p>
            <a:pPr marL="171450" indent="-171450">
              <a:spcAft>
                <a:spcPts val="0"/>
              </a:spcAft>
              <a:buFont typeface="Arial" panose="020B0604020202020204" pitchFamily="34" charset="0"/>
              <a:buChar char="•"/>
            </a:pPr>
            <a:r>
              <a:rPr lang="en-US" sz="1100" dirty="0" smtClean="0">
                <a:solidFill>
                  <a:schemeClr val="tx1"/>
                </a:solidFill>
              </a:rPr>
              <a:t>Multiple participants are involved in these exchanges, and when </a:t>
            </a:r>
            <a:r>
              <a:rPr lang="en-US" sz="1100" dirty="0">
                <a:solidFill>
                  <a:schemeClr val="tx1"/>
                </a:solidFill>
              </a:rPr>
              <a:t>two parties reach agreement, the price at which the transaction is executed is communicated</a:t>
            </a:r>
            <a:r>
              <a:rPr lang="en-US" sz="1100" b="0" dirty="0">
                <a:solidFill>
                  <a:schemeClr val="tx1"/>
                </a:solidFill>
              </a:rPr>
              <a:t> throughout </a:t>
            </a:r>
            <a:r>
              <a:rPr lang="en-US" sz="1100" dirty="0">
                <a:solidFill>
                  <a:schemeClr val="tx1"/>
                </a:solidFill>
              </a:rPr>
              <a:t>the </a:t>
            </a:r>
            <a:r>
              <a:rPr lang="en-US" sz="1100" dirty="0" smtClean="0">
                <a:solidFill>
                  <a:schemeClr val="tx1"/>
                </a:solidFill>
              </a:rPr>
              <a:t>overall market, to all participants. </a:t>
            </a:r>
          </a:p>
          <a:p>
            <a:pPr marL="171450" indent="-171450">
              <a:spcAft>
                <a:spcPts val="0"/>
              </a:spcAft>
              <a:buFont typeface="Arial" panose="020B0604020202020204" pitchFamily="34" charset="0"/>
              <a:buChar char="•"/>
            </a:pPr>
            <a:endParaRPr lang="en-US" sz="1100" dirty="0" smtClean="0">
              <a:solidFill>
                <a:schemeClr val="tx1"/>
              </a:solidFill>
            </a:endParaRPr>
          </a:p>
          <a:p>
            <a:pPr marL="171450" indent="-171450">
              <a:spcAft>
                <a:spcPts val="0"/>
              </a:spcAft>
              <a:buFont typeface="Arial" panose="020B0604020202020204" pitchFamily="34" charset="0"/>
              <a:buChar char="•"/>
            </a:pPr>
            <a:r>
              <a:rPr lang="en-US" sz="1100" dirty="0" smtClean="0">
                <a:solidFill>
                  <a:schemeClr val="tx1"/>
                </a:solidFill>
              </a:rPr>
              <a:t>This results in a </a:t>
            </a:r>
            <a:r>
              <a:rPr lang="en-US" sz="1100" dirty="0">
                <a:solidFill>
                  <a:schemeClr val="tx1"/>
                </a:solidFill>
              </a:rPr>
              <a:t>level playing field that allows any </a:t>
            </a:r>
            <a:r>
              <a:rPr lang="en-US" sz="1100" dirty="0" smtClean="0">
                <a:solidFill>
                  <a:schemeClr val="tx1"/>
                </a:solidFill>
              </a:rPr>
              <a:t>investor to </a:t>
            </a:r>
            <a:r>
              <a:rPr lang="en-US" sz="1100" dirty="0">
                <a:solidFill>
                  <a:schemeClr val="tx1"/>
                </a:solidFill>
              </a:rPr>
              <a:t>buy as low or sell as high as anyone </a:t>
            </a:r>
            <a:r>
              <a:rPr lang="en-US" sz="1100" dirty="0" smtClean="0">
                <a:solidFill>
                  <a:schemeClr val="tx1"/>
                </a:solidFill>
              </a:rPr>
              <a:t>else, </a:t>
            </a:r>
            <a:r>
              <a:rPr lang="en-US" sz="1100" dirty="0">
                <a:solidFill>
                  <a:schemeClr val="tx1"/>
                </a:solidFill>
              </a:rPr>
              <a:t>as long as the trader follows exchange rules</a:t>
            </a:r>
            <a:r>
              <a:rPr lang="en-US" sz="1100" dirty="0" smtClean="0">
                <a:solidFill>
                  <a:schemeClr val="tx1"/>
                </a:solidFill>
              </a:rPr>
              <a:t>.</a:t>
            </a:r>
          </a:p>
          <a:p>
            <a:pPr>
              <a:spcAft>
                <a:spcPts val="0"/>
              </a:spcAft>
            </a:pPr>
            <a:endParaRPr lang="en-US" sz="1100" dirty="0">
              <a:solidFill>
                <a:schemeClr val="tx1"/>
              </a:solidFill>
            </a:endParaRPr>
          </a:p>
          <a:p>
            <a:pPr>
              <a:spcAft>
                <a:spcPts val="0"/>
              </a:spcAft>
            </a:pPr>
            <a:r>
              <a:rPr lang="en-US" sz="1100" b="1" dirty="0">
                <a:solidFill>
                  <a:schemeClr val="tx1"/>
                </a:solidFill>
              </a:rPr>
              <a:t>Over the Counter Markets</a:t>
            </a:r>
          </a:p>
          <a:p>
            <a:pPr marL="171450" indent="-171450">
              <a:spcAft>
                <a:spcPts val="0"/>
              </a:spcAft>
              <a:buFont typeface="Arial" panose="020B0604020202020204" pitchFamily="34" charset="0"/>
              <a:buChar char="•"/>
            </a:pPr>
            <a:endParaRPr lang="en-US" sz="1100" b="0" i="0" kern="1200" dirty="0" smtClean="0">
              <a:solidFill>
                <a:schemeClr val="tx1"/>
              </a:solidFill>
              <a:effectLst/>
              <a:latin typeface="+mn-lt"/>
              <a:ea typeface="+mn-ea"/>
              <a:cs typeface="+mn-cs"/>
            </a:endParaRPr>
          </a:p>
          <a:p>
            <a:pPr marL="171450" indent="-171450">
              <a:spcAft>
                <a:spcPts val="0"/>
              </a:spcAft>
              <a:buFont typeface="Arial" panose="020B0604020202020204" pitchFamily="34" charset="0"/>
              <a:buChar char="•"/>
            </a:pPr>
            <a:r>
              <a:rPr lang="en-US" sz="1100" b="0" i="0" kern="1200" dirty="0" smtClean="0">
                <a:solidFill>
                  <a:schemeClr val="tx1"/>
                </a:solidFill>
                <a:effectLst/>
                <a:latin typeface="+mn-lt"/>
                <a:ea typeface="+mn-ea"/>
                <a:cs typeface="+mn-cs"/>
              </a:rPr>
              <a:t>Unlike </a:t>
            </a:r>
            <a:r>
              <a:rPr lang="en-US" sz="1100" b="0" i="0" kern="1200" dirty="0">
                <a:solidFill>
                  <a:schemeClr val="tx1"/>
                </a:solidFill>
                <a:effectLst/>
                <a:latin typeface="+mn-lt"/>
                <a:ea typeface="+mn-ea"/>
                <a:cs typeface="+mn-cs"/>
              </a:rPr>
              <a:t>exchanges, OTC markets have never been a “place.” </a:t>
            </a:r>
            <a:endParaRPr lang="en-US" sz="1100" b="0" i="0" kern="1200" dirty="0" smtClean="0">
              <a:solidFill>
                <a:schemeClr val="tx1"/>
              </a:solidFill>
              <a:effectLst/>
              <a:latin typeface="+mn-lt"/>
              <a:ea typeface="+mn-ea"/>
              <a:cs typeface="+mn-cs"/>
            </a:endParaRPr>
          </a:p>
          <a:p>
            <a:pPr marL="171450" indent="-171450">
              <a:spcAft>
                <a:spcPts val="0"/>
              </a:spcAft>
              <a:buFont typeface="Arial" panose="020B0604020202020204" pitchFamily="34" charset="0"/>
              <a:buChar char="•"/>
            </a:pPr>
            <a:endParaRPr lang="en-US" sz="1100" b="0" i="0" kern="1200" dirty="0" smtClean="0">
              <a:solidFill>
                <a:schemeClr val="tx1"/>
              </a:solidFill>
              <a:effectLst/>
              <a:latin typeface="+mn-lt"/>
              <a:ea typeface="+mn-ea"/>
              <a:cs typeface="+mn-cs"/>
            </a:endParaRPr>
          </a:p>
          <a:p>
            <a:pPr marL="171450" indent="-171450">
              <a:spcAft>
                <a:spcPts val="0"/>
              </a:spcAft>
              <a:buFont typeface="Arial" panose="020B0604020202020204" pitchFamily="34" charset="0"/>
              <a:buChar char="•"/>
            </a:pPr>
            <a:r>
              <a:rPr lang="en-US" sz="1100" b="0" i="0" kern="1200" dirty="0" smtClean="0">
                <a:solidFill>
                  <a:schemeClr val="tx1"/>
                </a:solidFill>
                <a:effectLst/>
                <a:latin typeface="+mn-lt"/>
                <a:ea typeface="+mn-ea"/>
                <a:cs typeface="+mn-cs"/>
              </a:rPr>
              <a:t>They </a:t>
            </a:r>
            <a:r>
              <a:rPr lang="en-US" sz="1100" b="0" i="0" kern="1200" dirty="0">
                <a:solidFill>
                  <a:schemeClr val="tx1"/>
                </a:solidFill>
                <a:effectLst/>
                <a:latin typeface="+mn-lt"/>
                <a:ea typeface="+mn-ea"/>
                <a:cs typeface="+mn-cs"/>
              </a:rPr>
              <a:t>are less formal, although often well-organized, networks of trading relationships centered around one or more dealers. </a:t>
            </a:r>
            <a:endParaRPr lang="en-US" sz="1100" b="0" i="0" kern="1200" dirty="0" smtClean="0">
              <a:solidFill>
                <a:schemeClr val="tx1"/>
              </a:solidFill>
              <a:effectLst/>
              <a:latin typeface="+mn-lt"/>
              <a:ea typeface="+mn-ea"/>
              <a:cs typeface="+mn-cs"/>
            </a:endParaRPr>
          </a:p>
          <a:p>
            <a:pPr marL="171450" indent="-171450">
              <a:spcAft>
                <a:spcPts val="0"/>
              </a:spcAft>
              <a:buFont typeface="Arial" panose="020B0604020202020204" pitchFamily="34" charset="0"/>
              <a:buChar char="•"/>
            </a:pPr>
            <a:endParaRPr lang="en-US" sz="1100" b="0" i="0" kern="1200" dirty="0" smtClean="0">
              <a:solidFill>
                <a:schemeClr val="tx1"/>
              </a:solidFill>
              <a:effectLst/>
              <a:latin typeface="+mn-lt"/>
              <a:ea typeface="+mn-ea"/>
              <a:cs typeface="+mn-cs"/>
            </a:endParaRPr>
          </a:p>
          <a:p>
            <a:pPr marL="171450" indent="-171450">
              <a:spcAft>
                <a:spcPts val="0"/>
              </a:spcAft>
              <a:buFont typeface="Arial" panose="020B0604020202020204" pitchFamily="34" charset="0"/>
              <a:buChar char="•"/>
            </a:pPr>
            <a:r>
              <a:rPr lang="en-US" sz="1100" b="0" i="0" kern="1200" dirty="0" smtClean="0">
                <a:solidFill>
                  <a:schemeClr val="tx1"/>
                </a:solidFill>
                <a:effectLst/>
                <a:latin typeface="+mn-lt"/>
                <a:ea typeface="+mn-ea"/>
                <a:cs typeface="+mn-cs"/>
              </a:rPr>
              <a:t>Dealers </a:t>
            </a:r>
            <a:r>
              <a:rPr lang="en-US" sz="1100" b="0" i="0" kern="1200" dirty="0">
                <a:solidFill>
                  <a:schemeClr val="tx1"/>
                </a:solidFill>
                <a:effectLst/>
                <a:latin typeface="+mn-lt"/>
                <a:ea typeface="+mn-ea"/>
                <a:cs typeface="+mn-cs"/>
              </a:rPr>
              <a:t>act as market makers by quoting prices at which they will sell (ask or offer) or buy (bid) to other dealers and to their clients or customers. </a:t>
            </a:r>
            <a:endParaRPr lang="en-US" sz="1100" b="0" i="0" kern="1200" dirty="0" smtClean="0">
              <a:solidFill>
                <a:schemeClr val="tx1"/>
              </a:solidFill>
              <a:effectLst/>
              <a:latin typeface="+mn-lt"/>
              <a:ea typeface="+mn-ea"/>
              <a:cs typeface="+mn-cs"/>
            </a:endParaRPr>
          </a:p>
          <a:p>
            <a:pPr marL="171450" indent="-171450">
              <a:spcAft>
                <a:spcPts val="0"/>
              </a:spcAft>
              <a:buFont typeface="Arial" panose="020B0604020202020204" pitchFamily="34" charset="0"/>
              <a:buChar char="•"/>
            </a:pPr>
            <a:endParaRPr lang="en-US" sz="1100" b="0" i="0" kern="1200" dirty="0" smtClean="0">
              <a:solidFill>
                <a:schemeClr val="tx1"/>
              </a:solidFill>
              <a:effectLst/>
              <a:latin typeface="+mn-lt"/>
              <a:ea typeface="+mn-ea"/>
              <a:cs typeface="+mn-cs"/>
            </a:endParaRPr>
          </a:p>
          <a:p>
            <a:pPr marL="171450" indent="-171450">
              <a:spcAft>
                <a:spcPts val="0"/>
              </a:spcAft>
              <a:buFont typeface="Arial" panose="020B0604020202020204" pitchFamily="34" charset="0"/>
              <a:buChar char="•"/>
            </a:pPr>
            <a:r>
              <a:rPr lang="en-US" sz="1100" b="0" i="0" kern="1200" dirty="0" smtClean="0">
                <a:solidFill>
                  <a:schemeClr val="tx1"/>
                </a:solidFill>
                <a:effectLst/>
                <a:latin typeface="+mn-lt"/>
                <a:ea typeface="+mn-ea"/>
                <a:cs typeface="+mn-cs"/>
              </a:rPr>
              <a:t>That </a:t>
            </a:r>
            <a:r>
              <a:rPr lang="en-US" sz="1100" b="0" i="0" kern="1200" dirty="0">
                <a:solidFill>
                  <a:schemeClr val="tx1"/>
                </a:solidFill>
                <a:effectLst/>
                <a:latin typeface="+mn-lt"/>
                <a:ea typeface="+mn-ea"/>
                <a:cs typeface="+mn-cs"/>
              </a:rPr>
              <a:t>does not mean they quote the same prices to other dealers as they post to customers, and they do not necessarily quote the same prices to all customers.   </a:t>
            </a:r>
            <a:endParaRPr lang="en-US" sz="1100" b="0" i="0" kern="1200" dirty="0" smtClean="0">
              <a:solidFill>
                <a:schemeClr val="tx1"/>
              </a:solidFill>
              <a:effectLst/>
              <a:latin typeface="+mn-lt"/>
              <a:ea typeface="+mn-ea"/>
              <a:cs typeface="+mn-cs"/>
            </a:endParaRPr>
          </a:p>
          <a:p>
            <a:pPr marL="171450" indent="-171450">
              <a:spcAft>
                <a:spcPts val="0"/>
              </a:spcAft>
              <a:buFont typeface="Arial" panose="020B0604020202020204" pitchFamily="34" charset="0"/>
              <a:buChar char="•"/>
            </a:pPr>
            <a:endParaRPr lang="en-US" sz="1100" b="0" i="0" kern="1200" dirty="0" smtClean="0">
              <a:solidFill>
                <a:schemeClr val="tx1"/>
              </a:solidFill>
              <a:effectLst/>
              <a:latin typeface="+mn-lt"/>
              <a:ea typeface="+mn-ea"/>
              <a:cs typeface="+mn-cs"/>
            </a:endParaRPr>
          </a:p>
          <a:p>
            <a:pPr marL="171450" indent="-171450">
              <a:spcAft>
                <a:spcPts val="0"/>
              </a:spcAft>
              <a:buFont typeface="Arial" panose="020B0604020202020204" pitchFamily="34" charset="0"/>
              <a:buChar char="•"/>
            </a:pPr>
            <a:r>
              <a:rPr lang="en-US" sz="1100" b="0" i="0" kern="1200" dirty="0" smtClean="0">
                <a:solidFill>
                  <a:schemeClr val="tx1"/>
                </a:solidFill>
                <a:effectLst/>
                <a:latin typeface="+mn-lt"/>
                <a:ea typeface="+mn-ea"/>
                <a:cs typeface="+mn-cs"/>
              </a:rPr>
              <a:t>OTC </a:t>
            </a:r>
            <a:r>
              <a:rPr lang="en-US" sz="1100" b="0" i="0" kern="1200" dirty="0">
                <a:solidFill>
                  <a:schemeClr val="tx1"/>
                </a:solidFill>
                <a:effectLst/>
                <a:latin typeface="+mn-lt"/>
                <a:ea typeface="+mn-ea"/>
                <a:cs typeface="+mn-cs"/>
              </a:rPr>
              <a:t>dealers convey their bid and ask quotes and negotiate prices over the telephone, mass e-mail messages, and, increasingly, instant messaging. </a:t>
            </a:r>
            <a:endParaRPr lang="en-US" sz="1100" b="0" i="0" kern="1200" dirty="0" smtClean="0">
              <a:solidFill>
                <a:schemeClr val="tx1"/>
              </a:solidFill>
              <a:effectLst/>
              <a:latin typeface="+mn-lt"/>
              <a:ea typeface="+mn-ea"/>
              <a:cs typeface="+mn-cs"/>
            </a:endParaRPr>
          </a:p>
          <a:p>
            <a:pPr marL="171450" indent="-171450">
              <a:spcAft>
                <a:spcPts val="0"/>
              </a:spcAft>
              <a:buFont typeface="Arial" panose="020B0604020202020204" pitchFamily="34" charset="0"/>
              <a:buChar char="•"/>
            </a:pPr>
            <a:endParaRPr lang="en-US" sz="1100" b="0" i="0" kern="1200" dirty="0" smtClean="0">
              <a:solidFill>
                <a:schemeClr val="tx1"/>
              </a:solidFill>
              <a:effectLst/>
              <a:latin typeface="+mn-lt"/>
              <a:ea typeface="+mn-ea"/>
              <a:cs typeface="+mn-cs"/>
            </a:endParaRPr>
          </a:p>
          <a:p>
            <a:pPr marL="171450" indent="-171450">
              <a:spcAft>
                <a:spcPts val="0"/>
              </a:spcAft>
              <a:buFont typeface="Arial" panose="020B0604020202020204" pitchFamily="34" charset="0"/>
              <a:buChar char="•"/>
            </a:pPr>
            <a:r>
              <a:rPr lang="en-US" sz="1100" b="0" i="0" kern="1200" dirty="0" smtClean="0">
                <a:solidFill>
                  <a:schemeClr val="tx1"/>
                </a:solidFill>
                <a:effectLst/>
                <a:latin typeface="+mn-lt"/>
                <a:ea typeface="+mn-ea"/>
                <a:cs typeface="+mn-cs"/>
              </a:rPr>
              <a:t>The </a:t>
            </a:r>
            <a:r>
              <a:rPr lang="en-US" sz="1100" b="0" i="0" kern="1200" dirty="0">
                <a:solidFill>
                  <a:schemeClr val="tx1"/>
                </a:solidFill>
                <a:effectLst/>
                <a:latin typeface="+mn-lt"/>
                <a:ea typeface="+mn-ea"/>
                <a:cs typeface="+mn-cs"/>
              </a:rPr>
              <a:t>process is often enhanced through the use of electronic bulletin boards where dealers post their </a:t>
            </a:r>
            <a:r>
              <a:rPr lang="en-US" sz="1100" b="0" i="0" kern="1200" dirty="0" smtClean="0">
                <a:solidFill>
                  <a:schemeClr val="tx1"/>
                </a:solidFill>
                <a:effectLst/>
                <a:latin typeface="+mn-lt"/>
                <a:ea typeface="+mn-ea"/>
                <a:cs typeface="+mn-cs"/>
              </a:rPr>
              <a:t>quotes. </a:t>
            </a:r>
          </a:p>
          <a:p>
            <a:pPr marL="171450" indent="-171450">
              <a:spcAft>
                <a:spcPts val="0"/>
              </a:spcAft>
              <a:buFont typeface="Arial" panose="020B0604020202020204" pitchFamily="34" charset="0"/>
              <a:buChar char="•"/>
            </a:pPr>
            <a:endParaRPr lang="en-US" sz="1100" b="0" i="0" kern="1200" dirty="0" smtClean="0">
              <a:solidFill>
                <a:schemeClr val="tx1"/>
              </a:solidFill>
              <a:effectLst/>
              <a:latin typeface="+mn-lt"/>
              <a:ea typeface="+mn-ea"/>
              <a:cs typeface="+mn-cs"/>
            </a:endParaRPr>
          </a:p>
          <a:p>
            <a:pPr marL="171450" indent="-171450">
              <a:spcAft>
                <a:spcPts val="0"/>
              </a:spcAft>
              <a:buFont typeface="Arial" panose="020B0604020202020204" pitchFamily="34" charset="0"/>
              <a:buChar char="•"/>
            </a:pPr>
            <a:r>
              <a:rPr lang="en-US" sz="1100" b="0" i="0" kern="1200" dirty="0" smtClean="0">
                <a:solidFill>
                  <a:schemeClr val="tx1"/>
                </a:solidFill>
                <a:effectLst/>
                <a:latin typeface="+mn-lt"/>
                <a:ea typeface="+mn-ea"/>
                <a:cs typeface="+mn-cs"/>
              </a:rPr>
              <a:t>Because </a:t>
            </a:r>
            <a:r>
              <a:rPr lang="en-US" sz="1100" b="0" i="0" kern="1200" dirty="0">
                <a:solidFill>
                  <a:schemeClr val="tx1"/>
                </a:solidFill>
                <a:effectLst/>
                <a:latin typeface="+mn-lt"/>
                <a:ea typeface="+mn-ea"/>
                <a:cs typeface="+mn-cs"/>
              </a:rPr>
              <a:t>only the two market participants directly observe the quotes or </a:t>
            </a:r>
            <a:r>
              <a:rPr lang="en-US" sz="1100" b="0" i="0" kern="1200" dirty="0" smtClean="0">
                <a:solidFill>
                  <a:schemeClr val="tx1"/>
                </a:solidFill>
                <a:effectLst/>
                <a:latin typeface="+mn-lt"/>
                <a:ea typeface="+mn-ea"/>
                <a:cs typeface="+mn-cs"/>
              </a:rPr>
              <a:t>execution, others </a:t>
            </a:r>
            <a:r>
              <a:rPr lang="en-US" sz="1100" b="0" i="0" kern="1200" dirty="0">
                <a:solidFill>
                  <a:schemeClr val="tx1"/>
                </a:solidFill>
                <a:effectLst/>
                <a:latin typeface="+mn-lt"/>
                <a:ea typeface="+mn-ea"/>
                <a:cs typeface="+mn-cs"/>
              </a:rPr>
              <a:t>in the market are not privy to the </a:t>
            </a:r>
            <a:r>
              <a:rPr lang="en-US" sz="1100" b="0" i="0" kern="1200" dirty="0" smtClean="0">
                <a:solidFill>
                  <a:schemeClr val="tx1"/>
                </a:solidFill>
                <a:effectLst/>
                <a:latin typeface="+mn-lt"/>
                <a:ea typeface="+mn-ea"/>
                <a:cs typeface="+mn-cs"/>
              </a:rPr>
              <a:t>trade.  </a:t>
            </a:r>
          </a:p>
          <a:p>
            <a:pPr marL="171450" indent="-171450">
              <a:spcAft>
                <a:spcPts val="0"/>
              </a:spcAft>
              <a:buFont typeface="Arial" panose="020B0604020202020204" pitchFamily="34" charset="0"/>
              <a:buChar char="•"/>
            </a:pPr>
            <a:endParaRPr lang="en-US" sz="1100" b="0" i="0" kern="1200" dirty="0" smtClean="0">
              <a:solidFill>
                <a:schemeClr val="tx1"/>
              </a:solidFill>
              <a:effectLst/>
              <a:latin typeface="+mn-lt"/>
              <a:ea typeface="+mn-ea"/>
              <a:cs typeface="+mn-cs"/>
            </a:endParaRPr>
          </a:p>
          <a:p>
            <a:pPr marL="171450" indent="-171450">
              <a:spcAft>
                <a:spcPts val="0"/>
              </a:spcAft>
              <a:buFont typeface="Arial" panose="020B0604020202020204" pitchFamily="34" charset="0"/>
              <a:buChar char="•"/>
            </a:pPr>
            <a:r>
              <a:rPr lang="en-US" sz="1100" b="0" i="0" kern="1200" dirty="0" smtClean="0">
                <a:solidFill>
                  <a:schemeClr val="tx1"/>
                </a:solidFill>
                <a:effectLst/>
                <a:latin typeface="+mn-lt"/>
                <a:ea typeface="+mn-ea"/>
                <a:cs typeface="+mn-cs"/>
              </a:rPr>
              <a:t>Although </a:t>
            </a:r>
            <a:r>
              <a:rPr lang="en-US" sz="1100" b="0" i="0" kern="1200" dirty="0">
                <a:solidFill>
                  <a:schemeClr val="tx1"/>
                </a:solidFill>
                <a:effectLst/>
                <a:latin typeface="+mn-lt"/>
                <a:ea typeface="+mn-ea"/>
                <a:cs typeface="+mn-cs"/>
              </a:rPr>
              <a:t>the </a:t>
            </a:r>
            <a:r>
              <a:rPr lang="en-US" sz="1100" b="0" i="0" kern="1200" dirty="0" smtClean="0">
                <a:solidFill>
                  <a:schemeClr val="tx1"/>
                </a:solidFill>
                <a:effectLst/>
                <a:latin typeface="+mn-lt"/>
                <a:ea typeface="+mn-ea"/>
                <a:cs typeface="+mn-cs"/>
              </a:rPr>
              <a:t>trading process </a:t>
            </a:r>
            <a:r>
              <a:rPr lang="en-US" sz="1100" b="0" i="0" kern="1200" dirty="0">
                <a:solidFill>
                  <a:schemeClr val="tx1"/>
                </a:solidFill>
                <a:effectLst/>
                <a:latin typeface="+mn-lt"/>
                <a:ea typeface="+mn-ea"/>
                <a:cs typeface="+mn-cs"/>
              </a:rPr>
              <a:t>is </a:t>
            </a:r>
            <a:r>
              <a:rPr lang="en-US" sz="1100" b="0" i="0" kern="1200" dirty="0" smtClean="0">
                <a:solidFill>
                  <a:schemeClr val="tx1"/>
                </a:solidFill>
                <a:effectLst/>
                <a:latin typeface="+mn-lt"/>
                <a:ea typeface="+mn-ea"/>
                <a:cs typeface="+mn-cs"/>
              </a:rPr>
              <a:t>often automated</a:t>
            </a:r>
            <a:r>
              <a:rPr lang="en-US" sz="1100" b="0" i="0" kern="1200" dirty="0">
                <a:solidFill>
                  <a:schemeClr val="tx1"/>
                </a:solidFill>
                <a:effectLst/>
                <a:latin typeface="+mn-lt"/>
                <a:ea typeface="+mn-ea"/>
                <a:cs typeface="+mn-cs"/>
              </a:rPr>
              <a:t>, </a:t>
            </a:r>
            <a:r>
              <a:rPr lang="en-US" sz="1100" b="0" i="0" kern="1200" dirty="0" smtClean="0">
                <a:solidFill>
                  <a:schemeClr val="tx1"/>
                </a:solidFill>
                <a:effectLst/>
                <a:latin typeface="+mn-lt"/>
                <a:ea typeface="+mn-ea"/>
                <a:cs typeface="+mn-cs"/>
              </a:rPr>
              <a:t>this method is not </a:t>
            </a:r>
            <a:r>
              <a:rPr lang="en-US" sz="1100" b="0" i="0" kern="1200" dirty="0">
                <a:solidFill>
                  <a:schemeClr val="tx1"/>
                </a:solidFill>
                <a:effectLst/>
                <a:latin typeface="+mn-lt"/>
                <a:ea typeface="+mn-ea"/>
                <a:cs typeface="+mn-cs"/>
              </a:rPr>
              <a:t>considered an exchange because it is not open to all participants equally. </a:t>
            </a:r>
            <a:r>
              <a:rPr lang="en-US" sz="1100" b="0" i="0" kern="1200" dirty="0" smtClean="0">
                <a:solidFill>
                  <a:schemeClr val="tx1"/>
                </a:solidFill>
                <a:effectLst/>
                <a:latin typeface="+mn-lt"/>
                <a:ea typeface="+mn-ea"/>
                <a:cs typeface="+mn-cs"/>
              </a:rPr>
              <a:t> </a:t>
            </a:r>
          </a:p>
          <a:p>
            <a:pPr marL="171450" indent="-171450">
              <a:spcAft>
                <a:spcPts val="0"/>
              </a:spcAft>
              <a:buFont typeface="Arial" panose="020B0604020202020204" pitchFamily="34" charset="0"/>
              <a:buChar char="•"/>
            </a:pPr>
            <a:endParaRPr lang="en-US" sz="1100" b="0" i="0" kern="1200" dirty="0" smtClean="0">
              <a:solidFill>
                <a:schemeClr val="tx1"/>
              </a:solidFill>
              <a:effectLst/>
              <a:latin typeface="+mn-lt"/>
              <a:ea typeface="+mn-ea"/>
              <a:cs typeface="+mn-cs"/>
            </a:endParaRPr>
          </a:p>
          <a:p>
            <a:pPr marL="171450" indent="-171450">
              <a:spcAft>
                <a:spcPts val="0"/>
              </a:spcAft>
              <a:buFont typeface="Arial" panose="020B0604020202020204" pitchFamily="34" charset="0"/>
              <a:buChar char="•"/>
            </a:pPr>
            <a:r>
              <a:rPr lang="en-US" sz="1100" b="0" i="0" kern="1200" dirty="0" smtClean="0">
                <a:solidFill>
                  <a:schemeClr val="tx1"/>
                </a:solidFill>
                <a:effectLst/>
                <a:latin typeface="+mn-lt"/>
                <a:ea typeface="+mn-ea"/>
                <a:cs typeface="+mn-cs"/>
              </a:rPr>
              <a:t>In </a:t>
            </a:r>
            <a:r>
              <a:rPr lang="en-US" sz="1100" b="0" i="0" kern="1200" dirty="0">
                <a:solidFill>
                  <a:schemeClr val="tx1"/>
                </a:solidFill>
                <a:effectLst/>
                <a:latin typeface="+mn-lt"/>
                <a:ea typeface="+mn-ea"/>
                <a:cs typeface="+mn-cs"/>
              </a:rPr>
              <a:t>short, OTC markets </a:t>
            </a:r>
            <a:r>
              <a:rPr lang="en-US" sz="1100" b="0" i="0" kern="1200" dirty="0" smtClean="0">
                <a:solidFill>
                  <a:schemeClr val="tx1"/>
                </a:solidFill>
                <a:effectLst/>
                <a:latin typeface="+mn-lt"/>
                <a:ea typeface="+mn-ea"/>
                <a:cs typeface="+mn-cs"/>
              </a:rPr>
              <a:t>are</a:t>
            </a:r>
            <a:r>
              <a:rPr lang="en-US" sz="1100" b="0" i="0" kern="1200" baseline="0" dirty="0" smtClean="0">
                <a:solidFill>
                  <a:schemeClr val="tx1"/>
                </a:solidFill>
                <a:effectLst/>
                <a:latin typeface="+mn-lt"/>
                <a:ea typeface="+mn-ea"/>
                <a:cs typeface="+mn-cs"/>
              </a:rPr>
              <a:t> </a:t>
            </a:r>
            <a:r>
              <a:rPr lang="en-US" sz="1100" b="0" i="0" kern="1200" dirty="0" smtClean="0">
                <a:solidFill>
                  <a:schemeClr val="tx1"/>
                </a:solidFill>
                <a:effectLst/>
                <a:latin typeface="+mn-lt"/>
                <a:ea typeface="+mn-ea"/>
                <a:cs typeface="+mn-cs"/>
              </a:rPr>
              <a:t>less </a:t>
            </a:r>
            <a:r>
              <a:rPr lang="en-US" sz="1100" b="0" i="0" kern="1200" dirty="0">
                <a:solidFill>
                  <a:schemeClr val="tx1"/>
                </a:solidFill>
                <a:effectLst/>
                <a:latin typeface="+mn-lt"/>
                <a:ea typeface="+mn-ea"/>
                <a:cs typeface="+mn-cs"/>
              </a:rPr>
              <a:t>transparent and operate with fewer rules than do </a:t>
            </a:r>
            <a:r>
              <a:rPr lang="en-US" sz="1100" b="0" i="0" kern="1200" dirty="0" smtClean="0">
                <a:solidFill>
                  <a:schemeClr val="tx1"/>
                </a:solidFill>
                <a:effectLst/>
                <a:latin typeface="+mn-lt"/>
                <a:ea typeface="+mn-ea"/>
                <a:cs typeface="+mn-cs"/>
              </a:rPr>
              <a:t>centralized exchanges.</a:t>
            </a:r>
            <a:endParaRPr lang="en-US" sz="1100" b="0" i="0" kern="1200" dirty="0">
              <a:solidFill>
                <a:schemeClr val="tx1"/>
              </a:solidFill>
              <a:effectLst/>
              <a:latin typeface="+mn-lt"/>
              <a:ea typeface="+mn-ea"/>
              <a:cs typeface="+mn-cs"/>
            </a:endParaRPr>
          </a:p>
          <a:p>
            <a:pPr fontAlgn="base">
              <a:spcAft>
                <a:spcPts val="0"/>
              </a:spcAft>
            </a:pPr>
            <a:endParaRPr lang="en-US" sz="1200" dirty="0"/>
          </a:p>
        </p:txBody>
      </p:sp>
    </p:spTree>
    <p:extLst>
      <p:ext uri="{BB962C8B-B14F-4D97-AF65-F5344CB8AC3E}">
        <p14:creationId xmlns:p14="http://schemas.microsoft.com/office/powerpoint/2010/main" val="2831267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100" baseline="0" dirty="0">
                <a:solidFill>
                  <a:schemeClr val="tx1"/>
                </a:solidFill>
              </a:rPr>
              <a:t>Because there are thousands of individual transactions happening each day on the various </a:t>
            </a:r>
            <a:r>
              <a:rPr lang="en-US" sz="1100" baseline="0" dirty="0" smtClean="0">
                <a:solidFill>
                  <a:schemeClr val="tx1"/>
                </a:solidFill>
              </a:rPr>
              <a:t>exchanges and over the counter markets </a:t>
            </a:r>
            <a:r>
              <a:rPr lang="en-US" sz="1100" baseline="0" dirty="0">
                <a:solidFill>
                  <a:schemeClr val="tx1"/>
                </a:solidFill>
              </a:rPr>
              <a:t>– it is important to have a gauge of market activity. </a:t>
            </a:r>
            <a:r>
              <a:rPr lang="en-US" sz="1100" dirty="0">
                <a:solidFill>
                  <a:schemeClr val="tx1"/>
                </a:solidFill>
              </a:rPr>
              <a:t> </a:t>
            </a:r>
            <a:endParaRPr lang="en-US" sz="1100" dirty="0" smtClean="0">
              <a:solidFill>
                <a:schemeClr val="tx1"/>
              </a:solidFill>
            </a:endParaRPr>
          </a:p>
          <a:p>
            <a:pPr marL="171450" indent="-171450">
              <a:buFont typeface="Arial" panose="020B0604020202020204" pitchFamily="34" charset="0"/>
              <a:buChar char="•"/>
            </a:pPr>
            <a:endParaRPr lang="en-US" sz="1100" dirty="0" smtClean="0">
              <a:solidFill>
                <a:schemeClr val="tx1"/>
              </a:solidFill>
            </a:endParaRPr>
          </a:p>
          <a:p>
            <a:pPr marL="171450" indent="-171450">
              <a:buFont typeface="Arial" panose="020B0604020202020204" pitchFamily="34" charset="0"/>
              <a:buChar char="•"/>
            </a:pPr>
            <a:r>
              <a:rPr lang="en-US" sz="1100" dirty="0" smtClean="0">
                <a:solidFill>
                  <a:schemeClr val="tx1"/>
                </a:solidFill>
              </a:rPr>
              <a:t>Common euphemisms you’ll hear most often are “</a:t>
            </a:r>
            <a:r>
              <a:rPr lang="en-US" sz="1100" b="1" dirty="0" smtClean="0">
                <a:solidFill>
                  <a:schemeClr val="tx1"/>
                </a:solidFill>
              </a:rPr>
              <a:t>Bull”</a:t>
            </a:r>
            <a:r>
              <a:rPr lang="en-US" sz="1100" dirty="0" smtClean="0">
                <a:solidFill>
                  <a:schemeClr val="tx1"/>
                </a:solidFill>
              </a:rPr>
              <a:t> and “</a:t>
            </a:r>
            <a:r>
              <a:rPr lang="en-US" sz="1100" b="1" dirty="0" smtClean="0">
                <a:solidFill>
                  <a:schemeClr val="tx1"/>
                </a:solidFill>
              </a:rPr>
              <a:t>Bear”</a:t>
            </a:r>
            <a:r>
              <a:rPr lang="en-US" sz="1100" dirty="0" smtClean="0">
                <a:solidFill>
                  <a:schemeClr val="tx1"/>
                </a:solidFill>
              </a:rPr>
              <a:t> markets.  </a:t>
            </a:r>
          </a:p>
          <a:p>
            <a:pPr marL="171450" indent="-171450">
              <a:buFont typeface="Arial" panose="020B0604020202020204" pitchFamily="34" charset="0"/>
              <a:buChar char="•"/>
            </a:pPr>
            <a:endParaRPr lang="en-US" sz="1100" dirty="0" smtClean="0">
              <a:solidFill>
                <a:schemeClr val="tx1"/>
              </a:solidFill>
            </a:endParaRPr>
          </a:p>
          <a:p>
            <a:pPr marL="171450" indent="-171450">
              <a:buFont typeface="Arial" panose="020B0604020202020204" pitchFamily="34" charset="0"/>
              <a:buChar char="•"/>
            </a:pPr>
            <a:r>
              <a:rPr lang="en-US" sz="1100" dirty="0" smtClean="0">
                <a:solidFill>
                  <a:schemeClr val="tx1"/>
                </a:solidFill>
              </a:rPr>
              <a:t>These terms can be applied</a:t>
            </a:r>
            <a:r>
              <a:rPr lang="en-US" sz="1100" baseline="0" dirty="0" smtClean="0">
                <a:solidFill>
                  <a:schemeClr val="tx1"/>
                </a:solidFill>
              </a:rPr>
              <a:t> to the broader markets, a particular asset class, or, at the security level.  </a:t>
            </a:r>
            <a:endParaRPr lang="en-US" sz="1100" dirty="0" smtClean="0">
              <a:solidFill>
                <a:schemeClr val="tx1"/>
              </a:solidFill>
            </a:endParaRPr>
          </a:p>
          <a:p>
            <a:pPr marL="171450" indent="-171450">
              <a:buFont typeface="Arial" panose="020B0604020202020204" pitchFamily="34" charset="0"/>
              <a:buChar char="•"/>
            </a:pPr>
            <a:endParaRPr lang="en-US" sz="1100" baseline="0" dirty="0">
              <a:solidFill>
                <a:schemeClr val="tx1"/>
              </a:solidFill>
            </a:endParaRPr>
          </a:p>
          <a:p>
            <a:pPr marL="171450" indent="-171450">
              <a:buFont typeface="Arial" panose="020B0604020202020204" pitchFamily="34" charset="0"/>
              <a:buChar char="•"/>
            </a:pPr>
            <a:r>
              <a:rPr lang="en-US" sz="1100" dirty="0">
                <a:solidFill>
                  <a:schemeClr val="tx1"/>
                </a:solidFill>
              </a:rPr>
              <a:t>The terms </a:t>
            </a:r>
            <a:r>
              <a:rPr lang="en-US" sz="1100" dirty="0" smtClean="0">
                <a:solidFill>
                  <a:schemeClr val="tx1"/>
                </a:solidFill>
              </a:rPr>
              <a:t>“bull" </a:t>
            </a:r>
            <a:r>
              <a:rPr lang="en-US" sz="1100" dirty="0">
                <a:solidFill>
                  <a:schemeClr val="tx1"/>
                </a:solidFill>
              </a:rPr>
              <a:t>and "</a:t>
            </a:r>
            <a:r>
              <a:rPr lang="en-US" sz="1100" dirty="0" smtClean="0">
                <a:solidFill>
                  <a:schemeClr val="tx1"/>
                </a:solidFill>
              </a:rPr>
              <a:t>bear" </a:t>
            </a:r>
            <a:r>
              <a:rPr lang="en-US" sz="1100" dirty="0">
                <a:solidFill>
                  <a:schemeClr val="tx1"/>
                </a:solidFill>
              </a:rPr>
              <a:t>are thought to derive from the way in which </a:t>
            </a:r>
            <a:r>
              <a:rPr lang="en-US" sz="1100" dirty="0" smtClean="0">
                <a:solidFill>
                  <a:schemeClr val="tx1"/>
                </a:solidFill>
              </a:rPr>
              <a:t>these animals attack their </a:t>
            </a:r>
            <a:r>
              <a:rPr lang="en-US" sz="1100" dirty="0">
                <a:solidFill>
                  <a:schemeClr val="tx1"/>
                </a:solidFill>
              </a:rPr>
              <a:t>opponents. </a:t>
            </a:r>
            <a:endParaRPr lang="en-US" sz="1100" dirty="0" smtClean="0">
              <a:solidFill>
                <a:schemeClr val="tx1"/>
              </a:solidFill>
            </a:endParaRPr>
          </a:p>
          <a:p>
            <a:pPr marL="171450" indent="-171450">
              <a:buFont typeface="Arial" panose="020B0604020202020204" pitchFamily="34" charset="0"/>
              <a:buChar char="•"/>
            </a:pPr>
            <a:endParaRPr lang="en-US" sz="1100" dirty="0" smtClean="0">
              <a:solidFill>
                <a:schemeClr val="tx1"/>
              </a:solidFill>
            </a:endParaRPr>
          </a:p>
          <a:p>
            <a:pPr marL="171450" lvl="0" indent="-171450">
              <a:buFont typeface="Arial" panose="020B0604020202020204" pitchFamily="34" charset="0"/>
              <a:buChar char="•"/>
            </a:pPr>
            <a:r>
              <a:rPr lang="en-US" sz="1100" dirty="0" smtClean="0">
                <a:solidFill>
                  <a:schemeClr val="tx1"/>
                </a:solidFill>
              </a:rPr>
              <a:t>Generally speaking, bulls thrust their </a:t>
            </a:r>
            <a:r>
              <a:rPr lang="en-US" sz="1100" dirty="0">
                <a:solidFill>
                  <a:schemeClr val="tx1"/>
                </a:solidFill>
              </a:rPr>
              <a:t>horns up into the air, while a bear </a:t>
            </a:r>
            <a:r>
              <a:rPr lang="en-US" sz="1100" dirty="0" smtClean="0">
                <a:solidFill>
                  <a:schemeClr val="tx1"/>
                </a:solidFill>
              </a:rPr>
              <a:t>turns</a:t>
            </a:r>
            <a:r>
              <a:rPr lang="en-US" sz="1100" baseline="0" dirty="0" smtClean="0">
                <a:solidFill>
                  <a:schemeClr val="tx1"/>
                </a:solidFill>
              </a:rPr>
              <a:t> </a:t>
            </a:r>
            <a:r>
              <a:rPr lang="en-US" sz="1100" dirty="0" smtClean="0">
                <a:solidFill>
                  <a:schemeClr val="tx1"/>
                </a:solidFill>
              </a:rPr>
              <a:t>their head down</a:t>
            </a:r>
            <a:r>
              <a:rPr lang="en-US" sz="1100" dirty="0">
                <a:solidFill>
                  <a:schemeClr val="tx1"/>
                </a:solidFill>
              </a:rPr>
              <a:t>. </a:t>
            </a:r>
            <a:endParaRPr lang="en-US" sz="1100" dirty="0" smtClean="0">
              <a:solidFill>
                <a:schemeClr val="tx1"/>
              </a:solidFill>
            </a:endParaRPr>
          </a:p>
          <a:p>
            <a:pPr marL="628650" lvl="1" indent="-171450">
              <a:buFont typeface="Arial" panose="020B0604020202020204" pitchFamily="34" charset="0"/>
              <a:buChar char="•"/>
            </a:pPr>
            <a:endParaRPr lang="en-US" sz="1100" dirty="0" smtClean="0">
              <a:solidFill>
                <a:schemeClr val="tx1"/>
              </a:solidFill>
            </a:endParaRPr>
          </a:p>
          <a:p>
            <a:pPr marL="171450" lvl="0" indent="-171450">
              <a:buFont typeface="Arial" panose="020B0604020202020204" pitchFamily="34" charset="0"/>
              <a:buChar char="•"/>
            </a:pPr>
            <a:r>
              <a:rPr lang="en-US" sz="1100" dirty="0" smtClean="0">
                <a:solidFill>
                  <a:schemeClr val="tx1"/>
                </a:solidFill>
              </a:rPr>
              <a:t>These </a:t>
            </a:r>
            <a:r>
              <a:rPr lang="en-US" sz="1100" dirty="0">
                <a:solidFill>
                  <a:schemeClr val="tx1"/>
                </a:solidFill>
              </a:rPr>
              <a:t>actions </a:t>
            </a:r>
            <a:r>
              <a:rPr lang="en-US" sz="1100" dirty="0" smtClean="0">
                <a:solidFill>
                  <a:schemeClr val="tx1"/>
                </a:solidFill>
              </a:rPr>
              <a:t>have</a:t>
            </a:r>
            <a:r>
              <a:rPr lang="en-US" sz="1100" baseline="0" dirty="0" smtClean="0">
                <a:solidFill>
                  <a:schemeClr val="tx1"/>
                </a:solidFill>
              </a:rPr>
              <a:t> been used historically </a:t>
            </a:r>
            <a:r>
              <a:rPr lang="en-US" sz="1100" dirty="0" smtClean="0">
                <a:solidFill>
                  <a:schemeClr val="tx1"/>
                </a:solidFill>
              </a:rPr>
              <a:t>as metaphors for the overall trends in the broader markets, whether that be an asset class or a particular stock price:</a:t>
            </a:r>
          </a:p>
          <a:p>
            <a:pPr marL="457200" lvl="1" indent="0">
              <a:buFont typeface="Arial" panose="020B0604020202020204" pitchFamily="34" charset="0"/>
              <a:buNone/>
            </a:pPr>
            <a:r>
              <a:rPr lang="en-US" sz="1100" dirty="0" smtClean="0">
                <a:solidFill>
                  <a:schemeClr val="tx1"/>
                </a:solidFill>
              </a:rPr>
              <a:t> </a:t>
            </a:r>
          </a:p>
          <a:p>
            <a:pPr marL="628650" lvl="1" indent="-171450">
              <a:buFont typeface="Arial" panose="020B0604020202020204" pitchFamily="34" charset="0"/>
              <a:buChar char="•"/>
            </a:pPr>
            <a:r>
              <a:rPr lang="en-US" sz="1100" b="0" dirty="0" smtClean="0">
                <a:solidFill>
                  <a:schemeClr val="tx1"/>
                </a:solidFill>
              </a:rPr>
              <a:t>Market trends in positive territory (moving up) are considered </a:t>
            </a:r>
            <a:r>
              <a:rPr lang="en-US" sz="1100" b="0" dirty="0">
                <a:solidFill>
                  <a:schemeClr val="tx1"/>
                </a:solidFill>
              </a:rPr>
              <a:t>a bull </a:t>
            </a:r>
            <a:r>
              <a:rPr lang="en-US" sz="1100" b="0" dirty="0" smtClean="0">
                <a:solidFill>
                  <a:schemeClr val="tx1"/>
                </a:solidFill>
              </a:rPr>
              <a:t>market because investors are buying.</a:t>
            </a:r>
          </a:p>
          <a:p>
            <a:pPr marL="1085850" lvl="2" indent="-171450">
              <a:buFont typeface="Arial" panose="020B0604020202020204" pitchFamily="34" charset="0"/>
              <a:buChar char="•"/>
            </a:pPr>
            <a:endParaRPr lang="en-US" sz="1100" b="0" dirty="0" smtClean="0">
              <a:solidFill>
                <a:schemeClr val="tx1"/>
              </a:solidFill>
            </a:endParaRPr>
          </a:p>
          <a:p>
            <a:pPr marL="628650" lvl="1" indent="-171450">
              <a:buFont typeface="Arial" panose="020B0604020202020204" pitchFamily="34" charset="0"/>
              <a:buChar char="•"/>
            </a:pPr>
            <a:r>
              <a:rPr lang="en-US" sz="1100" b="0" dirty="0" smtClean="0">
                <a:solidFill>
                  <a:schemeClr val="tx1"/>
                </a:solidFill>
              </a:rPr>
              <a:t>Markets showing declining</a:t>
            </a:r>
            <a:r>
              <a:rPr lang="en-US" sz="1100" b="0" baseline="0" dirty="0" smtClean="0">
                <a:solidFill>
                  <a:schemeClr val="tx1"/>
                </a:solidFill>
              </a:rPr>
              <a:t> trends (moving down) are considered </a:t>
            </a:r>
            <a:r>
              <a:rPr lang="en-US" sz="1100" dirty="0" smtClean="0">
                <a:solidFill>
                  <a:schemeClr val="tx1"/>
                </a:solidFill>
              </a:rPr>
              <a:t>a </a:t>
            </a:r>
            <a:r>
              <a:rPr lang="en-US" sz="1100" dirty="0">
                <a:solidFill>
                  <a:schemeClr val="tx1"/>
                </a:solidFill>
              </a:rPr>
              <a:t>bear </a:t>
            </a:r>
            <a:r>
              <a:rPr lang="en-US" sz="1100" dirty="0" smtClean="0">
                <a:solidFill>
                  <a:schemeClr val="tx1"/>
                </a:solidFill>
              </a:rPr>
              <a:t>market because investors</a:t>
            </a:r>
            <a:r>
              <a:rPr lang="en-US" sz="1100" baseline="0" dirty="0" smtClean="0">
                <a:solidFill>
                  <a:schemeClr val="tx1"/>
                </a:solidFill>
              </a:rPr>
              <a:t> are </a:t>
            </a:r>
            <a:r>
              <a:rPr lang="en-US" sz="1100" dirty="0" smtClean="0">
                <a:solidFill>
                  <a:schemeClr val="tx1"/>
                </a:solidFill>
              </a:rPr>
              <a:t>selling.</a:t>
            </a:r>
            <a:endParaRPr lang="en-US" sz="1100" dirty="0">
              <a:solidFill>
                <a:schemeClr val="tx1"/>
              </a:solidFill>
            </a:endParaRP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t>13</a:t>
            </a:fld>
            <a:endParaRPr lang="en-GB" dirty="0"/>
          </a:p>
        </p:txBody>
      </p:sp>
    </p:spTree>
    <p:extLst>
      <p:ext uri="{BB962C8B-B14F-4D97-AF65-F5344CB8AC3E}">
        <p14:creationId xmlns:p14="http://schemas.microsoft.com/office/powerpoint/2010/main" val="8478978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defRPr/>
            </a:pPr>
            <a:r>
              <a:rPr lang="en-US" sz="1100" b="0" i="1" dirty="0" smtClean="0">
                <a:solidFill>
                  <a:schemeClr val="tx1"/>
                </a:solidFill>
              </a:rPr>
              <a:t>ALLOW AUDIENCE A FEW MINUTES TO READ QUESTION (Jeopardy music will play for 30 seconds. To stop and proceed to answer, hit ENTER.)</a:t>
            </a:r>
          </a:p>
          <a:p>
            <a:pPr marL="171450" indent="-171450">
              <a:buFont typeface="Arial" panose="020B0604020202020204" pitchFamily="34" charset="0"/>
              <a:buChar char="•"/>
            </a:pPr>
            <a:endParaRPr lang="en-US" sz="1100" baseline="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aseline="0" dirty="0" smtClean="0">
                <a:solidFill>
                  <a:schemeClr val="tx1"/>
                </a:solidFill>
              </a:rPr>
              <a:t>Jeopardy time!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baseline="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aseline="0" dirty="0" smtClean="0">
                <a:solidFill>
                  <a:schemeClr val="tx1"/>
                </a:solidFill>
              </a:rPr>
              <a:t>Let’s test your knowledge of the Market.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i="0" baseline="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100" i="0" dirty="0" smtClean="0">
                <a:solidFill>
                  <a:schemeClr val="tx1"/>
                </a:solidFill>
              </a:rPr>
              <a:t>Securities that are </a:t>
            </a:r>
            <a:r>
              <a:rPr lang="en-US" sz="1100" b="1" i="0" u="sng" dirty="0" smtClean="0">
                <a:solidFill>
                  <a:schemeClr val="tx1"/>
                </a:solidFill>
              </a:rPr>
              <a:t>not</a:t>
            </a:r>
            <a:r>
              <a:rPr lang="en-US" sz="1100" i="0" dirty="0" smtClean="0">
                <a:solidFill>
                  <a:schemeClr val="tx1"/>
                </a:solidFill>
              </a:rPr>
              <a:t> bought and sold on a financial exchange are said to trade …</a:t>
            </a:r>
          </a:p>
          <a:p>
            <a:pPr marL="685800" marR="0" lvl="1" indent="-228600" algn="l" defTabSz="914400" rtl="0" eaLnBrk="1" fontAlgn="auto" latinLnBrk="0" hangingPunct="1">
              <a:lnSpc>
                <a:spcPct val="100000"/>
              </a:lnSpc>
              <a:spcBef>
                <a:spcPts val="0"/>
              </a:spcBef>
              <a:spcAft>
                <a:spcPts val="0"/>
              </a:spcAft>
              <a:buClrTx/>
              <a:buSzTx/>
              <a:buFont typeface="+mj-lt"/>
              <a:buAutoNum type="alphaLcParenR"/>
              <a:tabLst/>
              <a:defRPr/>
            </a:pPr>
            <a:r>
              <a:rPr lang="en-US" sz="1100" i="0" u="none" baseline="0" dirty="0" smtClean="0">
                <a:solidFill>
                  <a:schemeClr val="tx1"/>
                </a:solidFill>
              </a:rPr>
              <a:t>Below the Undercover Markets</a:t>
            </a:r>
          </a:p>
          <a:p>
            <a:pPr marL="685800" marR="0" lvl="1" indent="-228600" algn="l" defTabSz="914400" rtl="0" eaLnBrk="1" fontAlgn="auto" latinLnBrk="0" hangingPunct="1">
              <a:lnSpc>
                <a:spcPct val="100000"/>
              </a:lnSpc>
              <a:spcBef>
                <a:spcPts val="0"/>
              </a:spcBef>
              <a:spcAft>
                <a:spcPts val="0"/>
              </a:spcAft>
              <a:buClrTx/>
              <a:buSzTx/>
              <a:buFont typeface="+mj-lt"/>
              <a:buAutoNum type="alphaLcParenR"/>
              <a:tabLst/>
              <a:defRPr/>
            </a:pPr>
            <a:r>
              <a:rPr lang="en-US" sz="1100" i="0" u="none" baseline="0" dirty="0" smtClean="0">
                <a:solidFill>
                  <a:schemeClr val="tx1"/>
                </a:solidFill>
              </a:rPr>
              <a:t>Secondary to the Primary Markets</a:t>
            </a:r>
          </a:p>
          <a:p>
            <a:pPr marL="685800" marR="0" lvl="1" indent="-228600" algn="l" defTabSz="914400" rtl="0" eaLnBrk="1" fontAlgn="auto" latinLnBrk="0" hangingPunct="1">
              <a:lnSpc>
                <a:spcPct val="100000"/>
              </a:lnSpc>
              <a:spcBef>
                <a:spcPts val="0"/>
              </a:spcBef>
              <a:spcAft>
                <a:spcPts val="0"/>
              </a:spcAft>
              <a:buClrTx/>
              <a:buSzTx/>
              <a:buFont typeface="+mj-lt"/>
              <a:buAutoNum type="alphaLcParenR"/>
              <a:tabLst/>
              <a:defRPr/>
            </a:pPr>
            <a:r>
              <a:rPr lang="en-US" sz="1100" i="0" u="none" baseline="0" dirty="0" smtClean="0">
                <a:solidFill>
                  <a:schemeClr val="tx1"/>
                </a:solidFill>
              </a:rPr>
              <a:t>Incognito</a:t>
            </a:r>
          </a:p>
          <a:p>
            <a:pPr marL="685800" marR="0" lvl="1" indent="-228600" algn="l" defTabSz="914400" rtl="0" eaLnBrk="1" fontAlgn="auto" latinLnBrk="0" hangingPunct="1">
              <a:lnSpc>
                <a:spcPct val="100000"/>
              </a:lnSpc>
              <a:spcBef>
                <a:spcPts val="0"/>
              </a:spcBef>
              <a:spcAft>
                <a:spcPts val="0"/>
              </a:spcAft>
              <a:buClrTx/>
              <a:buSzTx/>
              <a:buFont typeface="+mj-lt"/>
              <a:buAutoNum type="alphaLcParenR"/>
              <a:tabLst/>
              <a:defRPr/>
            </a:pPr>
            <a:r>
              <a:rPr lang="en-US" sz="1100" i="0" u="none" baseline="0" dirty="0" smtClean="0">
                <a:solidFill>
                  <a:schemeClr val="tx1"/>
                </a:solidFill>
              </a:rPr>
              <a:t>On the Over-the-Counter (OTC) Markets?</a:t>
            </a:r>
          </a:p>
          <a:p>
            <a:pPr marL="171450" indent="-171450">
              <a:buFont typeface="Arial" panose="020B0604020202020204" pitchFamily="34" charset="0"/>
              <a:buChar char="•"/>
            </a:pPr>
            <a:endParaRPr lang="en-US" sz="1100" baseline="0" dirty="0" smtClean="0">
              <a:solidFill>
                <a:schemeClr val="tx1"/>
              </a:solidFill>
            </a:endParaRPr>
          </a:p>
          <a:p>
            <a:pPr marL="171450" indent="-171450">
              <a:buFont typeface="Arial" panose="020B0604020202020204" pitchFamily="34" charset="0"/>
              <a:buChar char="•"/>
            </a:pPr>
            <a:r>
              <a:rPr lang="en-US" sz="1100" baseline="0" dirty="0" smtClean="0">
                <a:solidFill>
                  <a:schemeClr val="tx1"/>
                </a:solidFill>
              </a:rPr>
              <a:t>The answer is – D, on the Over-the-Counter (OTC) Markets.</a:t>
            </a:r>
          </a:p>
          <a:p>
            <a:pPr marL="171450" indent="-171450">
              <a:buFont typeface="Arial" panose="020B0604020202020204" pitchFamily="34" charset="0"/>
              <a:buChar char="•"/>
            </a:pPr>
            <a:endParaRPr lang="en-US" sz="1100" baseline="0" dirty="0" smtClean="0">
              <a:solidFill>
                <a:schemeClr val="tx1"/>
              </a:solidFill>
            </a:endParaRPr>
          </a:p>
          <a:p>
            <a:endParaRPr lang="en-US" sz="1100" baseline="0" dirty="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14</a:t>
            </a:fld>
            <a:endParaRPr lang="en-GB" dirty="0"/>
          </a:p>
        </p:txBody>
      </p:sp>
    </p:spTree>
    <p:extLst>
      <p:ext uri="{BB962C8B-B14F-4D97-AF65-F5344CB8AC3E}">
        <p14:creationId xmlns:p14="http://schemas.microsoft.com/office/powerpoint/2010/main" val="34231257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100" i="1" dirty="0" smtClean="0">
                <a:solidFill>
                  <a:schemeClr val="tx1"/>
                </a:solidFill>
              </a:rPr>
              <a:t>OPTIONAL SLIDE – FOR PRESENTERS WITH LIVE AUDIENCES ONLY.</a:t>
            </a:r>
          </a:p>
          <a:p>
            <a:pPr marL="0" indent="0">
              <a:buFont typeface="Arial" panose="020B0604020202020204" pitchFamily="34" charset="0"/>
              <a:buNone/>
            </a:pPr>
            <a:endParaRPr lang="en-US" sz="1100" dirty="0" smtClean="0">
              <a:solidFill>
                <a:schemeClr val="tx1"/>
              </a:solidFill>
            </a:endParaRPr>
          </a:p>
          <a:p>
            <a:pPr marL="171450" indent="-171450">
              <a:buFont typeface="Arial" panose="020B0604020202020204" pitchFamily="34" charset="0"/>
              <a:buChar char="•"/>
            </a:pPr>
            <a:r>
              <a:rPr lang="en-US" sz="1100" dirty="0" smtClean="0">
                <a:solidFill>
                  <a:schemeClr val="tx1"/>
                </a:solidFill>
              </a:rPr>
              <a:t>For the next 5 minutes, we are going to do an exercise on reading financial quotes,</a:t>
            </a:r>
            <a:r>
              <a:rPr lang="en-US" sz="1100" baseline="0" dirty="0" smtClean="0">
                <a:solidFill>
                  <a:schemeClr val="tx1"/>
                </a:solidFill>
              </a:rPr>
              <a:t> to get familiar with how stocks and bonds are priced.  </a:t>
            </a:r>
          </a:p>
          <a:p>
            <a:pPr marL="171450" indent="-171450">
              <a:buFont typeface="Arial" panose="020B0604020202020204" pitchFamily="34" charset="0"/>
              <a:buChar char="•"/>
            </a:pPr>
            <a:endParaRPr lang="en-US" sz="1100" baseline="0" dirty="0" smtClean="0">
              <a:solidFill>
                <a:schemeClr val="tx1"/>
              </a:solidFill>
            </a:endParaRPr>
          </a:p>
          <a:p>
            <a:pPr marL="171450" indent="-171450">
              <a:buFont typeface="Arial" panose="020B0604020202020204" pitchFamily="34" charset="0"/>
              <a:buChar char="•"/>
            </a:pPr>
            <a:r>
              <a:rPr lang="en-US" sz="1100" baseline="0" dirty="0" smtClean="0">
                <a:solidFill>
                  <a:schemeClr val="tx1"/>
                </a:solidFill>
              </a:rPr>
              <a:t>Stock and bond quotes can be found online or in the newspaper.</a:t>
            </a:r>
          </a:p>
          <a:p>
            <a:pPr marL="171450" indent="-171450">
              <a:buFont typeface="Arial" panose="020B0604020202020204" pitchFamily="34" charset="0"/>
              <a:buChar char="•"/>
            </a:pPr>
            <a:endParaRPr lang="en-US" sz="1100" baseline="0" dirty="0" smtClean="0">
              <a:solidFill>
                <a:schemeClr val="tx1"/>
              </a:solidFill>
            </a:endParaRPr>
          </a:p>
          <a:p>
            <a:pPr marL="171450" indent="-171450">
              <a:buFont typeface="Arial" panose="020B0604020202020204" pitchFamily="34" charset="0"/>
              <a:buChar char="•"/>
            </a:pPr>
            <a:r>
              <a:rPr lang="en-US" sz="1100" baseline="0" dirty="0" smtClean="0">
                <a:solidFill>
                  <a:schemeClr val="tx1"/>
                </a:solidFill>
              </a:rPr>
              <a:t>Using the ‘Group Exercise’ in your handout packages, take a minute to read through the first section on stock quotes. </a:t>
            </a:r>
          </a:p>
          <a:p>
            <a:pPr marL="171450" indent="-171450">
              <a:buFont typeface="Arial" panose="020B0604020202020204" pitchFamily="34" charset="0"/>
              <a:buChar char="•"/>
            </a:pPr>
            <a:endParaRPr lang="en-US" sz="1100" baseline="0" dirty="0" smtClean="0">
              <a:solidFill>
                <a:schemeClr val="tx1"/>
              </a:solidFill>
            </a:endParaRPr>
          </a:p>
          <a:p>
            <a:pPr marL="628650" lvl="1" indent="-171450">
              <a:buFont typeface="Arial" panose="020B0604020202020204" pitchFamily="34" charset="0"/>
              <a:buChar char="•"/>
            </a:pPr>
            <a:r>
              <a:rPr lang="en-US" sz="1100" baseline="0" dirty="0" smtClean="0">
                <a:solidFill>
                  <a:schemeClr val="tx1"/>
                </a:solidFill>
              </a:rPr>
              <a:t>Get familiar with the terms 52-week high and low, and today’s high and low.</a:t>
            </a:r>
          </a:p>
          <a:p>
            <a:pPr marL="628650" lvl="1" indent="-171450">
              <a:buFont typeface="Arial" panose="020B0604020202020204" pitchFamily="34" charset="0"/>
              <a:buChar char="•"/>
            </a:pPr>
            <a:r>
              <a:rPr lang="en-US" sz="1100" baseline="0" dirty="0" smtClean="0">
                <a:solidFill>
                  <a:schemeClr val="tx1"/>
                </a:solidFill>
              </a:rPr>
              <a:t>Company name and the type of stock.</a:t>
            </a:r>
          </a:p>
          <a:p>
            <a:pPr marL="628650" lvl="1" indent="-171450">
              <a:buFont typeface="Arial" panose="020B0604020202020204" pitchFamily="34" charset="0"/>
              <a:buChar char="•"/>
            </a:pPr>
            <a:r>
              <a:rPr lang="en-US" sz="1100" baseline="0" dirty="0" smtClean="0">
                <a:solidFill>
                  <a:schemeClr val="tx1"/>
                </a:solidFill>
              </a:rPr>
              <a:t>Ticker symbol.</a:t>
            </a:r>
          </a:p>
          <a:p>
            <a:pPr marL="628650" lvl="1" indent="-171450">
              <a:buFont typeface="Arial" panose="020B0604020202020204" pitchFamily="34" charset="0"/>
              <a:buChar char="•"/>
            </a:pPr>
            <a:r>
              <a:rPr lang="en-US" sz="1100" baseline="0" dirty="0" smtClean="0">
                <a:solidFill>
                  <a:schemeClr val="tx1"/>
                </a:solidFill>
              </a:rPr>
              <a:t>Dividend per share and dividend yield.</a:t>
            </a:r>
          </a:p>
          <a:p>
            <a:pPr marL="628650" lvl="1" indent="-171450">
              <a:buFont typeface="Arial" panose="020B0604020202020204" pitchFamily="34" charset="0"/>
              <a:buChar char="•"/>
            </a:pPr>
            <a:r>
              <a:rPr lang="en-US" sz="1100" baseline="0" dirty="0" smtClean="0">
                <a:solidFill>
                  <a:schemeClr val="tx1"/>
                </a:solidFill>
              </a:rPr>
              <a:t>Price/earnings ratio.</a:t>
            </a:r>
          </a:p>
          <a:p>
            <a:pPr marL="628650" lvl="1" indent="-171450">
              <a:buFont typeface="Arial" panose="020B0604020202020204" pitchFamily="34" charset="0"/>
              <a:buChar char="•"/>
            </a:pPr>
            <a:r>
              <a:rPr lang="en-US" sz="1100" baseline="0" dirty="0" smtClean="0">
                <a:solidFill>
                  <a:schemeClr val="tx1"/>
                </a:solidFill>
              </a:rPr>
              <a:t>Trading volume.</a:t>
            </a:r>
          </a:p>
          <a:p>
            <a:endParaRPr lang="en-US" sz="1100" dirty="0" smtClean="0">
              <a:solidFill>
                <a:schemeClr val="tx1"/>
              </a:solidFill>
            </a:endParaRPr>
          </a:p>
          <a:p>
            <a:pPr marL="171450" indent="-171450">
              <a:buFont typeface="Arial" panose="020B0604020202020204" pitchFamily="34" charset="0"/>
              <a:buChar char="•"/>
            </a:pPr>
            <a:r>
              <a:rPr lang="en-US" sz="1100" dirty="0" smtClean="0">
                <a:solidFill>
                  <a:schemeClr val="tx1"/>
                </a:solidFill>
              </a:rPr>
              <a:t>Now let’s go through the quiz! </a:t>
            </a:r>
            <a:r>
              <a:rPr lang="en-US" sz="1100" b="0" i="1" dirty="0" smtClean="0">
                <a:solidFill>
                  <a:schemeClr val="tx1"/>
                </a:solidFill>
              </a:rPr>
              <a:t>PRESENTER TO REFER TO SOLUTION GUIDE PROVIDED FOR THE EXERCISE</a:t>
            </a:r>
            <a:r>
              <a:rPr lang="en-US" sz="1100" b="0" i="1" baseline="0" dirty="0" smtClean="0">
                <a:solidFill>
                  <a:schemeClr val="tx1"/>
                </a:solidFill>
              </a:rPr>
              <a:t> </a:t>
            </a:r>
            <a:r>
              <a:rPr lang="en-US" sz="1100" b="0" i="1" dirty="0" smtClean="0">
                <a:solidFill>
                  <a:schemeClr val="tx1"/>
                </a:solidFill>
              </a:rPr>
              <a:t>– READING STOCK QUOTES.</a:t>
            </a:r>
            <a:endParaRPr lang="en-US" sz="1100" b="0" i="1" baseline="0" dirty="0" smtClean="0">
              <a:solidFill>
                <a:schemeClr val="tx1"/>
              </a:solidFill>
            </a:endParaRPr>
          </a:p>
          <a:p>
            <a:pPr marL="171450" indent="-171450">
              <a:buFont typeface="Arial" panose="020B0604020202020204" pitchFamily="34" charset="0"/>
              <a:buChar char="•"/>
            </a:pPr>
            <a:endParaRPr lang="en-US" sz="1100" baseline="0" dirty="0" smtClean="0">
              <a:solidFill>
                <a:schemeClr val="tx1"/>
              </a:solidFill>
            </a:endParaRPr>
          </a:p>
          <a:p>
            <a:pPr marL="0" indent="0">
              <a:buFont typeface="Arial" panose="020B0604020202020204" pitchFamily="34" charset="0"/>
              <a:buNone/>
            </a:pPr>
            <a:r>
              <a:rPr lang="en-US" sz="1100" i="1" baseline="0" dirty="0" smtClean="0">
                <a:solidFill>
                  <a:schemeClr val="tx1"/>
                </a:solidFill>
              </a:rPr>
              <a:t>OPTIONAL – PRESENTER CAN WALK THROUGH THE READING A BOND QUOTE  EXERCISE, OR, LEAVE IT WITH AUDIENCE AS A TAKE-AWAY.</a:t>
            </a:r>
            <a:endParaRPr lang="en-US" sz="1100" i="1" dirty="0" smtClean="0">
              <a:solidFill>
                <a:schemeClr val="tx1"/>
              </a:solidFill>
            </a:endParaRPr>
          </a:p>
          <a:p>
            <a:pPr marL="171450" indent="-171450">
              <a:buFont typeface="Arial" panose="020B0604020202020204" pitchFamily="34" charset="0"/>
              <a:buChar char="•"/>
            </a:pPr>
            <a:endParaRPr lang="en-US" sz="1100" dirty="0" smtClean="0">
              <a:solidFill>
                <a:schemeClr val="tx1"/>
              </a:solidFill>
            </a:endParaRPr>
          </a:p>
          <a:p>
            <a:pPr marL="171450" indent="-171450">
              <a:buFont typeface="Arial" panose="020B0604020202020204" pitchFamily="34" charset="0"/>
              <a:buChar char="•"/>
            </a:pPr>
            <a:endParaRPr lang="en-US" sz="1100" dirty="0" smtClean="0">
              <a:solidFill>
                <a:schemeClr val="tx1"/>
              </a:solidFill>
            </a:endParaRPr>
          </a:p>
          <a:p>
            <a:endParaRPr lang="en-US" sz="1100" dirty="0" smtClean="0">
              <a:solidFill>
                <a:schemeClr val="tx1"/>
              </a:solidFill>
            </a:endParaRPr>
          </a:p>
          <a:p>
            <a:pPr marL="171450" indent="-171450">
              <a:buFont typeface="Arial" panose="020B0604020202020204" pitchFamily="34" charset="0"/>
              <a:buChar char="•"/>
            </a:pPr>
            <a:endParaRPr lang="en-US" sz="1100" dirty="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15</a:t>
            </a:fld>
            <a:endParaRPr lang="en-GB" dirty="0"/>
          </a:p>
        </p:txBody>
      </p:sp>
    </p:spTree>
    <p:extLst>
      <p:ext uri="{BB962C8B-B14F-4D97-AF65-F5344CB8AC3E}">
        <p14:creationId xmlns:p14="http://schemas.microsoft.com/office/powerpoint/2010/main" val="3819923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defRPr/>
            </a:pPr>
            <a:r>
              <a:rPr lang="en-US" sz="1100" dirty="0">
                <a:solidFill>
                  <a:schemeClr val="tx1"/>
                </a:solidFill>
              </a:rPr>
              <a:t>As we learned in the previous section, </a:t>
            </a:r>
            <a:r>
              <a:rPr lang="en-US" sz="1100" dirty="0" smtClean="0">
                <a:solidFill>
                  <a:schemeClr val="tx1"/>
                </a:solidFill>
              </a:rPr>
              <a:t>financial market participants</a:t>
            </a:r>
            <a:r>
              <a:rPr lang="en-US" sz="1100" baseline="0" dirty="0" smtClean="0">
                <a:solidFill>
                  <a:schemeClr val="tx1"/>
                </a:solidFill>
              </a:rPr>
              <a:t> – buyers, sellers, and financial intermediaries need information </a:t>
            </a:r>
            <a:r>
              <a:rPr lang="en-US" sz="1100" baseline="0" dirty="0">
                <a:solidFill>
                  <a:schemeClr val="tx1"/>
                </a:solidFill>
              </a:rPr>
              <a:t>about how the </a:t>
            </a:r>
            <a:r>
              <a:rPr lang="en-US" sz="1100" baseline="0" dirty="0" smtClean="0">
                <a:solidFill>
                  <a:schemeClr val="tx1"/>
                </a:solidFill>
              </a:rPr>
              <a:t>overall markets and their constituent investments are changing in value.  </a:t>
            </a:r>
          </a:p>
          <a:p>
            <a:pPr marL="0" lvl="0" indent="0">
              <a:buFont typeface="Arial" panose="020B0604020202020204" pitchFamily="34" charset="0"/>
              <a:buNone/>
              <a:defRPr/>
            </a:pPr>
            <a:endParaRPr lang="en-US" sz="1100" baseline="0" dirty="0" smtClean="0">
              <a:solidFill>
                <a:schemeClr val="tx1"/>
              </a:solidFill>
            </a:endParaRPr>
          </a:p>
          <a:p>
            <a:pPr marL="171450" lvl="0" indent="-171450">
              <a:buFont typeface="Arial" panose="020B0604020202020204" pitchFamily="34" charset="0"/>
              <a:buChar char="•"/>
              <a:defRPr/>
            </a:pPr>
            <a:r>
              <a:rPr lang="en-US" sz="1100" b="0" baseline="0" dirty="0" smtClean="0">
                <a:solidFill>
                  <a:schemeClr val="tx1"/>
                </a:solidFill>
              </a:rPr>
              <a:t>While </a:t>
            </a:r>
            <a:r>
              <a:rPr lang="en-US" sz="1100" b="0" baseline="0" dirty="0">
                <a:solidFill>
                  <a:schemeClr val="tx1"/>
                </a:solidFill>
              </a:rPr>
              <a:t>the terms “bull and bear markets” are good at describing broad </a:t>
            </a:r>
            <a:r>
              <a:rPr lang="en-US" sz="1100" b="0" baseline="0" dirty="0" smtClean="0">
                <a:solidFill>
                  <a:schemeClr val="tx1"/>
                </a:solidFill>
              </a:rPr>
              <a:t>directional </a:t>
            </a:r>
            <a:r>
              <a:rPr lang="en-US" sz="1100" b="0" baseline="0" dirty="0">
                <a:solidFill>
                  <a:schemeClr val="tx1"/>
                </a:solidFill>
              </a:rPr>
              <a:t>moves </a:t>
            </a:r>
            <a:r>
              <a:rPr lang="en-US" sz="1100" b="0" baseline="0" dirty="0" smtClean="0">
                <a:solidFill>
                  <a:schemeClr val="tx1"/>
                </a:solidFill>
              </a:rPr>
              <a:t>up </a:t>
            </a:r>
            <a:r>
              <a:rPr lang="en-US" sz="1100" b="0" baseline="0" dirty="0">
                <a:solidFill>
                  <a:schemeClr val="tx1"/>
                </a:solidFill>
              </a:rPr>
              <a:t>or </a:t>
            </a:r>
            <a:r>
              <a:rPr lang="en-US" sz="1100" b="0" baseline="0" dirty="0" smtClean="0">
                <a:solidFill>
                  <a:schemeClr val="tx1"/>
                </a:solidFill>
              </a:rPr>
              <a:t>down, </a:t>
            </a:r>
            <a:r>
              <a:rPr lang="en-US" sz="1100" b="0" baseline="0" dirty="0">
                <a:solidFill>
                  <a:schemeClr val="tx1"/>
                </a:solidFill>
              </a:rPr>
              <a:t>having a standardized measure that allows you to compare market activity </a:t>
            </a:r>
            <a:r>
              <a:rPr lang="en-US" sz="1100" b="0" baseline="0" dirty="0" smtClean="0">
                <a:solidFill>
                  <a:schemeClr val="tx1"/>
                </a:solidFill>
              </a:rPr>
              <a:t>during various points throughout the trading day is another </a:t>
            </a:r>
            <a:r>
              <a:rPr lang="en-US" sz="1100" b="0" baseline="0" dirty="0">
                <a:solidFill>
                  <a:schemeClr val="tx1"/>
                </a:solidFill>
              </a:rPr>
              <a:t>tool investors </a:t>
            </a:r>
            <a:r>
              <a:rPr lang="en-US" sz="1100" b="0" baseline="0" dirty="0" smtClean="0">
                <a:solidFill>
                  <a:schemeClr val="tx1"/>
                </a:solidFill>
              </a:rPr>
              <a:t>rely heavily on.  </a:t>
            </a:r>
          </a:p>
          <a:p>
            <a:pPr marL="0" lvl="0" indent="0">
              <a:buFont typeface="Arial" panose="020B0604020202020204" pitchFamily="34" charset="0"/>
              <a:buNone/>
              <a:defRPr/>
            </a:pPr>
            <a:endParaRPr lang="en-US" sz="1100" b="0" baseline="0" dirty="0" smtClean="0">
              <a:solidFill>
                <a:schemeClr val="tx1"/>
              </a:solidFill>
            </a:endParaRPr>
          </a:p>
          <a:p>
            <a:pPr marL="171450" lvl="0" indent="-171450">
              <a:buFont typeface="Arial" panose="020B0604020202020204" pitchFamily="34" charset="0"/>
              <a:buChar char="•"/>
              <a:defRPr/>
            </a:pPr>
            <a:r>
              <a:rPr lang="en-US" sz="1100" b="0" baseline="0" dirty="0" smtClean="0">
                <a:solidFill>
                  <a:schemeClr val="tx1"/>
                </a:solidFill>
              </a:rPr>
              <a:t>Similar to a thermometer that measures temperature change, indices are scaled to establish a base number from which to measure units of incremental change in market activity, thereby making it easier to track changes over various </a:t>
            </a:r>
            <a:r>
              <a:rPr lang="en-US" sz="1100" b="0" baseline="0" dirty="0">
                <a:solidFill>
                  <a:schemeClr val="tx1"/>
                </a:solidFill>
              </a:rPr>
              <a:t>time periods </a:t>
            </a:r>
            <a:r>
              <a:rPr lang="en-US" sz="1100" b="0" baseline="0" dirty="0" smtClean="0">
                <a:solidFill>
                  <a:schemeClr val="tx1"/>
                </a:solidFill>
              </a:rPr>
              <a:t>(e.g</a:t>
            </a:r>
            <a:r>
              <a:rPr lang="en-US" sz="1100" b="0" baseline="0" dirty="0">
                <a:solidFill>
                  <a:schemeClr val="tx1"/>
                </a:solidFill>
              </a:rPr>
              <a:t>. </a:t>
            </a:r>
            <a:r>
              <a:rPr lang="en-US" sz="1100" b="0" baseline="0" dirty="0" smtClean="0">
                <a:solidFill>
                  <a:schemeClr val="tx1"/>
                </a:solidFill>
              </a:rPr>
              <a:t>minute</a:t>
            </a:r>
            <a:r>
              <a:rPr lang="en-US" sz="1100" b="0" dirty="0" smtClean="0">
                <a:solidFill>
                  <a:schemeClr val="tx1"/>
                </a:solidFill>
              </a:rPr>
              <a:t> by minute, </a:t>
            </a:r>
            <a:r>
              <a:rPr lang="en-US" sz="1100" b="0" baseline="0" dirty="0" smtClean="0">
                <a:solidFill>
                  <a:schemeClr val="tx1"/>
                </a:solidFill>
              </a:rPr>
              <a:t>day-to-day</a:t>
            </a:r>
            <a:r>
              <a:rPr lang="en-US" sz="1100" b="0" baseline="0" dirty="0">
                <a:solidFill>
                  <a:schemeClr val="tx1"/>
                </a:solidFill>
              </a:rPr>
              <a:t>, </a:t>
            </a:r>
            <a:r>
              <a:rPr lang="en-US" sz="1100" b="0" baseline="0" dirty="0" smtClean="0">
                <a:solidFill>
                  <a:schemeClr val="tx1"/>
                </a:solidFill>
              </a:rPr>
              <a:t>or year </a:t>
            </a:r>
            <a:r>
              <a:rPr lang="en-US" sz="1100" b="0" baseline="0" dirty="0">
                <a:solidFill>
                  <a:schemeClr val="tx1"/>
                </a:solidFill>
              </a:rPr>
              <a:t>over </a:t>
            </a:r>
            <a:r>
              <a:rPr lang="en-US" sz="1100" b="0" baseline="0" dirty="0" smtClean="0">
                <a:solidFill>
                  <a:schemeClr val="tx1"/>
                </a:solidFill>
              </a:rPr>
              <a:t>year).</a:t>
            </a:r>
          </a:p>
          <a:p>
            <a:pPr marL="171450" lvl="0" indent="-171450">
              <a:buFont typeface="Arial" panose="020B0604020202020204" pitchFamily="34" charset="0"/>
              <a:buChar char="•"/>
              <a:defRPr/>
            </a:pPr>
            <a:endParaRPr lang="en-US" sz="1100" b="0" baseline="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smtClean="0">
                <a:solidFill>
                  <a:schemeClr val="tx1"/>
                </a:solidFill>
              </a:rPr>
              <a:t>So, just like</a:t>
            </a:r>
            <a:r>
              <a:rPr lang="en-US" sz="1100" baseline="0" dirty="0" smtClean="0">
                <a:solidFill>
                  <a:schemeClr val="tx1"/>
                </a:solidFill>
              </a:rPr>
              <a:t> how a healthcare professional </a:t>
            </a:r>
            <a:r>
              <a:rPr lang="en-US" sz="1100" dirty="0" smtClean="0">
                <a:solidFill>
                  <a:schemeClr val="tx1"/>
                </a:solidFill>
              </a:rPr>
              <a:t>uses a thermometer</a:t>
            </a:r>
            <a:r>
              <a:rPr lang="en-US" sz="1100" baseline="0" dirty="0" smtClean="0">
                <a:solidFill>
                  <a:schemeClr val="tx1"/>
                </a:solidFill>
              </a:rPr>
              <a:t> to take your temperature, market observers use a</a:t>
            </a:r>
            <a:r>
              <a:rPr lang="en-US" sz="1100" dirty="0" smtClean="0">
                <a:solidFill>
                  <a:schemeClr val="tx1"/>
                </a:solidFill>
              </a:rPr>
              <a:t> </a:t>
            </a:r>
            <a:r>
              <a:rPr lang="en-US" sz="1100" b="1" dirty="0" smtClean="0">
                <a:solidFill>
                  <a:schemeClr val="tx1"/>
                </a:solidFill>
              </a:rPr>
              <a:t>market index </a:t>
            </a:r>
            <a:r>
              <a:rPr lang="en-US" sz="1100" dirty="0" smtClean="0">
                <a:solidFill>
                  <a:schemeClr val="tx1"/>
                </a:solidFill>
              </a:rPr>
              <a:t>to assess the collective health of a group of stocks or bonds.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smtClean="0">
                <a:solidFill>
                  <a:schemeClr val="tx1"/>
                </a:solidFill>
              </a:rPr>
              <a:t>An index</a:t>
            </a:r>
            <a:r>
              <a:rPr lang="en-US" sz="1100" baseline="0" dirty="0" smtClean="0">
                <a:solidFill>
                  <a:schemeClr val="tx1"/>
                </a:solidFill>
              </a:rPr>
              <a:t> </a:t>
            </a:r>
            <a:r>
              <a:rPr lang="en-US" sz="1100" dirty="0" smtClean="0">
                <a:solidFill>
                  <a:schemeClr val="tx1"/>
                </a:solidFill>
              </a:rPr>
              <a:t>will change value as the underlying constituents</a:t>
            </a:r>
            <a:r>
              <a:rPr lang="en-US" sz="1100" baseline="0" dirty="0" smtClean="0">
                <a:solidFill>
                  <a:schemeClr val="tx1"/>
                </a:solidFill>
              </a:rPr>
              <a:t> </a:t>
            </a:r>
            <a:r>
              <a:rPr lang="en-US" sz="1100" dirty="0" smtClean="0">
                <a:solidFill>
                  <a:schemeClr val="tx1"/>
                </a:solidFill>
              </a:rPr>
              <a:t>change value.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dirty="0" smtClean="0">
              <a:solidFill>
                <a:schemeClr val="tx1"/>
              </a:solidFill>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smtClean="0">
                <a:solidFill>
                  <a:schemeClr val="tx1"/>
                </a:solidFill>
              </a:rPr>
              <a:t>For example, as business improves, indices tend to rise, and vice versa when business declines, indices tend to fall.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i="0" baseline="0" dirty="0" smtClean="0">
                <a:solidFill>
                  <a:schemeClr val="tx1"/>
                </a:solidFill>
              </a:rPr>
              <a:t>Data about the level of </a:t>
            </a:r>
            <a:r>
              <a:rPr lang="en-US" sz="1100" b="1" i="1" baseline="0" dirty="0" smtClean="0">
                <a:solidFill>
                  <a:schemeClr val="tx1"/>
                </a:solidFill>
              </a:rPr>
              <a:t>market indices </a:t>
            </a:r>
            <a:r>
              <a:rPr lang="en-US" sz="1100" baseline="0" dirty="0" smtClean="0">
                <a:solidFill>
                  <a:schemeClr val="tx1"/>
                </a:solidFill>
              </a:rPr>
              <a:t>are just one example of the statistics that are collected on a daily basis by </a:t>
            </a:r>
            <a:r>
              <a:rPr lang="en-US" sz="1100" b="0" baseline="0" dirty="0" smtClean="0">
                <a:solidFill>
                  <a:schemeClr val="tx1"/>
                </a:solidFill>
              </a:rPr>
              <a:t>financial intermediaries or other service providers to repackage for sale to interested parties such as media outlets, market participants, industry bodies, academics and governments.  </a:t>
            </a:r>
          </a:p>
          <a:p>
            <a:pPr marL="0" lvl="0" indent="0">
              <a:buFont typeface="Arial" panose="020B0604020202020204" pitchFamily="34" charset="0"/>
              <a:buNone/>
              <a:defRPr/>
            </a:pPr>
            <a:endParaRPr lang="en-US" sz="1100" baseline="0" dirty="0">
              <a:solidFill>
                <a:schemeClr val="tx1"/>
              </a:solidFill>
            </a:endParaRPr>
          </a:p>
          <a:p>
            <a:pPr marL="0" indent="0">
              <a:buFont typeface="Arial" panose="020B0604020202020204" pitchFamily="34" charset="0"/>
              <a:buNone/>
            </a:pPr>
            <a:r>
              <a:rPr lang="en-US" sz="1100" b="0" i="1" baseline="0" dirty="0" smtClean="0">
                <a:solidFill>
                  <a:schemeClr val="tx1"/>
                </a:solidFill>
              </a:rPr>
              <a:t>OPTIONAL COMMENTARY </a:t>
            </a:r>
            <a:r>
              <a:rPr lang="en-US" sz="1100" b="0" baseline="0" dirty="0" smtClean="0">
                <a:solidFill>
                  <a:schemeClr val="tx1"/>
                </a:solidFill>
              </a:rPr>
              <a:t>- To learn more about the top stock market exchanges, please refer to the supplemental handout in your packages.</a:t>
            </a:r>
          </a:p>
          <a:p>
            <a:pPr marL="0" indent="0">
              <a:buFont typeface="Arial" panose="020B0604020202020204" pitchFamily="34" charset="0"/>
              <a:buNone/>
            </a:pPr>
            <a:endParaRPr lang="en-US" sz="1100" i="1" baseline="0" dirty="0" smtClean="0">
              <a:solidFill>
                <a:schemeClr val="tx1"/>
              </a:solidFill>
            </a:endParaRPr>
          </a:p>
          <a:p>
            <a:pPr marL="0" indent="0">
              <a:buFont typeface="Arial" panose="020B0604020202020204" pitchFamily="34" charset="0"/>
              <a:buNone/>
            </a:pPr>
            <a:r>
              <a:rPr lang="en-US" sz="1100" i="1" baseline="0" dirty="0" smtClean="0">
                <a:solidFill>
                  <a:schemeClr val="tx1"/>
                </a:solidFill>
              </a:rPr>
              <a:t>FOR PRESENTERS:  INTERNAL LINK TO SUPPLEMENTAL HANDOUT – Top stock market exchanges and their indices: </a:t>
            </a:r>
            <a:r>
              <a:rPr lang="en-US" sz="1100" b="0" baseline="0" dirty="0" smtClean="0">
                <a:solidFill>
                  <a:schemeClr val="tx1"/>
                </a:solidFill>
              </a:rPr>
              <a:t> http://advisornet.fg.rbc.com/wealthmanagementservices/file-901006.pdf</a:t>
            </a:r>
          </a:p>
          <a:p>
            <a:endParaRPr lang="en-US" sz="1100" baseline="0" dirty="0">
              <a:solidFill>
                <a:schemeClr val="tx1"/>
              </a:solidFill>
            </a:endParaRPr>
          </a:p>
          <a:p>
            <a:endParaRPr lang="en-US" sz="1100" dirty="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16</a:t>
            </a:fld>
            <a:endParaRPr lang="en-GB" dirty="0"/>
          </a:p>
        </p:txBody>
      </p:sp>
    </p:spTree>
    <p:extLst>
      <p:ext uri="{BB962C8B-B14F-4D97-AF65-F5344CB8AC3E}">
        <p14:creationId xmlns:p14="http://schemas.microsoft.com/office/powerpoint/2010/main" val="40638470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dirty="0" smtClean="0">
                <a:solidFill>
                  <a:schemeClr val="tx1"/>
                </a:solidFill>
              </a:rPr>
              <a:t>Because financial</a:t>
            </a:r>
            <a:r>
              <a:rPr lang="en-US" sz="1100" b="0" baseline="0" dirty="0" smtClean="0">
                <a:solidFill>
                  <a:schemeClr val="tx1"/>
                </a:solidFill>
              </a:rPr>
              <a:t> exchanges and over-the-counter markets differ not only by</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1" baseline="0" dirty="0" smtClean="0">
                <a:solidFill>
                  <a:schemeClr val="tx1"/>
                </a:solidFill>
              </a:rPr>
              <a:t>asset class </a:t>
            </a:r>
            <a:r>
              <a:rPr lang="en-US" sz="1100" b="0" baseline="0" dirty="0" smtClean="0">
                <a:solidFill>
                  <a:schemeClr val="tx1"/>
                </a:solidFill>
              </a:rPr>
              <a:t>(stocks and bonds),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1" baseline="0" dirty="0" smtClean="0">
                <a:solidFill>
                  <a:schemeClr val="tx1"/>
                </a:solidFill>
              </a:rPr>
              <a:t>country</a:t>
            </a:r>
            <a:r>
              <a:rPr lang="en-US" sz="1100" b="0" baseline="0" dirty="0" smtClean="0">
                <a:solidFill>
                  <a:schemeClr val="tx1"/>
                </a:solidFill>
              </a:rPr>
              <a:t> (Canada and US),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1" baseline="0" dirty="0" smtClean="0">
                <a:solidFill>
                  <a:schemeClr val="tx1"/>
                </a:solidFill>
              </a:rPr>
              <a:t>region</a:t>
            </a:r>
            <a:r>
              <a:rPr lang="en-US" sz="1100" b="0" baseline="0" dirty="0" smtClean="0">
                <a:solidFill>
                  <a:schemeClr val="tx1"/>
                </a:solidFill>
              </a:rPr>
              <a:t> (North America, Europe, Asia, Emerging Markets, etc.) and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1" baseline="0" dirty="0" smtClean="0">
                <a:solidFill>
                  <a:schemeClr val="tx1"/>
                </a:solidFill>
              </a:rPr>
              <a:t>investment style </a:t>
            </a:r>
            <a:r>
              <a:rPr lang="en-US" sz="1100" b="0" baseline="0" dirty="0" smtClean="0">
                <a:solidFill>
                  <a:schemeClr val="tx1"/>
                </a:solidFill>
              </a:rPr>
              <a:t>(core, growth and value),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baseline="0" dirty="0" smtClean="0">
                <a:solidFill>
                  <a:schemeClr val="tx1"/>
                </a:solidFill>
              </a:rPr>
              <a:t>there is a wide range of indices in existence that serve as the benchmark for these specific market segments.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100" b="0" baseline="0" dirty="0" smtClean="0">
              <a:solidFill>
                <a:schemeClr val="tx1"/>
              </a:solidFill>
            </a:endParaRPr>
          </a:p>
          <a:p>
            <a:pPr marL="171450" lvl="0" indent="-171450">
              <a:buFont typeface="Arial" panose="020B0604020202020204" pitchFamily="34" charset="0"/>
              <a:buChar char="•"/>
              <a:defRPr/>
            </a:pPr>
            <a:r>
              <a:rPr lang="en-US" sz="1100" baseline="0" dirty="0" smtClean="0">
                <a:solidFill>
                  <a:schemeClr val="tx1"/>
                </a:solidFill>
              </a:rPr>
              <a:t>Due to technological advances in communications, financial markets are fluid and interconnected, causing markets to react quickly to economic, social and political events like: </a:t>
            </a:r>
          </a:p>
          <a:p>
            <a:pPr marL="171450" lvl="0" indent="-171450">
              <a:buFont typeface="Arial" panose="020B0604020202020204" pitchFamily="34" charset="0"/>
              <a:buChar char="•"/>
              <a:defRPr/>
            </a:pPr>
            <a:endParaRPr lang="en-US" sz="1100" baseline="0" dirty="0" smtClean="0">
              <a:solidFill>
                <a:schemeClr val="tx1"/>
              </a:solidFill>
            </a:endParaRPr>
          </a:p>
          <a:p>
            <a:pPr marL="628650" lvl="1" indent="-171450">
              <a:buFont typeface="Arial" panose="020B0604020202020204" pitchFamily="34" charset="0"/>
              <a:buChar char="•"/>
              <a:defRPr/>
            </a:pPr>
            <a:r>
              <a:rPr lang="en-US" sz="1100" b="0" baseline="0" dirty="0" smtClean="0">
                <a:solidFill>
                  <a:schemeClr val="tx1"/>
                </a:solidFill>
              </a:rPr>
              <a:t>Corporate and economic reports</a:t>
            </a:r>
          </a:p>
          <a:p>
            <a:pPr marL="628650" lvl="1" indent="-171450">
              <a:buFont typeface="Arial" panose="020B0604020202020204" pitchFamily="34" charset="0"/>
              <a:buChar char="•"/>
              <a:defRPr/>
            </a:pPr>
            <a:r>
              <a:rPr lang="en-US" sz="1100" b="0" baseline="0" dirty="0" smtClean="0">
                <a:solidFill>
                  <a:schemeClr val="tx1"/>
                </a:solidFill>
              </a:rPr>
              <a:t>Acts of war and terrorism</a:t>
            </a:r>
          </a:p>
          <a:p>
            <a:pPr marL="628650" lvl="1" indent="-171450">
              <a:buFont typeface="Arial" panose="020B0604020202020204" pitchFamily="34" charset="0"/>
              <a:buChar char="•"/>
              <a:defRPr/>
            </a:pPr>
            <a:r>
              <a:rPr lang="en-US" sz="1100" b="0" baseline="0" dirty="0" smtClean="0">
                <a:solidFill>
                  <a:schemeClr val="tx1"/>
                </a:solidFill>
              </a:rPr>
              <a:t>Changes in domestic and foreign policy</a:t>
            </a:r>
          </a:p>
          <a:p>
            <a:pPr marL="628650" lvl="1" indent="-171450">
              <a:buFont typeface="Arial" panose="020B0604020202020204" pitchFamily="34" charset="0"/>
              <a:buChar char="•"/>
              <a:defRPr/>
            </a:pPr>
            <a:r>
              <a:rPr lang="en-US" sz="1100" b="0" baseline="0" dirty="0" smtClean="0">
                <a:solidFill>
                  <a:schemeClr val="tx1"/>
                </a:solidFill>
              </a:rPr>
              <a:t>Natural disasters</a:t>
            </a:r>
          </a:p>
          <a:p>
            <a:pPr marL="0" lvl="0" indent="0">
              <a:buFont typeface="Arial" panose="020B0604020202020204" pitchFamily="34" charset="0"/>
              <a:buNone/>
              <a:defRPr/>
            </a:pPr>
            <a:endParaRPr lang="en-US" sz="1100" baseline="0" dirty="0" smtClean="0">
              <a:solidFill>
                <a:schemeClr val="tx1"/>
              </a:solidFill>
            </a:endParaRPr>
          </a:p>
          <a:p>
            <a:pPr marL="171450" lvl="0" indent="-171450">
              <a:buFont typeface="Arial" panose="020B0604020202020204" pitchFamily="34" charset="0"/>
              <a:buChar char="•"/>
              <a:defRPr/>
            </a:pPr>
            <a:r>
              <a:rPr lang="en-US" sz="1100" baseline="0" dirty="0" smtClean="0">
                <a:solidFill>
                  <a:schemeClr val="tx1"/>
                </a:solidFill>
              </a:rPr>
              <a:t>Sometimes the reaction is short-lived and the opposite of what market pundits had predicted.</a:t>
            </a:r>
          </a:p>
          <a:p>
            <a:pPr marL="171450" lvl="0" indent="-171450">
              <a:buFont typeface="Arial" panose="020B0604020202020204" pitchFamily="34" charset="0"/>
              <a:buChar char="•"/>
              <a:defRPr/>
            </a:pPr>
            <a:endParaRPr lang="en-US" sz="1100" baseline="0" dirty="0" smtClean="0">
              <a:solidFill>
                <a:schemeClr val="tx1"/>
              </a:solidFill>
            </a:endParaRPr>
          </a:p>
          <a:p>
            <a:pPr marL="628650" lvl="1" indent="-171450">
              <a:buFont typeface="Arial" panose="020B0604020202020204" pitchFamily="34" charset="0"/>
              <a:buChar char="•"/>
              <a:defRPr/>
            </a:pPr>
            <a:r>
              <a:rPr lang="en-US" sz="1100" baseline="0" dirty="0" smtClean="0">
                <a:solidFill>
                  <a:schemeClr val="tx1"/>
                </a:solidFill>
              </a:rPr>
              <a:t>Recent examples include the direction of interest rate announcements, election results, and trade negotiations. </a:t>
            </a:r>
            <a:endParaRPr lang="en-US" sz="1100" b="0" baseline="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100" b="0" baseline="0" dirty="0" smtClean="0">
              <a:solidFill>
                <a:schemeClr val="tx1"/>
              </a:solidFill>
            </a:endParaRPr>
          </a:p>
          <a:p>
            <a:endParaRPr lang="en-US" sz="1100" baseline="0" dirty="0">
              <a:solidFill>
                <a:schemeClr val="tx1"/>
              </a:solidFill>
            </a:endParaRPr>
          </a:p>
          <a:p>
            <a:endParaRPr lang="en-US" sz="1100" dirty="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17</a:t>
            </a:fld>
            <a:endParaRPr lang="en-GB" dirty="0"/>
          </a:p>
        </p:txBody>
      </p:sp>
    </p:spTree>
    <p:extLst>
      <p:ext uri="{BB962C8B-B14F-4D97-AF65-F5344CB8AC3E}">
        <p14:creationId xmlns:p14="http://schemas.microsoft.com/office/powerpoint/2010/main" val="1125328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100" b="0" baseline="0" dirty="0" smtClean="0">
                <a:solidFill>
                  <a:schemeClr val="tx1"/>
                </a:solidFill>
              </a:rPr>
              <a:t>As the various financial markets will react in their own fashion to the events that impact them more directly, it is important to know that market indices each tell their own unique story.  </a:t>
            </a:r>
          </a:p>
          <a:p>
            <a:endParaRPr lang="en-US" sz="1100" b="0" baseline="0" dirty="0" smtClean="0">
              <a:solidFill>
                <a:schemeClr val="tx1"/>
              </a:solidFill>
            </a:endParaRPr>
          </a:p>
          <a:p>
            <a:pPr marL="171450" indent="-171450">
              <a:buFont typeface="Arial" panose="020B0604020202020204" pitchFamily="34" charset="0"/>
              <a:buChar char="•"/>
            </a:pPr>
            <a:r>
              <a:rPr lang="en-US" sz="1100" b="0" baseline="0" dirty="0" smtClean="0">
                <a:solidFill>
                  <a:schemeClr val="tx1"/>
                </a:solidFill>
              </a:rPr>
              <a:t>Because indices mirror the history of an exchange or market, they will vary in inception dates.  </a:t>
            </a:r>
          </a:p>
          <a:p>
            <a:pPr marL="171450" indent="-171450">
              <a:buFont typeface="Arial" panose="020B0604020202020204" pitchFamily="34" charset="0"/>
              <a:buChar char="•"/>
            </a:pPr>
            <a:endParaRPr lang="en-US" sz="1100" b="0" baseline="0" dirty="0" smtClean="0">
              <a:solidFill>
                <a:schemeClr val="tx1"/>
              </a:solidFill>
            </a:endParaRPr>
          </a:p>
          <a:p>
            <a:pPr marL="628650" lvl="1" indent="-171450">
              <a:buFont typeface="Arial" panose="020B0604020202020204" pitchFamily="34" charset="0"/>
              <a:buChar char="•"/>
            </a:pPr>
            <a:r>
              <a:rPr lang="en-US" sz="1100" baseline="0" dirty="0" smtClean="0">
                <a:solidFill>
                  <a:schemeClr val="tx1"/>
                </a:solidFill>
              </a:rPr>
              <a:t>For example,</a:t>
            </a:r>
            <a:r>
              <a:rPr lang="en-US" sz="1100" dirty="0" smtClean="0">
                <a:solidFill>
                  <a:schemeClr val="tx1"/>
                </a:solidFill>
              </a:rPr>
              <a:t> </a:t>
            </a:r>
            <a:r>
              <a:rPr lang="en-US" sz="1100" baseline="0" dirty="0" smtClean="0">
                <a:solidFill>
                  <a:schemeClr val="tx1"/>
                </a:solidFill>
              </a:rPr>
              <a:t>indices</a:t>
            </a:r>
            <a:r>
              <a:rPr lang="en-US" sz="1100" dirty="0" smtClean="0">
                <a:solidFill>
                  <a:schemeClr val="tx1"/>
                </a:solidFill>
              </a:rPr>
              <a:t> in the developed markets may have been in existence longer than indices in the developing or emerging markets.  </a:t>
            </a:r>
          </a:p>
          <a:p>
            <a:pPr marL="457200" lvl="1" indent="0">
              <a:buFont typeface="Arial" panose="020B0604020202020204" pitchFamily="34" charset="0"/>
              <a:buNone/>
            </a:pPr>
            <a:endParaRPr lang="en-US" sz="1100" baseline="0" dirty="0" smtClean="0">
              <a:solidFill>
                <a:schemeClr val="tx1"/>
              </a:solidFill>
            </a:endParaRPr>
          </a:p>
          <a:p>
            <a:pPr marL="171450" indent="-171450">
              <a:buFont typeface="Arial" panose="020B0604020202020204" pitchFamily="34" charset="0"/>
              <a:buChar char="•"/>
            </a:pPr>
            <a:r>
              <a:rPr lang="en-US" sz="1100" dirty="0">
                <a:solidFill>
                  <a:schemeClr val="tx1"/>
                </a:solidFill>
              </a:rPr>
              <a:t>I</a:t>
            </a:r>
            <a:r>
              <a:rPr lang="en-US" sz="1100" b="0" baseline="0" dirty="0" smtClean="0">
                <a:solidFill>
                  <a:schemeClr val="tx1"/>
                </a:solidFill>
              </a:rPr>
              <a:t>ndices also reflect the composition of the underlying economy of a country of region.</a:t>
            </a:r>
            <a:r>
              <a:rPr lang="en-US" sz="1100" b="0" dirty="0" smtClean="0">
                <a:solidFill>
                  <a:schemeClr val="tx1"/>
                </a:solidFill>
              </a:rPr>
              <a:t>  </a:t>
            </a:r>
          </a:p>
          <a:p>
            <a:pPr marL="171450" indent="-171450">
              <a:buFont typeface="Arial" panose="020B0604020202020204" pitchFamily="34" charset="0"/>
              <a:buChar char="•"/>
            </a:pPr>
            <a:endParaRPr lang="en-US" sz="1100" b="0" dirty="0" smtClean="0">
              <a:solidFill>
                <a:schemeClr val="tx1"/>
              </a:solidFill>
            </a:endParaRPr>
          </a:p>
          <a:p>
            <a:pPr marL="628650" lvl="1" indent="-171450">
              <a:buFont typeface="Arial" panose="020B0604020202020204" pitchFamily="34" charset="0"/>
              <a:buChar char="•"/>
            </a:pPr>
            <a:r>
              <a:rPr lang="en-US" sz="1100" b="0" dirty="0" smtClean="0">
                <a:solidFill>
                  <a:schemeClr val="tx1"/>
                </a:solidFill>
              </a:rPr>
              <a:t>As a result,</a:t>
            </a:r>
            <a:r>
              <a:rPr lang="en-US" sz="1100" b="0" baseline="0" dirty="0" smtClean="0">
                <a:solidFill>
                  <a:schemeClr val="tx1"/>
                </a:solidFill>
              </a:rPr>
              <a:t> they will also vary in the type of economic activity that is being measured.  </a:t>
            </a:r>
          </a:p>
          <a:p>
            <a:pPr marL="628650" lvl="1" indent="-171450">
              <a:buFont typeface="Arial" panose="020B0604020202020204" pitchFamily="34" charset="0"/>
              <a:buChar char="•"/>
            </a:pPr>
            <a:endParaRPr lang="en-US" sz="1100" b="0" baseline="0" dirty="0" smtClean="0">
              <a:solidFill>
                <a:schemeClr val="tx1"/>
              </a:solidFill>
            </a:endParaRPr>
          </a:p>
          <a:p>
            <a:pPr marL="628650" lvl="1" indent="-171450">
              <a:buFont typeface="Arial" panose="020B0604020202020204" pitchFamily="34" charset="0"/>
              <a:buChar char="•"/>
            </a:pPr>
            <a:r>
              <a:rPr lang="en-US" sz="1100" b="0" baseline="0" dirty="0" smtClean="0">
                <a:solidFill>
                  <a:schemeClr val="tx1"/>
                </a:solidFill>
              </a:rPr>
              <a:t>For example, on a relative basis, Canada has</a:t>
            </a:r>
            <a:r>
              <a:rPr lang="en-US" sz="1100" b="0" dirty="0" smtClean="0">
                <a:solidFill>
                  <a:schemeClr val="tx1"/>
                </a:solidFill>
              </a:rPr>
              <a:t> a greater percentage of its economy dependent upon energy and natural resources than the United States.  </a:t>
            </a:r>
            <a:r>
              <a:rPr lang="en-US" sz="1100" b="0" baseline="0" dirty="0" smtClean="0">
                <a:solidFill>
                  <a:schemeClr val="tx1"/>
                </a:solidFill>
              </a:rPr>
              <a:t>  </a:t>
            </a:r>
          </a:p>
          <a:p>
            <a:endParaRPr lang="en-US" sz="1100" b="0" baseline="0" dirty="0" smtClean="0">
              <a:solidFill>
                <a:schemeClr val="tx1"/>
              </a:solidFill>
            </a:endParaRPr>
          </a:p>
          <a:p>
            <a:pPr marL="171450" indent="-171450">
              <a:buFont typeface="Arial" panose="020B0604020202020204" pitchFamily="34" charset="0"/>
              <a:buChar char="•"/>
            </a:pPr>
            <a:r>
              <a:rPr lang="en-US" sz="1100" b="0" baseline="0" dirty="0" smtClean="0">
                <a:solidFill>
                  <a:schemeClr val="tx1"/>
                </a:solidFill>
              </a:rPr>
              <a:t>As you begin to follow the markets, over time you’ll develop a broader sense for: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0" baseline="0" dirty="0" smtClean="0">
              <a:solidFill>
                <a:schemeClr val="tx1"/>
              </a:solidFill>
            </a:endParaRP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100" b="0" baseline="0" dirty="0" smtClean="0">
                <a:solidFill>
                  <a:schemeClr val="tx1"/>
                </a:solidFill>
              </a:rPr>
              <a:t>The normal range of activity for an underlying index.</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b="0" baseline="0" dirty="0" smtClean="0">
              <a:solidFill>
                <a:schemeClr val="tx1"/>
              </a:solidFill>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baseline="0" dirty="0" smtClean="0">
                <a:solidFill>
                  <a:schemeClr val="tx1"/>
                </a:solidFill>
              </a:rPr>
              <a:t>Given the volatility differences in asset classes, the movement in a bond index may be more subdued than a stock index within the same country.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b="0" baseline="0" dirty="0" smtClean="0">
              <a:solidFill>
                <a:schemeClr val="tx1"/>
              </a:solidFill>
            </a:endParaRP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baseline="0" dirty="0" smtClean="0">
                <a:solidFill>
                  <a:schemeClr val="tx1"/>
                </a:solidFill>
              </a:rPr>
              <a:t>For example, a large-capital index should be less volatile than its corresponding small-capital index.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0" baseline="0" dirty="0" smtClean="0">
              <a:solidFill>
                <a:schemeClr val="tx1"/>
              </a:solidFill>
            </a:endParaRPr>
          </a:p>
          <a:p>
            <a:pPr marL="685800" lvl="1" indent="-228600">
              <a:buFont typeface="+mj-lt"/>
              <a:buAutoNum type="arabicPeriod" startAt="2"/>
            </a:pPr>
            <a:r>
              <a:rPr lang="en-US" sz="1100" b="0" baseline="0" dirty="0" smtClean="0">
                <a:solidFill>
                  <a:schemeClr val="tx1"/>
                </a:solidFill>
              </a:rPr>
              <a:t>Whether or not the index is based on market capitalization or price change.</a:t>
            </a:r>
          </a:p>
          <a:p>
            <a:pPr marL="685800" lvl="1" indent="-228600">
              <a:buFont typeface="+mj-lt"/>
              <a:buAutoNum type="arabicPeriod" startAt="2"/>
            </a:pPr>
            <a:endParaRPr lang="en-US" sz="1100" b="0" baseline="0" dirty="0" smtClean="0">
              <a:solidFill>
                <a:schemeClr val="tx1"/>
              </a:solidFill>
            </a:endParaRPr>
          </a:p>
          <a:p>
            <a:pPr marL="685800" lvl="1" indent="-228600">
              <a:buFont typeface="+mj-lt"/>
              <a:buAutoNum type="arabicPeriod" startAt="2"/>
            </a:pPr>
            <a:r>
              <a:rPr lang="en-US" sz="1100" b="0" baseline="0" dirty="0" smtClean="0">
                <a:solidFill>
                  <a:schemeClr val="tx1"/>
                </a:solidFill>
              </a:rPr>
              <a:t>Which companies are in high demand and what industries are falling out of demand.</a:t>
            </a:r>
          </a:p>
          <a:p>
            <a:pPr marL="457200" lvl="1" indent="0">
              <a:buFont typeface="+mj-lt"/>
              <a:buNone/>
            </a:pPr>
            <a:endParaRPr lang="en-US" sz="1100" b="0" baseline="0" dirty="0" smtClean="0">
              <a:solidFill>
                <a:schemeClr val="tx1"/>
              </a:solidFill>
            </a:endParaRPr>
          </a:p>
          <a:p>
            <a:pPr marL="628650" lvl="1" indent="-171450">
              <a:buFont typeface="Arial" panose="020B0604020202020204" pitchFamily="34" charset="0"/>
              <a:buChar char="•"/>
            </a:pPr>
            <a:r>
              <a:rPr lang="en-US" sz="1100" b="0" baseline="0" dirty="0" smtClean="0">
                <a:solidFill>
                  <a:schemeClr val="tx1"/>
                </a:solidFill>
              </a:rPr>
              <a:t>For example, are technology companies overtaking consumer goods companies as drivers of growth?</a:t>
            </a:r>
          </a:p>
          <a:p>
            <a:endParaRPr lang="en-US" sz="1100" b="1" dirty="0" smtClean="0">
              <a:solidFill>
                <a:schemeClr val="tx1"/>
              </a:solidFill>
            </a:endParaRPr>
          </a:p>
          <a:p>
            <a:pPr marL="171450" indent="-171450">
              <a:buFont typeface="Arial" panose="020B0604020202020204" pitchFamily="34" charset="0"/>
              <a:buChar char="•"/>
            </a:pPr>
            <a:r>
              <a:rPr lang="en-US" sz="1100" b="0" dirty="0" smtClean="0">
                <a:solidFill>
                  <a:schemeClr val="tx1"/>
                </a:solidFill>
              </a:rPr>
              <a:t>Regardless</a:t>
            </a:r>
            <a:r>
              <a:rPr lang="en-US" sz="1100" b="0" baseline="0" dirty="0" smtClean="0">
                <a:solidFill>
                  <a:schemeClr val="tx1"/>
                </a:solidFill>
              </a:rPr>
              <a:t> of the index, is very important to put the change in market activity in proper context.  </a:t>
            </a:r>
          </a:p>
          <a:p>
            <a:pPr marL="171450" indent="-171450">
              <a:buFont typeface="Arial" panose="020B0604020202020204" pitchFamily="34" charset="0"/>
              <a:buChar char="•"/>
            </a:pPr>
            <a:endParaRPr lang="en-US" sz="1100" b="0" baseline="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smtClean="0">
                <a:solidFill>
                  <a:schemeClr val="tx1"/>
                </a:solidFill>
              </a:rPr>
              <a:t>While a variation in the price of an index is calculated in points … the</a:t>
            </a:r>
            <a:r>
              <a:rPr lang="en-US" sz="1100" baseline="0" dirty="0" smtClean="0">
                <a:solidFill>
                  <a:schemeClr val="tx1"/>
                </a:solidFill>
              </a:rPr>
              <a:t> variation should be </a:t>
            </a:r>
            <a:r>
              <a:rPr lang="en-US" sz="1100" dirty="0" smtClean="0">
                <a:solidFill>
                  <a:schemeClr val="tx1"/>
                </a:solidFill>
              </a:rPr>
              <a:t>expressed as a percentage to provide a better sense of the magnitude of the change.</a:t>
            </a:r>
          </a:p>
          <a:p>
            <a:pPr marL="171450" indent="-171450">
              <a:buFont typeface="Arial" panose="020B0604020202020204" pitchFamily="34" charset="0"/>
              <a:buChar char="•"/>
            </a:pPr>
            <a:endParaRPr lang="en-US" sz="1100" b="0" baseline="0" dirty="0" smtClean="0">
              <a:solidFill>
                <a:schemeClr val="tx1"/>
              </a:solidFill>
            </a:endParaRPr>
          </a:p>
          <a:p>
            <a:pPr marL="628650" lvl="1" indent="-171450">
              <a:buFont typeface="Arial" panose="020B0604020202020204" pitchFamily="34" charset="0"/>
              <a:buChar char="•"/>
            </a:pPr>
            <a:r>
              <a:rPr lang="en-US" sz="1100" b="0" baseline="0" dirty="0" smtClean="0">
                <a:solidFill>
                  <a:schemeClr val="tx1"/>
                </a:solidFill>
              </a:rPr>
              <a:t>On the surface, the closing level of the index or the point change may seem large.</a:t>
            </a:r>
          </a:p>
          <a:p>
            <a:pPr marL="628650" lvl="1" indent="-171450">
              <a:buFont typeface="Arial" panose="020B0604020202020204" pitchFamily="34" charset="0"/>
              <a:buChar char="•"/>
            </a:pPr>
            <a:endParaRPr lang="en-US" sz="1100" b="0" baseline="0" dirty="0" smtClean="0">
              <a:solidFill>
                <a:schemeClr val="tx1"/>
              </a:solidFill>
            </a:endParaRPr>
          </a:p>
          <a:p>
            <a:pPr marL="628650" lvl="1" indent="-171450">
              <a:buFont typeface="Arial" panose="020B0604020202020204" pitchFamily="34" charset="0"/>
              <a:buChar char="•"/>
            </a:pPr>
            <a:r>
              <a:rPr lang="en-US" sz="1100" b="0" baseline="0" dirty="0" smtClean="0">
                <a:solidFill>
                  <a:schemeClr val="tx1"/>
                </a:solidFill>
              </a:rPr>
              <a:t>However, it is not unusual for a large daily rally or decline in the indices</a:t>
            </a:r>
            <a:r>
              <a:rPr lang="en-US" sz="1100" b="0" dirty="0" smtClean="0">
                <a:solidFill>
                  <a:schemeClr val="tx1"/>
                </a:solidFill>
              </a:rPr>
              <a:t> to make headlines.</a:t>
            </a:r>
          </a:p>
          <a:p>
            <a:pPr marL="628650" lvl="1" indent="-171450">
              <a:buFont typeface="Arial" panose="020B0604020202020204" pitchFamily="34" charset="0"/>
              <a:buChar char="•"/>
            </a:pPr>
            <a:endParaRPr lang="en-US" sz="1100" b="0" dirty="0" smtClean="0">
              <a:solidFill>
                <a:schemeClr val="tx1"/>
              </a:solidFill>
            </a:endParaRPr>
          </a:p>
          <a:p>
            <a:pPr marL="628650" lvl="1" indent="-171450">
              <a:buFont typeface="Arial" panose="020B0604020202020204" pitchFamily="34" charset="0"/>
              <a:buChar char="•"/>
            </a:pPr>
            <a:r>
              <a:rPr lang="en-US" sz="1100" b="0" dirty="0" smtClean="0">
                <a:solidFill>
                  <a:schemeClr val="tx1"/>
                </a:solidFill>
              </a:rPr>
              <a:t>When this happens, there tends</a:t>
            </a:r>
            <a:r>
              <a:rPr lang="en-US" sz="1100" b="0" baseline="0" dirty="0" smtClean="0">
                <a:solidFill>
                  <a:schemeClr val="tx1"/>
                </a:solidFill>
              </a:rPr>
              <a:t> to be</a:t>
            </a:r>
            <a:r>
              <a:rPr lang="en-US" sz="1100" b="0" dirty="0" smtClean="0">
                <a:solidFill>
                  <a:schemeClr val="tx1"/>
                </a:solidFill>
              </a:rPr>
              <a:t> a much smaller single </a:t>
            </a:r>
            <a:r>
              <a:rPr lang="en-US" sz="1100" b="0" baseline="0" dirty="0" smtClean="0">
                <a:solidFill>
                  <a:schemeClr val="tx1"/>
                </a:solidFill>
              </a:rPr>
              <a:t>digit percentage change in the overall index, making it very important to always convert the point change into a percentage. </a:t>
            </a:r>
          </a:p>
          <a:p>
            <a:endParaRPr lang="en-US" sz="1100" b="0" baseline="0" dirty="0" smtClean="0">
              <a:solidFill>
                <a:schemeClr val="tx1"/>
              </a:solidFill>
            </a:endParaRPr>
          </a:p>
          <a:p>
            <a:pPr marL="0" indent="0">
              <a:buFont typeface="Arial" panose="020B0604020202020204" pitchFamily="34" charset="0"/>
              <a:buNone/>
            </a:pPr>
            <a:r>
              <a:rPr lang="en-US" sz="1100" b="0" i="1" baseline="0" dirty="0" smtClean="0">
                <a:solidFill>
                  <a:schemeClr val="tx1"/>
                </a:solidFill>
              </a:rPr>
              <a:t>OPTIONAL COMMENTARY </a:t>
            </a:r>
            <a:r>
              <a:rPr lang="en-US" sz="1100" b="0" baseline="0" dirty="0" smtClean="0">
                <a:solidFill>
                  <a:schemeClr val="tx1"/>
                </a:solidFill>
              </a:rPr>
              <a:t>- To learn more about the types of indices and their components, please refer to the supplemental handout in your packages.</a:t>
            </a:r>
          </a:p>
          <a:p>
            <a:pPr marL="0" indent="0">
              <a:buFont typeface="Arial" panose="020B0604020202020204" pitchFamily="34" charset="0"/>
              <a:buNone/>
            </a:pPr>
            <a:endParaRPr lang="en-US" sz="1100" i="1" baseline="0" dirty="0" smtClean="0">
              <a:solidFill>
                <a:schemeClr val="tx1"/>
              </a:solidFill>
            </a:endParaRPr>
          </a:p>
          <a:p>
            <a:pPr marL="0" indent="0">
              <a:buFont typeface="Arial" panose="020B0604020202020204" pitchFamily="34" charset="0"/>
              <a:buNone/>
            </a:pPr>
            <a:r>
              <a:rPr lang="en-US" sz="1100" i="1" baseline="0" dirty="0" smtClean="0">
                <a:solidFill>
                  <a:schemeClr val="tx1"/>
                </a:solidFill>
              </a:rPr>
              <a:t>FOR PRESENTERS:  INTERNAL LINK TO SUPPLEMENTAL HANDOUT –Types of Equity Indices: </a:t>
            </a:r>
            <a:r>
              <a:rPr lang="en-US" sz="1100" b="0" baseline="0" dirty="0" smtClean="0">
                <a:solidFill>
                  <a:schemeClr val="tx1"/>
                </a:solidFill>
              </a:rPr>
              <a:t> http://advisornet.fg.rbc.com/wealthmanagementservices/file-901009.pdf</a:t>
            </a:r>
          </a:p>
          <a:p>
            <a:pPr marL="0" indent="0">
              <a:buFont typeface="Arial" panose="020B0604020202020204" pitchFamily="34" charset="0"/>
              <a:buNone/>
            </a:pPr>
            <a:endParaRPr lang="en-US" sz="1100" b="1" dirty="0" smtClean="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18</a:t>
            </a:fld>
            <a:endParaRPr lang="en-GB" dirty="0"/>
          </a:p>
        </p:txBody>
      </p:sp>
    </p:spTree>
    <p:extLst>
      <p:ext uri="{BB962C8B-B14F-4D97-AF65-F5344CB8AC3E}">
        <p14:creationId xmlns:p14="http://schemas.microsoft.com/office/powerpoint/2010/main" val="20122995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smtClean="0">
                <a:solidFill>
                  <a:schemeClr val="tx1"/>
                </a:solidFill>
              </a:rPr>
              <a:t>Another way to analyze and better understand market activity</a:t>
            </a:r>
            <a:r>
              <a:rPr lang="en-US" sz="1100" baseline="0" dirty="0" smtClean="0">
                <a:solidFill>
                  <a:schemeClr val="tx1"/>
                </a:solidFill>
              </a:rPr>
              <a:t> is to categorize the stocks and bonds of governments and </a:t>
            </a:r>
            <a:r>
              <a:rPr lang="en-US" sz="1100" dirty="0" smtClean="0">
                <a:solidFill>
                  <a:schemeClr val="tx1"/>
                </a:solidFill>
              </a:rPr>
              <a:t>companies according to their type of business and industry.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dirty="0" smtClean="0">
              <a:solidFill>
                <a:schemeClr val="tx1"/>
              </a:solidFill>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smtClean="0">
                <a:solidFill>
                  <a:schemeClr val="tx1"/>
                </a:solidFill>
              </a:rPr>
              <a:t>These groupings are called </a:t>
            </a:r>
            <a:r>
              <a:rPr lang="en-US" sz="1100" b="1" dirty="0" smtClean="0">
                <a:solidFill>
                  <a:schemeClr val="tx1"/>
                </a:solidFill>
              </a:rPr>
              <a:t>sectors</a:t>
            </a:r>
            <a:r>
              <a:rPr lang="en-US" sz="1100" dirty="0" smtClean="0">
                <a:solidFill>
                  <a:schemeClr val="tx1"/>
                </a:solidFill>
              </a:rPr>
              <a:t>.</a:t>
            </a:r>
          </a:p>
          <a:p>
            <a:endParaRPr lang="en-US" sz="1100" dirty="0" smtClean="0">
              <a:solidFill>
                <a:schemeClr val="tx1"/>
              </a:solidFill>
            </a:endParaRPr>
          </a:p>
          <a:p>
            <a:pPr marL="171450" indent="-171450">
              <a:buFont typeface="Arial" panose="020B0604020202020204" pitchFamily="34" charset="0"/>
              <a:buChar char="•"/>
            </a:pPr>
            <a:r>
              <a:rPr lang="en-US" sz="1100" baseline="0" dirty="0" smtClean="0">
                <a:solidFill>
                  <a:schemeClr val="tx1"/>
                </a:solidFill>
              </a:rPr>
              <a:t>Just like making a pie, stock and bond indices are a mix of various ingredients which work together to reflect the underlying constituents of the economy.  </a:t>
            </a:r>
          </a:p>
          <a:p>
            <a:pPr marL="171450" indent="-171450">
              <a:buFont typeface="Arial" panose="020B0604020202020204" pitchFamily="34" charset="0"/>
              <a:buChar char="•"/>
            </a:pPr>
            <a:endParaRPr lang="en-US" sz="1100" baseline="0" dirty="0" smtClean="0">
              <a:solidFill>
                <a:schemeClr val="tx1"/>
              </a:solidFill>
            </a:endParaRPr>
          </a:p>
          <a:p>
            <a:pPr marL="628650" lvl="1" indent="-171450">
              <a:buFont typeface="Arial" panose="020B0604020202020204" pitchFamily="34" charset="0"/>
              <a:buChar char="•"/>
            </a:pPr>
            <a:r>
              <a:rPr lang="en-US" sz="1100" baseline="0" dirty="0" smtClean="0">
                <a:solidFill>
                  <a:schemeClr val="tx1"/>
                </a:solidFill>
              </a:rPr>
              <a:t>For example, if a country has an abundance of natural resources, the economy may reflect the leveraging of those resources through the growth of companies that extract, process, or refine commodities.  </a:t>
            </a:r>
          </a:p>
          <a:p>
            <a:endParaRPr lang="en-US" sz="1100" baseline="0" dirty="0" smtClean="0">
              <a:solidFill>
                <a:schemeClr val="tx1"/>
              </a:solidFill>
            </a:endParaRPr>
          </a:p>
          <a:p>
            <a:pPr marL="171450" indent="-171450">
              <a:buFont typeface="Arial" panose="020B0604020202020204" pitchFamily="34" charset="0"/>
              <a:buChar char="•"/>
            </a:pPr>
            <a:r>
              <a:rPr lang="en-US" sz="1100" baseline="0" dirty="0" smtClean="0">
                <a:solidFill>
                  <a:schemeClr val="tx1"/>
                </a:solidFill>
              </a:rPr>
              <a:t>Because economies change over time, and are also subject to economic, social and political influences, the constituent companies that make up a market are also subject to change.</a:t>
            </a:r>
          </a:p>
          <a:p>
            <a:pPr marL="171450" indent="-171450">
              <a:buFont typeface="Arial" panose="020B0604020202020204" pitchFamily="34" charset="0"/>
              <a:buChar char="•"/>
            </a:pPr>
            <a:endParaRPr lang="en-US" sz="1100" baseline="0" dirty="0" smtClean="0">
              <a:solidFill>
                <a:schemeClr val="tx1"/>
              </a:solidFill>
            </a:endParaRPr>
          </a:p>
          <a:p>
            <a:pPr marL="628650" lvl="1" indent="-171450">
              <a:buFont typeface="Arial" panose="020B0604020202020204" pitchFamily="34" charset="0"/>
              <a:buChar char="•"/>
            </a:pPr>
            <a:r>
              <a:rPr lang="en-US" sz="1100" baseline="0" dirty="0" smtClean="0">
                <a:solidFill>
                  <a:schemeClr val="tx1"/>
                </a:solidFill>
              </a:rPr>
              <a:t>For example, companies like </a:t>
            </a:r>
            <a:r>
              <a:rPr lang="en-US" sz="1100" b="0" i="0" kern="1200" dirty="0" err="1" smtClean="0">
                <a:solidFill>
                  <a:schemeClr val="tx1"/>
                </a:solidFill>
                <a:effectLst/>
                <a:latin typeface="+mn-lt"/>
                <a:ea typeface="+mn-ea"/>
                <a:cs typeface="+mn-cs"/>
              </a:rPr>
              <a:t>Loewen</a:t>
            </a:r>
            <a:r>
              <a:rPr lang="en-US" sz="1100" b="0" i="0" kern="1200" dirty="0" smtClean="0">
                <a:solidFill>
                  <a:schemeClr val="tx1"/>
                </a:solidFill>
                <a:effectLst/>
                <a:latin typeface="+mn-lt"/>
                <a:ea typeface="+mn-ea"/>
                <a:cs typeface="+mn-cs"/>
              </a:rPr>
              <a:t> Group, </a:t>
            </a:r>
            <a:r>
              <a:rPr lang="en-US" sz="1100" baseline="0" dirty="0" smtClean="0">
                <a:solidFill>
                  <a:schemeClr val="tx1"/>
                </a:solidFill>
              </a:rPr>
              <a:t>Northern Telecom, </a:t>
            </a:r>
            <a:r>
              <a:rPr lang="en-US" sz="1100" baseline="0" dirty="0" err="1" smtClean="0">
                <a:solidFill>
                  <a:schemeClr val="tx1"/>
                </a:solidFill>
              </a:rPr>
              <a:t>Stelco</a:t>
            </a:r>
            <a:r>
              <a:rPr lang="en-US" sz="1100" baseline="0" dirty="0" smtClean="0">
                <a:solidFill>
                  <a:schemeClr val="tx1"/>
                </a:solidFill>
              </a:rPr>
              <a:t>, Research In Motion (RIM),</a:t>
            </a:r>
            <a:r>
              <a:rPr lang="en-US" sz="1100" b="0" i="0" kern="1200" dirty="0" smtClean="0">
                <a:solidFill>
                  <a:schemeClr val="tx1"/>
                </a:solidFill>
                <a:effectLst/>
                <a:latin typeface="+mn-lt"/>
                <a:ea typeface="+mn-ea"/>
                <a:cs typeface="+mn-cs"/>
              </a:rPr>
              <a:t> Confederation</a:t>
            </a:r>
            <a:r>
              <a:rPr lang="en-US" sz="1100" b="0" i="0" kern="1200" baseline="0" dirty="0" smtClean="0">
                <a:solidFill>
                  <a:schemeClr val="tx1"/>
                </a:solidFill>
                <a:effectLst/>
                <a:latin typeface="+mn-lt"/>
                <a:ea typeface="+mn-ea"/>
                <a:cs typeface="+mn-cs"/>
              </a:rPr>
              <a:t> Life, Eaton’s and Sears Canada were all at one point familiar names in the Toronto Composite Index.  </a:t>
            </a:r>
            <a:endParaRPr lang="en-US" sz="1100" baseline="0" dirty="0" smtClean="0">
              <a:solidFill>
                <a:schemeClr val="tx1"/>
              </a:solidFill>
            </a:endParaRPr>
          </a:p>
          <a:p>
            <a:endParaRPr lang="en-US" dirty="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19</a:t>
            </a:fld>
            <a:endParaRPr lang="en-GB" dirty="0"/>
          </a:p>
        </p:txBody>
      </p:sp>
    </p:spTree>
    <p:extLst>
      <p:ext uri="{BB962C8B-B14F-4D97-AF65-F5344CB8AC3E}">
        <p14:creationId xmlns:p14="http://schemas.microsoft.com/office/powerpoint/2010/main" val="3438398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0023" y="4473892"/>
            <a:ext cx="5608320" cy="3660458"/>
          </a:xfrm>
        </p:spPr>
        <p:txBody>
          <a:bodyPr/>
          <a:lstStyle/>
          <a:p>
            <a:pPr marL="171450" indent="-171450">
              <a:buFont typeface="Arial" panose="020B0604020202020204" pitchFamily="34" charset="0"/>
              <a:buChar char="•"/>
            </a:pPr>
            <a:r>
              <a:rPr lang="en-CA" sz="1100" dirty="0">
                <a:solidFill>
                  <a:schemeClr val="tx1"/>
                </a:solidFill>
              </a:rPr>
              <a:t>At RBC Wealth Management, we understand that financial concepts can be difficult to understand and we are committed to</a:t>
            </a:r>
            <a:r>
              <a:rPr lang="en-CA" sz="1100" baseline="0" dirty="0">
                <a:solidFill>
                  <a:schemeClr val="tx1"/>
                </a:solidFill>
              </a:rPr>
              <a:t> helping families make sense of wealth and money.</a:t>
            </a:r>
          </a:p>
          <a:p>
            <a:pPr marL="0" indent="0">
              <a:buFont typeface="Arial" panose="020B0604020202020204" pitchFamily="34" charset="0"/>
              <a:buNone/>
            </a:pPr>
            <a:endParaRPr lang="en-CA" sz="1100" baseline="0" dirty="0">
              <a:solidFill>
                <a:schemeClr val="tx1"/>
              </a:solidFill>
            </a:endParaRPr>
          </a:p>
          <a:p>
            <a:pPr marL="171450" indent="-171450">
              <a:buFont typeface="Arial" panose="020B0604020202020204" pitchFamily="34" charset="0"/>
              <a:buChar char="•"/>
            </a:pPr>
            <a:r>
              <a:rPr lang="en-CA" sz="1100" baseline="0" dirty="0">
                <a:solidFill>
                  <a:schemeClr val="tx1"/>
                </a:solidFill>
              </a:rPr>
              <a:t>Suitable for individuals of any generation, whether it be Seniors, Baby Boomers, Generation Xers or Millennials, we have built a financial literacy education program to help individuals be successful in managing their money and their finances. </a:t>
            </a:r>
          </a:p>
          <a:p>
            <a:pPr marL="171450" indent="-171450">
              <a:buFont typeface="Arial" panose="020B0604020202020204" pitchFamily="34" charset="0"/>
              <a:buChar char="•"/>
            </a:pPr>
            <a:endParaRPr lang="en-CA" sz="1100" baseline="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100" i="0" baseline="0" dirty="0">
                <a:solidFill>
                  <a:schemeClr val="tx1"/>
                </a:solidFill>
              </a:rPr>
              <a:t>OR</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sz="1100" i="0" baseline="0" dirty="0">
              <a:solidFill>
                <a:schemeClr val="tx1"/>
              </a:solidFill>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100" i="0" baseline="0" dirty="0">
                <a:solidFill>
                  <a:schemeClr val="tx1"/>
                </a:solidFill>
              </a:rPr>
              <a:t>Suitable for individuals of any generation, whether it be Seniors, Baby Boomers, Generation Xers or Millennials, we have built a financial literacy education program to help individuals take charge of their finances and feel confident in meeting their financial goals.</a:t>
            </a:r>
          </a:p>
          <a:p>
            <a:pPr marL="0" indent="0">
              <a:buFont typeface="Arial" panose="020B0604020202020204" pitchFamily="34" charset="0"/>
              <a:buNone/>
            </a:pPr>
            <a:endParaRPr lang="en-CA" sz="1100" baseline="0" dirty="0">
              <a:solidFill>
                <a:schemeClr val="tx1"/>
              </a:solidFill>
            </a:endParaRPr>
          </a:p>
          <a:p>
            <a:pPr marL="171450" indent="-171450">
              <a:buFont typeface="Arial" panose="020B0604020202020204" pitchFamily="34" charset="0"/>
              <a:buChar char="•"/>
            </a:pPr>
            <a:r>
              <a:rPr lang="en-CA" sz="1100" baseline="0" dirty="0">
                <a:solidFill>
                  <a:schemeClr val="tx1"/>
                </a:solidFill>
                <a:latin typeface="+mn-lt"/>
                <a:cs typeface="Arial" panose="020B0604020202020204" pitchFamily="34" charset="0"/>
              </a:rPr>
              <a:t>Our program is broken down into 4 components, each with modules designed to build financial literacy in the areas of:</a:t>
            </a:r>
          </a:p>
          <a:p>
            <a:pPr marL="685800" lvl="1" indent="-228600">
              <a:buFont typeface="+mj-lt"/>
              <a:buAutoNum type="arabicPeriod"/>
            </a:pPr>
            <a:r>
              <a:rPr lang="en-CA" sz="1100" baseline="0" dirty="0">
                <a:solidFill>
                  <a:schemeClr val="tx1"/>
                </a:solidFill>
                <a:latin typeface="+mn-lt"/>
                <a:cs typeface="Arial" panose="020B0604020202020204" pitchFamily="34" charset="0"/>
              </a:rPr>
              <a:t>Earnings &amp; Savings</a:t>
            </a:r>
          </a:p>
          <a:p>
            <a:pPr marL="685800" lvl="1" indent="-228600">
              <a:buFont typeface="+mj-lt"/>
              <a:buAutoNum type="arabicPeriod"/>
            </a:pPr>
            <a:r>
              <a:rPr lang="en-CA" sz="1100" baseline="0" dirty="0">
                <a:solidFill>
                  <a:schemeClr val="tx1"/>
                </a:solidFill>
                <a:latin typeface="+mn-lt"/>
                <a:cs typeface="Arial" panose="020B0604020202020204" pitchFamily="34" charset="0"/>
              </a:rPr>
              <a:t>Wealth Planning Basics</a:t>
            </a:r>
          </a:p>
          <a:p>
            <a:pPr marL="685800" lvl="1" indent="-228600">
              <a:buFont typeface="+mj-lt"/>
              <a:buAutoNum type="arabicPeriod"/>
            </a:pPr>
            <a:r>
              <a:rPr lang="en-CA" sz="1100" baseline="0" dirty="0">
                <a:solidFill>
                  <a:schemeClr val="tx1"/>
                </a:solidFill>
                <a:latin typeface="+mn-lt"/>
                <a:cs typeface="Arial" panose="020B0604020202020204" pitchFamily="34" charset="0"/>
              </a:rPr>
              <a:t>Investing</a:t>
            </a:r>
          </a:p>
          <a:p>
            <a:pPr marL="685800" lvl="1" indent="-228600">
              <a:buFont typeface="+mj-lt"/>
              <a:buAutoNum type="arabicPeriod"/>
            </a:pPr>
            <a:r>
              <a:rPr lang="en-CA" sz="1100" baseline="0" dirty="0">
                <a:solidFill>
                  <a:schemeClr val="tx1"/>
                </a:solidFill>
                <a:latin typeface="+mn-lt"/>
                <a:cs typeface="Arial" panose="020B0604020202020204" pitchFamily="34" charset="0"/>
              </a:rPr>
              <a:t>Advanced Planning</a:t>
            </a:r>
            <a:endParaRPr lang="en-CA" sz="1100" baseline="0" dirty="0">
              <a:solidFill>
                <a:schemeClr val="tx1"/>
              </a:solidFill>
            </a:endParaRPr>
          </a:p>
          <a:p>
            <a:pPr>
              <a:defRPr/>
            </a:pPr>
            <a:endParaRPr lang="en-US" sz="1100" dirty="0">
              <a:solidFill>
                <a:schemeClr val="tx1"/>
              </a:solidFill>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noProof="0" dirty="0">
                <a:solidFill>
                  <a:schemeClr val="tx1"/>
                </a:solidFill>
              </a:rPr>
              <a:t>Today, </a:t>
            </a:r>
            <a:r>
              <a:rPr lang="en-US" sz="1100" baseline="0" noProof="0" dirty="0">
                <a:solidFill>
                  <a:schemeClr val="tx1"/>
                </a:solidFill>
              </a:rPr>
              <a:t>we move one step further towards becoming proficient in understanding key ‘Investing’ concepts as we focus </a:t>
            </a:r>
            <a:r>
              <a:rPr lang="en-US" sz="1100" noProof="0" dirty="0">
                <a:solidFill>
                  <a:schemeClr val="tx1"/>
                </a:solidFill>
              </a:rPr>
              <a:t>on </a:t>
            </a:r>
            <a:r>
              <a:rPr lang="en-US" sz="1100" noProof="0" dirty="0" smtClean="0">
                <a:solidFill>
                  <a:schemeClr val="tx1"/>
                </a:solidFill>
              </a:rPr>
              <a:t>Markets and Investment Vehicles,</a:t>
            </a:r>
            <a:r>
              <a:rPr lang="en-US" sz="1100" baseline="0" noProof="0" dirty="0" smtClean="0">
                <a:solidFill>
                  <a:schemeClr val="tx1"/>
                </a:solidFill>
              </a:rPr>
              <a:t> module #11.</a:t>
            </a:r>
            <a:r>
              <a:rPr lang="en-US" sz="1100" noProof="0" dirty="0" smtClean="0">
                <a:solidFill>
                  <a:schemeClr val="tx1"/>
                </a:solidFill>
              </a:rPr>
              <a:t/>
            </a:r>
            <a:br>
              <a:rPr lang="en-US" sz="1100" noProof="0" dirty="0" smtClean="0">
                <a:solidFill>
                  <a:schemeClr val="tx1"/>
                </a:solidFill>
              </a:rPr>
            </a:br>
            <a:endParaRPr lang="en-US" sz="1100" noProof="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100" noProof="0" dirty="0" smtClean="0">
                <a:solidFill>
                  <a:schemeClr val="tx1"/>
                </a:solidFill>
              </a:rPr>
              <a:t>OR</a:t>
            </a:r>
            <a:br>
              <a:rPr lang="en-US" sz="1100" noProof="0" dirty="0" smtClean="0">
                <a:solidFill>
                  <a:schemeClr val="tx1"/>
                </a:solidFill>
              </a:rPr>
            </a:br>
            <a:r>
              <a:rPr lang="en-US" sz="1100" noProof="0" dirty="0" smtClean="0">
                <a:solidFill>
                  <a:schemeClr val="tx1"/>
                </a:solidFill>
              </a:rPr>
              <a:t> </a:t>
            </a:r>
            <a:endParaRPr lang="en-US" sz="1100" noProof="0" dirty="0">
              <a:solidFill>
                <a:schemeClr val="tx1"/>
              </a:solidFill>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noProof="0" dirty="0">
                <a:solidFill>
                  <a:schemeClr val="tx1"/>
                </a:solidFill>
              </a:rPr>
              <a:t>In today’s ‘Investing’ </a:t>
            </a:r>
            <a:r>
              <a:rPr lang="en-US" sz="1100" baseline="0" noProof="0" dirty="0">
                <a:solidFill>
                  <a:schemeClr val="tx1"/>
                </a:solidFill>
              </a:rPr>
              <a:t>lesson, we will focus </a:t>
            </a:r>
            <a:r>
              <a:rPr lang="en-US" sz="1100" noProof="0" dirty="0" smtClean="0">
                <a:solidFill>
                  <a:schemeClr val="tx1"/>
                </a:solidFill>
              </a:rPr>
              <a:t>on Markets and Investment Vehicles, </a:t>
            </a:r>
            <a:r>
              <a:rPr lang="en-US" sz="1100" noProof="0" dirty="0">
                <a:solidFill>
                  <a:schemeClr val="tx1"/>
                </a:solidFill>
              </a:rPr>
              <a:t>designe</a:t>
            </a:r>
            <a:r>
              <a:rPr lang="en-US" sz="1100" baseline="0" noProof="0" dirty="0">
                <a:solidFill>
                  <a:schemeClr val="tx1"/>
                </a:solidFill>
              </a:rPr>
              <a:t>d to explain </a:t>
            </a:r>
            <a:r>
              <a:rPr lang="en-US" sz="1100" baseline="0" noProof="0" dirty="0" smtClean="0">
                <a:solidFill>
                  <a:schemeClr val="tx1"/>
                </a:solidFill>
              </a:rPr>
              <a:t>how </a:t>
            </a:r>
            <a:r>
              <a:rPr lang="en-US" sz="1100" dirty="0" smtClean="0">
                <a:solidFill>
                  <a:schemeClr val="tx1"/>
                </a:solidFill>
              </a:rPr>
              <a:t>the interactions amongst various market participants (e.g. buyers, sellers, and financial intermediaries) create marketable securities as a result of those transactions. </a:t>
            </a:r>
            <a:br>
              <a:rPr lang="en-US" sz="1100" dirty="0" smtClean="0">
                <a:solidFill>
                  <a:schemeClr val="tx1"/>
                </a:solidFill>
              </a:rPr>
            </a:br>
            <a:endParaRPr lang="en-US" sz="1100" baseline="0" noProof="0" dirty="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2</a:t>
            </a:fld>
            <a:endParaRPr lang="en-GB" dirty="0"/>
          </a:p>
        </p:txBody>
      </p:sp>
    </p:spTree>
    <p:extLst>
      <p:ext uri="{BB962C8B-B14F-4D97-AF65-F5344CB8AC3E}">
        <p14:creationId xmlns:p14="http://schemas.microsoft.com/office/powerpoint/2010/main" val="26828113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785813"/>
            <a:ext cx="4181475" cy="3136900"/>
          </a:xfrm>
        </p:spPr>
      </p:sp>
      <p:sp>
        <p:nvSpPr>
          <p:cNvPr id="3" name="Notes Placeholder 2"/>
          <p:cNvSpPr>
            <a:spLocks noGrp="1"/>
          </p:cNvSpPr>
          <p:nvPr>
            <p:ph type="body" idx="1"/>
          </p:nvPr>
        </p:nvSpPr>
        <p:spPr>
          <a:xfrm>
            <a:off x="701040" y="4473892"/>
            <a:ext cx="5608320" cy="3660458"/>
          </a:xfrm>
        </p:spPr>
        <p:txBody>
          <a:bodyPr/>
          <a:lstStyle/>
          <a:p>
            <a:pPr marL="171450" indent="-171450">
              <a:buFont typeface="Arial" panose="020B0604020202020204" pitchFamily="34" charset="0"/>
              <a:buChar char="•"/>
            </a:pPr>
            <a:r>
              <a:rPr lang="en-US" sz="1100" dirty="0" smtClean="0">
                <a:solidFill>
                  <a:schemeClr val="tx1"/>
                </a:solidFill>
              </a:rPr>
              <a:t>Because </a:t>
            </a:r>
            <a:r>
              <a:rPr lang="en-US" sz="1100" dirty="0">
                <a:solidFill>
                  <a:schemeClr val="tx1"/>
                </a:solidFill>
              </a:rPr>
              <a:t>of their targeted focus, </a:t>
            </a:r>
            <a:r>
              <a:rPr lang="en-US" sz="1100" dirty="0" smtClean="0">
                <a:solidFill>
                  <a:schemeClr val="tx1"/>
                </a:solidFill>
              </a:rPr>
              <a:t>sectors</a:t>
            </a:r>
            <a:r>
              <a:rPr lang="en-US" sz="1100" baseline="0" dirty="0" smtClean="0">
                <a:solidFill>
                  <a:schemeClr val="tx1"/>
                </a:solidFill>
              </a:rPr>
              <a:t> – like </a:t>
            </a:r>
            <a:r>
              <a:rPr lang="en-US" sz="1100" dirty="0" smtClean="0">
                <a:solidFill>
                  <a:schemeClr val="tx1"/>
                </a:solidFill>
              </a:rPr>
              <a:t>asset classes – have </a:t>
            </a:r>
            <a:r>
              <a:rPr lang="en-US" sz="1100" dirty="0">
                <a:solidFill>
                  <a:schemeClr val="tx1"/>
                </a:solidFill>
              </a:rPr>
              <a:t>distinct characteristics. </a:t>
            </a:r>
            <a:endParaRPr lang="en-US" sz="1100" dirty="0" smtClean="0">
              <a:solidFill>
                <a:schemeClr val="tx1"/>
              </a:solidFill>
            </a:endParaRPr>
          </a:p>
          <a:p>
            <a:pPr marL="171450" indent="-171450">
              <a:buFont typeface="Arial" panose="020B0604020202020204" pitchFamily="34" charset="0"/>
              <a:buChar char="•"/>
            </a:pPr>
            <a:endParaRPr lang="en-US" sz="1100" dirty="0" smtClean="0">
              <a:solidFill>
                <a:schemeClr val="tx1"/>
              </a:solidFill>
            </a:endParaRPr>
          </a:p>
          <a:p>
            <a:pPr marL="171450" indent="-171450">
              <a:buFont typeface="Arial" panose="020B0604020202020204" pitchFamily="34" charset="0"/>
              <a:buChar char="•"/>
            </a:pPr>
            <a:r>
              <a:rPr lang="en-US" sz="1100" dirty="0" smtClean="0">
                <a:solidFill>
                  <a:schemeClr val="tx1"/>
                </a:solidFill>
              </a:rPr>
              <a:t>When used correctly, </a:t>
            </a:r>
            <a:r>
              <a:rPr lang="en-US" sz="1100" dirty="0">
                <a:solidFill>
                  <a:schemeClr val="tx1"/>
                </a:solidFill>
              </a:rPr>
              <a:t>these </a:t>
            </a:r>
            <a:r>
              <a:rPr lang="en-US" sz="1100" dirty="0" smtClean="0">
                <a:solidFill>
                  <a:schemeClr val="tx1"/>
                </a:solidFill>
              </a:rPr>
              <a:t>exposures</a:t>
            </a:r>
            <a:r>
              <a:rPr lang="en-US" sz="1100" baseline="0" dirty="0" smtClean="0">
                <a:solidFill>
                  <a:schemeClr val="tx1"/>
                </a:solidFill>
              </a:rPr>
              <a:t> to industry </a:t>
            </a:r>
            <a:r>
              <a:rPr lang="en-US" sz="1100" dirty="0" smtClean="0">
                <a:solidFill>
                  <a:schemeClr val="tx1"/>
                </a:solidFill>
              </a:rPr>
              <a:t>characteristics </a:t>
            </a:r>
            <a:r>
              <a:rPr lang="en-US" sz="1100" dirty="0">
                <a:solidFill>
                  <a:schemeClr val="tx1"/>
                </a:solidFill>
              </a:rPr>
              <a:t>may help you </a:t>
            </a:r>
            <a:r>
              <a:rPr lang="en-US" sz="1100" dirty="0" smtClean="0">
                <a:solidFill>
                  <a:schemeClr val="tx1"/>
                </a:solidFill>
              </a:rPr>
              <a:t>understand</a:t>
            </a:r>
            <a:r>
              <a:rPr lang="en-US" sz="1100" baseline="0" dirty="0" smtClean="0">
                <a:solidFill>
                  <a:schemeClr val="tx1"/>
                </a:solidFill>
              </a:rPr>
              <a:t> </a:t>
            </a:r>
            <a:r>
              <a:rPr lang="en-US" sz="1100" dirty="0" smtClean="0">
                <a:solidFill>
                  <a:schemeClr val="tx1"/>
                </a:solidFill>
              </a:rPr>
              <a:t>what </a:t>
            </a:r>
            <a:r>
              <a:rPr lang="en-US" sz="1100" dirty="0">
                <a:solidFill>
                  <a:schemeClr val="tx1"/>
                </a:solidFill>
              </a:rPr>
              <a:t>you own, add some </a:t>
            </a:r>
            <a:r>
              <a:rPr lang="en-US" sz="1100" dirty="0" smtClean="0">
                <a:solidFill>
                  <a:schemeClr val="tx1"/>
                </a:solidFill>
              </a:rPr>
              <a:t>diversification to your portfolio, </a:t>
            </a:r>
            <a:r>
              <a:rPr lang="en-US" sz="1100" dirty="0">
                <a:solidFill>
                  <a:schemeClr val="tx1"/>
                </a:solidFill>
              </a:rPr>
              <a:t>and </a:t>
            </a:r>
            <a:r>
              <a:rPr lang="en-US" sz="1100" dirty="0" smtClean="0">
                <a:solidFill>
                  <a:schemeClr val="tx1"/>
                </a:solidFill>
              </a:rPr>
              <a:t>help enhance</a:t>
            </a:r>
            <a:r>
              <a:rPr lang="en-US" sz="1100" baseline="0" dirty="0" smtClean="0">
                <a:solidFill>
                  <a:schemeClr val="tx1"/>
                </a:solidFill>
              </a:rPr>
              <a:t> returns by overweighting or underweighting certain sectors. </a:t>
            </a:r>
          </a:p>
          <a:p>
            <a:pPr marL="171450" indent="-171450">
              <a:buFont typeface="Arial" panose="020B0604020202020204" pitchFamily="34" charset="0"/>
              <a:buChar char="•"/>
            </a:pPr>
            <a:endParaRPr lang="en-US" sz="1100" baseline="0" dirty="0" smtClean="0">
              <a:solidFill>
                <a:schemeClr val="tx1"/>
              </a:solidFill>
            </a:endParaRPr>
          </a:p>
          <a:p>
            <a:pPr marL="171450" indent="-171450">
              <a:buFont typeface="Arial" panose="020B0604020202020204" pitchFamily="34" charset="0"/>
              <a:buChar char="•"/>
            </a:pPr>
            <a:r>
              <a:rPr lang="en-US" sz="1100" baseline="0" dirty="0" smtClean="0">
                <a:solidFill>
                  <a:schemeClr val="tx1"/>
                </a:solidFill>
              </a:rPr>
              <a:t>These 10 major sectors are the most commonly used to categorize the markets.</a:t>
            </a:r>
          </a:p>
          <a:p>
            <a:pPr marL="0" indent="0">
              <a:buFont typeface="Arial" panose="020B0604020202020204" pitchFamily="34" charset="0"/>
              <a:buNone/>
            </a:pPr>
            <a:endParaRPr lang="en-US" sz="1100" i="1" baseline="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i="1" baseline="0" dirty="0" smtClean="0">
                <a:solidFill>
                  <a:schemeClr val="tx1"/>
                </a:solidFill>
              </a:rPr>
              <a:t>OPTIONAL COMMENTARY </a:t>
            </a:r>
            <a:r>
              <a:rPr lang="en-US" sz="1100" b="0" baseline="0" dirty="0" smtClean="0">
                <a:solidFill>
                  <a:schemeClr val="tx1"/>
                </a:solidFill>
              </a:rPr>
              <a:t>- To learn more about each of these market sectors, please refer to the supplemental handout in your packages.</a:t>
            </a:r>
          </a:p>
          <a:p>
            <a:pPr marL="0" indent="0">
              <a:buFont typeface="Arial" panose="020B0604020202020204" pitchFamily="34" charset="0"/>
              <a:buNone/>
            </a:pPr>
            <a:endParaRPr lang="en-US" sz="1100" i="1" baseline="0" dirty="0" smtClean="0">
              <a:solidFill>
                <a:schemeClr val="tx1"/>
              </a:solidFill>
            </a:endParaRPr>
          </a:p>
          <a:p>
            <a:pPr marL="0" indent="0">
              <a:buFont typeface="Arial" panose="020B0604020202020204" pitchFamily="34" charset="0"/>
              <a:buNone/>
            </a:pPr>
            <a:r>
              <a:rPr lang="en-US" sz="1100" i="1" baseline="0" dirty="0" smtClean="0">
                <a:solidFill>
                  <a:schemeClr val="tx1"/>
                </a:solidFill>
              </a:rPr>
              <a:t>FOR PRESENTERS:  INTERNAL LINK TO SUPPLEMENTAL HANDOUT – Market Sectors and You: </a:t>
            </a:r>
            <a:r>
              <a:rPr lang="en-US" sz="1100" baseline="0" dirty="0" smtClean="0">
                <a:solidFill>
                  <a:schemeClr val="tx1"/>
                </a:solidFill>
              </a:rPr>
              <a:t>http://advisornet.fg.rbc.com/wealthmanagementservices/file-901007.pdf</a:t>
            </a:r>
          </a:p>
          <a:p>
            <a:pPr marL="0" indent="0">
              <a:buFont typeface="Arial" panose="020B0604020202020204" pitchFamily="34" charset="0"/>
              <a:buNone/>
            </a:pPr>
            <a:endParaRPr lang="en-US" sz="1100" baseline="0" dirty="0" smtClean="0">
              <a:solidFill>
                <a:schemeClr val="tx1"/>
              </a:solidFill>
            </a:endParaRPr>
          </a:p>
          <a:p>
            <a:pPr marL="0" indent="0">
              <a:buFont typeface="Arial" panose="020B0604020202020204" pitchFamily="34" charset="0"/>
              <a:buNone/>
            </a:pPr>
            <a:endParaRPr lang="en-US" sz="1100" baseline="0" dirty="0" smtClean="0">
              <a:solidFill>
                <a:schemeClr val="tx1"/>
              </a:solidFill>
            </a:endParaRPr>
          </a:p>
          <a:p>
            <a:pPr marL="0" indent="0">
              <a:buFont typeface="Arial" panose="020B0604020202020204" pitchFamily="34" charset="0"/>
              <a:buNone/>
            </a:pPr>
            <a:endParaRPr lang="en-US" sz="1100" baseline="0" dirty="0" smtClean="0">
              <a:solidFill>
                <a:schemeClr val="tx1"/>
              </a:solidFill>
            </a:endParaRPr>
          </a:p>
          <a:p>
            <a:pPr marL="171450" indent="-171450">
              <a:buFont typeface="Arial" panose="020B0604020202020204" pitchFamily="34" charset="0"/>
              <a:buChar char="•"/>
            </a:pPr>
            <a:endParaRPr lang="en-US" sz="1100" baseline="0" dirty="0" smtClean="0">
              <a:solidFill>
                <a:schemeClr val="tx1"/>
              </a:solidFill>
            </a:endParaRPr>
          </a:p>
          <a:p>
            <a:pPr marL="171450" indent="-171450">
              <a:buFont typeface="Arial" panose="020B0604020202020204" pitchFamily="34" charset="0"/>
              <a:buChar char="•"/>
            </a:pPr>
            <a:endParaRPr lang="en-US" sz="1100" baseline="0" dirty="0" smtClean="0">
              <a:solidFill>
                <a:schemeClr val="tx1"/>
              </a:solidFill>
            </a:endParaRPr>
          </a:p>
          <a:p>
            <a:endParaRPr lang="en-US" baseline="0" dirty="0" smtClean="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20</a:t>
            </a:fld>
            <a:endParaRPr lang="en-GB" dirty="0"/>
          </a:p>
        </p:txBody>
      </p:sp>
    </p:spTree>
    <p:extLst>
      <p:ext uri="{BB962C8B-B14F-4D97-AF65-F5344CB8AC3E}">
        <p14:creationId xmlns:p14="http://schemas.microsoft.com/office/powerpoint/2010/main" val="2634340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785813"/>
            <a:ext cx="4181475" cy="3136900"/>
          </a:xfrm>
        </p:spPr>
      </p:sp>
      <p:sp>
        <p:nvSpPr>
          <p:cNvPr id="3" name="Notes Placeholder 2"/>
          <p:cNvSpPr>
            <a:spLocks noGrp="1"/>
          </p:cNvSpPr>
          <p:nvPr>
            <p:ph type="body" idx="1"/>
          </p:nvPr>
        </p:nvSpPr>
        <p:spPr>
          <a:xfrm>
            <a:off x="701040" y="4473892"/>
            <a:ext cx="5608320" cy="3660458"/>
          </a:xfrm>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smtClean="0">
                <a:solidFill>
                  <a:schemeClr val="tx1"/>
                </a:solidFill>
              </a:rPr>
              <a:t>Here,</a:t>
            </a:r>
            <a:r>
              <a:rPr lang="en-US" sz="1100" baseline="0" dirty="0" smtClean="0">
                <a:solidFill>
                  <a:schemeClr val="tx1"/>
                </a:solidFill>
              </a:rPr>
              <a:t> we show two different indices, the S&amp;P/TSX Composite Index in Canada, and the S&amp;P 500 Index in the U.S.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baseline="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smtClean="0">
                <a:solidFill>
                  <a:schemeClr val="tx1"/>
                </a:solidFill>
              </a:rPr>
              <a:t>The</a:t>
            </a:r>
            <a:r>
              <a:rPr lang="en-US" sz="1100" baseline="0" dirty="0" smtClean="0">
                <a:solidFill>
                  <a:schemeClr val="tx1"/>
                </a:solidFill>
              </a:rPr>
              <a:t> sector weightings of each index varies as they depend on the country, and a variety of other influences such as </a:t>
            </a:r>
            <a:r>
              <a:rPr lang="en-US" sz="1100" dirty="0" smtClean="0">
                <a:solidFill>
                  <a:schemeClr val="tx1"/>
                </a:solidFill>
              </a:rPr>
              <a:t>geography, natural resources, </a:t>
            </a:r>
            <a:r>
              <a:rPr lang="en-US" sz="1100" dirty="0" err="1" smtClean="0">
                <a:solidFill>
                  <a:schemeClr val="tx1"/>
                </a:solidFill>
              </a:rPr>
              <a:t>labour</a:t>
            </a:r>
            <a:r>
              <a:rPr lang="en-US" sz="1100" dirty="0" smtClean="0">
                <a:solidFill>
                  <a:schemeClr val="tx1"/>
                </a:solidFill>
              </a:rPr>
              <a:t> force, and government policy.</a:t>
            </a:r>
            <a:endParaRPr lang="en-US" sz="1100" baseline="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baseline="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smtClean="0">
                <a:solidFill>
                  <a:schemeClr val="tx1"/>
                </a:solidFill>
              </a:rPr>
              <a:t>Looking at the</a:t>
            </a:r>
            <a:r>
              <a:rPr lang="en-US" sz="1100" baseline="0" dirty="0" smtClean="0">
                <a:solidFill>
                  <a:schemeClr val="tx1"/>
                </a:solidFill>
              </a:rPr>
              <a:t> energy sector for example, the Canadian index weights energy at 18.6% of the overall index composition, while the US weights energy at 5.3%</a:t>
            </a:r>
            <a:r>
              <a:rPr lang="en-US" sz="1100" dirty="0" smtClean="0">
                <a:solidFill>
                  <a:schemeClr val="tx1"/>
                </a:solidFill>
              </a:rPr>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10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dirty="0" smtClean="0">
              <a:solidFill>
                <a:schemeClr val="tx1"/>
              </a:solidFill>
            </a:endParaRPr>
          </a:p>
          <a:p>
            <a:pPr marL="171450" indent="-171450">
              <a:buFont typeface="Arial" panose="020B0604020202020204" pitchFamily="34" charset="0"/>
              <a:buChar char="•"/>
            </a:pPr>
            <a:endParaRPr lang="en-US" sz="1100" kern="1200" baseline="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1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solidFill>
                  <a:prstClr val="black"/>
                </a:solidFill>
              </a:rPr>
              <a:pPr/>
              <a:t>21</a:t>
            </a:fld>
            <a:endParaRPr lang="en-GB" dirty="0">
              <a:solidFill>
                <a:prstClr val="black"/>
              </a:solidFill>
            </a:endParaRPr>
          </a:p>
        </p:txBody>
      </p:sp>
    </p:spTree>
    <p:extLst>
      <p:ext uri="{BB962C8B-B14F-4D97-AF65-F5344CB8AC3E}">
        <p14:creationId xmlns:p14="http://schemas.microsoft.com/office/powerpoint/2010/main" val="41573033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defRPr/>
            </a:pPr>
            <a:r>
              <a:rPr lang="en-US" sz="1100" b="0" i="1" dirty="0" smtClean="0">
                <a:solidFill>
                  <a:schemeClr val="tx1"/>
                </a:solidFill>
              </a:rPr>
              <a:t>ALLOW AUDIENCE A FEW MINUTES TO READ QUESTION (Jeopardy music will play for 30 seconds. To stop and proceed to answer, hit ENTER.)</a:t>
            </a:r>
          </a:p>
          <a:p>
            <a:pPr marL="171450" indent="-171450">
              <a:buFont typeface="Arial" panose="020B0604020202020204" pitchFamily="34" charset="0"/>
              <a:buChar char="•"/>
            </a:pPr>
            <a:endParaRPr lang="en-US" sz="1100" baseline="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aseline="0" dirty="0" smtClean="0">
                <a:solidFill>
                  <a:schemeClr val="tx1"/>
                </a:solidFill>
              </a:rPr>
              <a:t>Once again, let’s play Jeopardy! </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100" i="0" baseline="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100" i="0" dirty="0" smtClean="0">
                <a:solidFill>
                  <a:schemeClr val="tx1"/>
                </a:solidFill>
              </a:rPr>
              <a:t>In comparison to other exchanges around the world, what types of stocks</a:t>
            </a:r>
            <a:r>
              <a:rPr lang="en-US" sz="1100" i="0" baseline="0" dirty="0" smtClean="0">
                <a:solidFill>
                  <a:schemeClr val="tx1"/>
                </a:solidFill>
              </a:rPr>
              <a:t> is Canada’s TSX index best known for?</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sz="1100" i="0" u="none" baseline="0" dirty="0" smtClean="0">
              <a:solidFill>
                <a:schemeClr val="tx1"/>
              </a:solidFill>
            </a:endParaRPr>
          </a:p>
          <a:p>
            <a:pPr marL="685800" marR="0" lvl="1" indent="-228600" algn="l" defTabSz="914400" rtl="0" eaLnBrk="1" fontAlgn="auto" latinLnBrk="0" hangingPunct="1">
              <a:lnSpc>
                <a:spcPct val="100000"/>
              </a:lnSpc>
              <a:spcBef>
                <a:spcPts val="0"/>
              </a:spcBef>
              <a:spcAft>
                <a:spcPts val="0"/>
              </a:spcAft>
              <a:buClrTx/>
              <a:buSzTx/>
              <a:buFont typeface="+mj-lt"/>
              <a:buAutoNum type="alphaLcParenR"/>
              <a:tabLst/>
              <a:defRPr/>
            </a:pPr>
            <a:r>
              <a:rPr lang="en-US" sz="1100" i="0" u="none" baseline="0" dirty="0" smtClean="0">
                <a:solidFill>
                  <a:schemeClr val="tx1"/>
                </a:solidFill>
              </a:rPr>
              <a:t>Blue Chip Stocks</a:t>
            </a:r>
          </a:p>
          <a:p>
            <a:pPr marL="685800" marR="0" lvl="1" indent="-228600" algn="l" defTabSz="914400" rtl="0" eaLnBrk="1" fontAlgn="auto" latinLnBrk="0" hangingPunct="1">
              <a:lnSpc>
                <a:spcPct val="100000"/>
              </a:lnSpc>
              <a:spcBef>
                <a:spcPts val="0"/>
              </a:spcBef>
              <a:spcAft>
                <a:spcPts val="0"/>
              </a:spcAft>
              <a:buClrTx/>
              <a:buSzTx/>
              <a:buFont typeface="+mj-lt"/>
              <a:buAutoNum type="alphaLcParenR"/>
              <a:tabLst/>
              <a:defRPr/>
            </a:pPr>
            <a:r>
              <a:rPr lang="en-US" sz="1100" i="0" u="none" baseline="0" dirty="0" smtClean="0">
                <a:solidFill>
                  <a:schemeClr val="tx1"/>
                </a:solidFill>
              </a:rPr>
              <a:t>Beef and Back Bacon (BBBs) Stocks</a:t>
            </a:r>
          </a:p>
          <a:p>
            <a:pPr marL="685800" marR="0" lvl="1" indent="-228600" algn="l" defTabSz="914400" rtl="0" eaLnBrk="1" fontAlgn="auto" latinLnBrk="0" hangingPunct="1">
              <a:lnSpc>
                <a:spcPct val="100000"/>
              </a:lnSpc>
              <a:spcBef>
                <a:spcPts val="0"/>
              </a:spcBef>
              <a:spcAft>
                <a:spcPts val="0"/>
              </a:spcAft>
              <a:buClrTx/>
              <a:buSzTx/>
              <a:buFont typeface="+mj-lt"/>
              <a:buAutoNum type="alphaLcParenR"/>
              <a:tabLst/>
              <a:defRPr/>
            </a:pPr>
            <a:r>
              <a:rPr lang="en-US" sz="1100" i="0" u="none" baseline="0" dirty="0" smtClean="0">
                <a:solidFill>
                  <a:schemeClr val="tx1"/>
                </a:solidFill>
              </a:rPr>
              <a:t>Mining and Energy (Resource) Stocks</a:t>
            </a:r>
          </a:p>
          <a:p>
            <a:pPr marL="685800" marR="0" lvl="1" indent="-228600" algn="l" defTabSz="914400" rtl="0" eaLnBrk="1" fontAlgn="auto" latinLnBrk="0" hangingPunct="1">
              <a:lnSpc>
                <a:spcPct val="100000"/>
              </a:lnSpc>
              <a:spcBef>
                <a:spcPts val="0"/>
              </a:spcBef>
              <a:spcAft>
                <a:spcPts val="0"/>
              </a:spcAft>
              <a:buClrTx/>
              <a:buSzTx/>
              <a:buFont typeface="+mj-lt"/>
              <a:buAutoNum type="alphaLcParenR"/>
              <a:tabLst/>
              <a:defRPr/>
            </a:pPr>
            <a:r>
              <a:rPr lang="en-US" sz="1100" i="0" u="none" baseline="0" dirty="0" smtClean="0">
                <a:solidFill>
                  <a:schemeClr val="tx1"/>
                </a:solidFill>
              </a:rPr>
              <a:t>High Priced Pharmaceutical Stocks</a:t>
            </a:r>
          </a:p>
          <a:p>
            <a:pPr marL="0" indent="0">
              <a:buFont typeface="Arial" panose="020B0604020202020204" pitchFamily="34" charset="0"/>
              <a:buNone/>
            </a:pPr>
            <a:endParaRPr lang="en-US" sz="1100" baseline="0" dirty="0" smtClean="0">
              <a:solidFill>
                <a:schemeClr val="tx1"/>
              </a:solidFill>
            </a:endParaRPr>
          </a:p>
          <a:p>
            <a:pPr marL="171450" indent="-171450">
              <a:buFont typeface="Arial" panose="020B0604020202020204" pitchFamily="34" charset="0"/>
              <a:buChar char="•"/>
            </a:pPr>
            <a:r>
              <a:rPr lang="en-US" sz="1100" baseline="0" dirty="0" smtClean="0">
                <a:solidFill>
                  <a:schemeClr val="tx1"/>
                </a:solidFill>
              </a:rPr>
              <a:t>The answer is – C, Mining and Energy (Resource) Stocks.</a:t>
            </a:r>
          </a:p>
          <a:p>
            <a:pPr marL="171450" indent="-171450">
              <a:buFont typeface="Arial" panose="020B0604020202020204" pitchFamily="34" charset="0"/>
              <a:buChar char="•"/>
            </a:pPr>
            <a:endParaRPr lang="en-US" sz="1100" baseline="0" dirty="0" smtClean="0">
              <a:solidFill>
                <a:schemeClr val="tx1"/>
              </a:solidFill>
            </a:endParaRPr>
          </a:p>
          <a:p>
            <a:pPr marL="171450" indent="-171450">
              <a:buFont typeface="Arial" panose="020B0604020202020204" pitchFamily="34" charset="0"/>
              <a:buChar char="•"/>
            </a:pPr>
            <a:r>
              <a:rPr lang="en-US" sz="1100" baseline="0" dirty="0" smtClean="0">
                <a:solidFill>
                  <a:schemeClr val="tx1"/>
                </a:solidFill>
              </a:rPr>
              <a:t>Because </a:t>
            </a:r>
            <a:r>
              <a:rPr lang="en-US" sz="1100" baseline="0" dirty="0">
                <a:solidFill>
                  <a:schemeClr val="tx1"/>
                </a:solidFill>
              </a:rPr>
              <a:t>of our geography and natural resources, Canada’s markets are home to a number of junior miners and resource </a:t>
            </a:r>
            <a:r>
              <a:rPr lang="en-US" sz="1100" baseline="0" dirty="0" smtClean="0">
                <a:solidFill>
                  <a:schemeClr val="tx1"/>
                </a:solidFill>
              </a:rPr>
              <a:t>firms.</a:t>
            </a:r>
            <a:endParaRPr lang="en-US" sz="1100" baseline="0" dirty="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22</a:t>
            </a:fld>
            <a:endParaRPr lang="en-GB" dirty="0"/>
          </a:p>
        </p:txBody>
      </p:sp>
    </p:spTree>
    <p:extLst>
      <p:ext uri="{BB962C8B-B14F-4D97-AF65-F5344CB8AC3E}">
        <p14:creationId xmlns:p14="http://schemas.microsoft.com/office/powerpoint/2010/main" val="2314511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spcBef>
                <a:spcPts val="0"/>
              </a:spcBef>
              <a:spcAft>
                <a:spcPts val="0"/>
              </a:spcAft>
              <a:buFont typeface="Arial" panose="020B0604020202020204" pitchFamily="34" charset="0"/>
              <a:buChar char="•"/>
            </a:pPr>
            <a:r>
              <a:rPr lang="en-US" sz="1100" dirty="0" smtClean="0">
                <a:solidFill>
                  <a:schemeClr val="tx1"/>
                </a:solidFill>
              </a:rPr>
              <a:t>Previously, we learned </a:t>
            </a:r>
            <a:r>
              <a:rPr lang="en-US" sz="1100" dirty="0">
                <a:solidFill>
                  <a:schemeClr val="tx1"/>
                </a:solidFill>
              </a:rPr>
              <a:t>about the</a:t>
            </a:r>
            <a:r>
              <a:rPr lang="en-US" sz="1100" baseline="0" dirty="0">
                <a:solidFill>
                  <a:schemeClr val="tx1"/>
                </a:solidFill>
              </a:rPr>
              <a:t> major asset classes – stocks, bond, and cash </a:t>
            </a:r>
            <a:r>
              <a:rPr lang="en-US" sz="1100" baseline="0" dirty="0" smtClean="0">
                <a:solidFill>
                  <a:schemeClr val="tx1"/>
                </a:solidFill>
              </a:rPr>
              <a:t>– and why </a:t>
            </a:r>
            <a:r>
              <a:rPr lang="en-US" sz="1100" baseline="0" dirty="0">
                <a:solidFill>
                  <a:schemeClr val="tx1"/>
                </a:solidFill>
              </a:rPr>
              <a:t>they may be attractive to investors </a:t>
            </a:r>
            <a:r>
              <a:rPr lang="en-US" sz="1100" baseline="0" dirty="0" smtClean="0">
                <a:solidFill>
                  <a:schemeClr val="tx1"/>
                </a:solidFill>
              </a:rPr>
              <a:t>looking to balance risk and inflation against income and capital gains.</a:t>
            </a:r>
          </a:p>
          <a:p>
            <a:pPr marL="0" indent="0">
              <a:spcBef>
                <a:spcPts val="0"/>
              </a:spcBef>
              <a:spcAft>
                <a:spcPts val="0"/>
              </a:spcAft>
              <a:buFont typeface="Arial" panose="020B0604020202020204" pitchFamily="34" charset="0"/>
              <a:buNone/>
            </a:pPr>
            <a:endParaRPr lang="en-US" sz="1100" baseline="0" dirty="0" smtClean="0">
              <a:solidFill>
                <a:schemeClr val="tx1"/>
              </a:solidFill>
            </a:endParaRPr>
          </a:p>
          <a:p>
            <a:pPr marL="171450" indent="-171450">
              <a:spcBef>
                <a:spcPts val="0"/>
              </a:spcBef>
              <a:spcAft>
                <a:spcPts val="0"/>
              </a:spcAft>
              <a:buFont typeface="Arial" panose="020B0604020202020204" pitchFamily="34" charset="0"/>
              <a:buChar char="•"/>
            </a:pPr>
            <a:r>
              <a:rPr lang="en-US" sz="1100" baseline="0" dirty="0" smtClean="0">
                <a:solidFill>
                  <a:schemeClr val="tx1"/>
                </a:solidFill>
              </a:rPr>
              <a:t>So now, with both an understanding of asset classes and the markets, you now have the basic building blocks to better understand how </a:t>
            </a:r>
            <a:r>
              <a:rPr lang="en-US" sz="1100" baseline="0" dirty="0">
                <a:solidFill>
                  <a:schemeClr val="tx1"/>
                </a:solidFill>
              </a:rPr>
              <a:t>investors can participate in the markets by using </a:t>
            </a:r>
            <a:r>
              <a:rPr lang="en-US" sz="1100" b="0" baseline="0" dirty="0">
                <a:solidFill>
                  <a:schemeClr val="tx1"/>
                </a:solidFill>
              </a:rPr>
              <a:t>financial products or </a:t>
            </a:r>
            <a:r>
              <a:rPr lang="en-US" sz="1100" b="0" i="0" baseline="0" dirty="0">
                <a:solidFill>
                  <a:schemeClr val="tx1"/>
                </a:solidFill>
              </a:rPr>
              <a:t>investment vehicles.  </a:t>
            </a:r>
            <a:endParaRPr lang="en-US" sz="1100" b="0" i="0" baseline="0" dirty="0" smtClean="0">
              <a:solidFill>
                <a:schemeClr val="tx1"/>
              </a:solidFill>
            </a:endParaRPr>
          </a:p>
          <a:p>
            <a:pPr marL="171450" indent="-171450">
              <a:spcBef>
                <a:spcPts val="0"/>
              </a:spcBef>
              <a:spcAft>
                <a:spcPts val="0"/>
              </a:spcAft>
              <a:buFont typeface="Arial" panose="020B0604020202020204" pitchFamily="34" charset="0"/>
              <a:buChar char="•"/>
            </a:pPr>
            <a:endParaRPr lang="en-US" sz="1100" b="0" baseline="0" dirty="0" smtClean="0">
              <a:solidFill>
                <a:schemeClr val="tx1"/>
              </a:solidFill>
            </a:endParaRPr>
          </a:p>
          <a:p>
            <a:pPr marL="171450" indent="-171450">
              <a:spcBef>
                <a:spcPts val="0"/>
              </a:spcBef>
              <a:spcAft>
                <a:spcPts val="0"/>
              </a:spcAft>
              <a:buFont typeface="Arial" panose="020B0604020202020204" pitchFamily="34" charset="0"/>
              <a:buChar char="•"/>
            </a:pPr>
            <a:r>
              <a:rPr lang="en-US" sz="1100" b="1" i="1" baseline="0" dirty="0" smtClean="0">
                <a:solidFill>
                  <a:schemeClr val="tx1"/>
                </a:solidFill>
              </a:rPr>
              <a:t>Investment funds</a:t>
            </a:r>
            <a:r>
              <a:rPr lang="en-US" sz="1100" b="0" i="0" baseline="0" dirty="0">
                <a:solidFill>
                  <a:schemeClr val="tx1"/>
                </a:solidFill>
              </a:rPr>
              <a:t> </a:t>
            </a:r>
            <a:r>
              <a:rPr lang="en-US" sz="1100" b="0" i="0" baseline="0" dirty="0" smtClean="0">
                <a:solidFill>
                  <a:schemeClr val="tx1"/>
                </a:solidFill>
              </a:rPr>
              <a:t>are </a:t>
            </a:r>
            <a:r>
              <a:rPr lang="en-US" sz="1100" baseline="0" dirty="0" smtClean="0">
                <a:solidFill>
                  <a:schemeClr val="tx1"/>
                </a:solidFill>
              </a:rPr>
              <a:t>a </a:t>
            </a:r>
            <a:r>
              <a:rPr lang="en-US" sz="1100" baseline="0" dirty="0">
                <a:solidFill>
                  <a:schemeClr val="tx1"/>
                </a:solidFill>
              </a:rPr>
              <a:t>collection of investments or a pool of one or more asset </a:t>
            </a:r>
            <a:r>
              <a:rPr lang="en-US" sz="1100" baseline="0" dirty="0" smtClean="0">
                <a:solidFill>
                  <a:schemeClr val="tx1"/>
                </a:solidFill>
              </a:rPr>
              <a:t>classes.</a:t>
            </a:r>
          </a:p>
          <a:p>
            <a:pPr marL="0" indent="0">
              <a:spcBef>
                <a:spcPts val="0"/>
              </a:spcBef>
              <a:spcAft>
                <a:spcPts val="0"/>
              </a:spcAft>
              <a:buFont typeface="Arial" panose="020B0604020202020204" pitchFamily="34" charset="0"/>
              <a:buNone/>
            </a:pPr>
            <a:endParaRPr lang="en-US" sz="1100" baseline="0" dirty="0">
              <a:solidFill>
                <a:schemeClr val="tx1"/>
              </a:solidFill>
            </a:endParaRPr>
          </a:p>
          <a:p>
            <a:pPr marL="171450" indent="-171450">
              <a:spcBef>
                <a:spcPts val="0"/>
              </a:spcBef>
              <a:spcAft>
                <a:spcPts val="0"/>
              </a:spcAft>
              <a:buFont typeface="Arial" panose="020B0604020202020204" pitchFamily="34" charset="0"/>
              <a:buChar char="•"/>
            </a:pPr>
            <a:r>
              <a:rPr lang="en-US" sz="1100" baseline="0" dirty="0">
                <a:solidFill>
                  <a:schemeClr val="tx1"/>
                </a:solidFill>
              </a:rPr>
              <a:t>Each fund can focus on specific themes or types of investments, such as government bonds, stocks from large companies, stocks from certain countries, or a mix of stocks and </a:t>
            </a:r>
            <a:r>
              <a:rPr lang="en-US" sz="1100" baseline="0" dirty="0" smtClean="0">
                <a:solidFill>
                  <a:schemeClr val="tx1"/>
                </a:solidFill>
              </a:rPr>
              <a:t>bonds (e.g. a balanced fund).</a:t>
            </a:r>
            <a:endParaRPr lang="en-US" sz="1100" b="0" i="0" u="none" strike="noStrike" kern="1200" baseline="0" dirty="0">
              <a:solidFill>
                <a:schemeClr val="tx1"/>
              </a:solidFill>
              <a:latin typeface="+mn-lt"/>
              <a:ea typeface="+mn-ea"/>
              <a:cs typeface="+mn-cs"/>
            </a:endParaRPr>
          </a:p>
          <a:p>
            <a:pPr>
              <a:spcBef>
                <a:spcPts val="0"/>
              </a:spcBef>
              <a:spcAft>
                <a:spcPts val="0"/>
              </a:spcAft>
            </a:pPr>
            <a:endParaRPr lang="en-US" sz="1100" b="0" i="0" u="none" strike="noStrike" kern="1200" baseline="0" dirty="0">
              <a:solidFill>
                <a:schemeClr val="tx1"/>
              </a:solidFill>
              <a:latin typeface="+mn-lt"/>
              <a:ea typeface="+mn-ea"/>
              <a:cs typeface="+mn-cs"/>
            </a:endParaRPr>
          </a:p>
          <a:p>
            <a:pPr marL="171450" indent="-171450">
              <a:spcBef>
                <a:spcPts val="0"/>
              </a:spcBef>
              <a:spcAft>
                <a:spcPts val="0"/>
              </a:spcAft>
              <a:buFont typeface="Arial" panose="020B0604020202020204" pitchFamily="34" charset="0"/>
              <a:buChar char="•"/>
            </a:pPr>
            <a:r>
              <a:rPr lang="en-US" sz="1100" b="0" i="0" u="none" strike="noStrike" kern="1200" baseline="0" dirty="0">
                <a:solidFill>
                  <a:schemeClr val="tx1"/>
                </a:solidFill>
                <a:latin typeface="+mn-lt"/>
                <a:ea typeface="+mn-ea"/>
                <a:cs typeface="+mn-cs"/>
              </a:rPr>
              <a:t>The most common types of investment funds </a:t>
            </a:r>
            <a:r>
              <a:rPr lang="en-US" sz="1100" b="0" i="0" u="none" strike="noStrike" kern="1200" baseline="0" dirty="0" smtClean="0">
                <a:solidFill>
                  <a:schemeClr val="tx1"/>
                </a:solidFill>
                <a:latin typeface="+mn-lt"/>
                <a:ea typeface="+mn-ea"/>
                <a:cs typeface="+mn-cs"/>
              </a:rPr>
              <a:t>categories are</a:t>
            </a:r>
            <a:r>
              <a:rPr lang="en-US" sz="1100" b="0" i="0" u="none" strike="noStrike" kern="1200" baseline="0" dirty="0">
                <a:solidFill>
                  <a:schemeClr val="tx1"/>
                </a:solidFill>
                <a:latin typeface="+mn-lt"/>
                <a:ea typeface="+mn-ea"/>
                <a:cs typeface="+mn-cs"/>
              </a:rPr>
              <a:t>: </a:t>
            </a:r>
          </a:p>
          <a:p>
            <a:pPr marL="628650" lvl="1" indent="-171450">
              <a:spcBef>
                <a:spcPts val="0"/>
              </a:spcBef>
              <a:spcAft>
                <a:spcPts val="0"/>
              </a:spcAft>
              <a:buFont typeface="Arial" panose="020B0604020202020204" pitchFamily="34" charset="0"/>
              <a:buChar char="•"/>
            </a:pPr>
            <a:endParaRPr lang="en-US" sz="1100" b="0" i="0" u="none" strike="noStrike" kern="1200" baseline="0" dirty="0" smtClean="0">
              <a:solidFill>
                <a:schemeClr val="tx1"/>
              </a:solidFill>
              <a:latin typeface="+mn-lt"/>
              <a:ea typeface="+mn-ea"/>
              <a:cs typeface="+mn-cs"/>
            </a:endParaRPr>
          </a:p>
          <a:p>
            <a:pPr marL="628650" lvl="1" indent="-171450">
              <a:spcBef>
                <a:spcPts val="0"/>
              </a:spcBef>
              <a:spcAft>
                <a:spcPts val="0"/>
              </a:spcAft>
              <a:buFont typeface="Arial" panose="020B0604020202020204" pitchFamily="34" charset="0"/>
              <a:buChar char="•"/>
            </a:pPr>
            <a:r>
              <a:rPr lang="en-US" sz="1100" b="0" i="0" u="none" strike="noStrike" kern="1200" baseline="0" dirty="0" smtClean="0">
                <a:solidFill>
                  <a:schemeClr val="tx1"/>
                </a:solidFill>
                <a:latin typeface="+mn-lt"/>
                <a:ea typeface="+mn-ea"/>
                <a:cs typeface="+mn-cs"/>
              </a:rPr>
              <a:t>Mutual Funds:</a:t>
            </a:r>
          </a:p>
          <a:p>
            <a:pPr marL="457200" lvl="1" indent="0">
              <a:spcBef>
                <a:spcPts val="0"/>
              </a:spcBef>
              <a:spcAft>
                <a:spcPts val="0"/>
              </a:spcAft>
              <a:buFont typeface="Arial" panose="020B0604020202020204" pitchFamily="34" charset="0"/>
              <a:buNone/>
            </a:pPr>
            <a:endParaRPr lang="en-US" sz="1100" b="0" i="0" u="none" strike="noStrike" kern="1200" baseline="0" dirty="0" smtClean="0">
              <a:solidFill>
                <a:schemeClr val="tx1"/>
              </a:solidFill>
              <a:latin typeface="+mn-lt"/>
              <a:ea typeface="+mn-ea"/>
              <a:cs typeface="+mn-cs"/>
            </a:endParaRPr>
          </a:p>
          <a:p>
            <a:pPr marL="1143000" marR="0" lvl="3" indent="-228600" algn="l" defTabSz="914400" rtl="0" eaLnBrk="1" fontAlgn="auto" latinLnBrk="0" hangingPunct="1">
              <a:lnSpc>
                <a:spcPct val="90000"/>
              </a:lnSpc>
              <a:spcBef>
                <a:spcPts val="0"/>
              </a:spcBef>
              <a:spcAft>
                <a:spcPts val="0"/>
              </a:spcAft>
              <a:buClr>
                <a:schemeClr val="accent6"/>
              </a:buClr>
              <a:buSzTx/>
              <a:buFont typeface="Arial" panose="020B0604020202020204" pitchFamily="34" charset="0"/>
              <a:buChar char="•"/>
              <a:tabLst/>
              <a:defRPr/>
            </a:pPr>
            <a:r>
              <a:rPr lang="en-US" sz="1100" b="0" kern="1200" noProof="0" dirty="0" smtClean="0">
                <a:solidFill>
                  <a:schemeClr val="tx1"/>
                </a:solidFill>
                <a:latin typeface="+mn-lt"/>
                <a:ea typeface="+mn-ea"/>
                <a:cs typeface="+mn-cs"/>
              </a:rPr>
              <a:t>These are pools of funds collected from many investors for the purpose of actively investing in the debt and equity markets,</a:t>
            </a:r>
            <a:r>
              <a:rPr lang="en-US" sz="1100" b="0" kern="1200" baseline="0" noProof="0" dirty="0" smtClean="0">
                <a:solidFill>
                  <a:schemeClr val="tx1"/>
                </a:solidFill>
                <a:latin typeface="+mn-lt"/>
                <a:ea typeface="+mn-ea"/>
                <a:cs typeface="+mn-cs"/>
              </a:rPr>
              <a:t> and they offer </a:t>
            </a:r>
            <a:r>
              <a:rPr lang="en-US" sz="1100" b="0" kern="1200" noProof="0" dirty="0" smtClean="0">
                <a:solidFill>
                  <a:schemeClr val="tx1"/>
                </a:solidFill>
                <a:latin typeface="+mn-lt"/>
                <a:ea typeface="+mn-ea"/>
                <a:cs typeface="+mn-cs"/>
              </a:rPr>
              <a:t>small investors access to professionally managed portfolios.</a:t>
            </a:r>
          </a:p>
          <a:p>
            <a:pPr marL="628650" lvl="1" indent="-171450">
              <a:spcBef>
                <a:spcPts val="0"/>
              </a:spcBef>
              <a:spcAft>
                <a:spcPts val="0"/>
              </a:spcAft>
              <a:buFont typeface="Arial" panose="020B0604020202020204" pitchFamily="34" charset="0"/>
              <a:buChar char="•"/>
            </a:pPr>
            <a:endParaRPr lang="en-US" sz="1100" b="0" i="0" u="none" strike="noStrike" kern="1200" baseline="0" dirty="0" smtClean="0">
              <a:solidFill>
                <a:schemeClr val="tx1"/>
              </a:solidFill>
              <a:latin typeface="+mn-lt"/>
              <a:ea typeface="+mn-ea"/>
              <a:cs typeface="+mn-cs"/>
            </a:endParaRPr>
          </a:p>
          <a:p>
            <a:pPr marL="628650" lvl="1" indent="-171450">
              <a:spcBef>
                <a:spcPts val="0"/>
              </a:spcBef>
              <a:spcAft>
                <a:spcPts val="0"/>
              </a:spcAft>
              <a:buFont typeface="Arial" panose="020B0604020202020204" pitchFamily="34" charset="0"/>
              <a:buChar char="•"/>
            </a:pPr>
            <a:r>
              <a:rPr lang="en-US" sz="1100" b="0" i="0" u="none" strike="noStrike" kern="1200" baseline="0" dirty="0" smtClean="0">
                <a:solidFill>
                  <a:schemeClr val="tx1"/>
                </a:solidFill>
                <a:latin typeface="+mn-lt"/>
                <a:ea typeface="+mn-ea"/>
                <a:cs typeface="+mn-cs"/>
              </a:rPr>
              <a:t>Index Funds: </a:t>
            </a:r>
          </a:p>
          <a:p>
            <a:pPr marL="457200" lvl="1" indent="0">
              <a:spcBef>
                <a:spcPts val="0"/>
              </a:spcBef>
              <a:spcAft>
                <a:spcPts val="0"/>
              </a:spcAft>
              <a:buFont typeface="Arial" panose="020B0604020202020204" pitchFamily="34" charset="0"/>
              <a:buNone/>
            </a:pPr>
            <a:endParaRPr lang="en-US" sz="1100" b="0" i="0" u="none" strike="noStrike" kern="1200" baseline="0" dirty="0" smtClean="0">
              <a:solidFill>
                <a:schemeClr val="tx1"/>
              </a:solidFill>
              <a:latin typeface="+mn-lt"/>
              <a:ea typeface="+mn-ea"/>
              <a:cs typeface="+mn-cs"/>
            </a:endParaRPr>
          </a:p>
          <a:p>
            <a:pPr marL="1143000" lvl="3" indent="-228600" algn="l" defTabSz="914400" rtl="0" eaLnBrk="1" latinLnBrk="0" hangingPunct="1">
              <a:lnSpc>
                <a:spcPct val="90000"/>
              </a:lnSpc>
              <a:spcBef>
                <a:spcPts val="0"/>
              </a:spcBef>
              <a:spcAft>
                <a:spcPts val="0"/>
              </a:spcAft>
              <a:buClr>
                <a:schemeClr val="accent6"/>
              </a:buClr>
              <a:buFont typeface="Arial" panose="020B0604020202020204" pitchFamily="34" charset="0"/>
              <a:buChar char="•"/>
              <a:defRPr/>
            </a:pPr>
            <a:r>
              <a:rPr lang="en-US" sz="1100" b="0" kern="1200" dirty="0" smtClean="0">
                <a:solidFill>
                  <a:schemeClr val="tx1"/>
                </a:solidFill>
                <a:latin typeface="+mn-lt"/>
                <a:ea typeface="+mn-ea"/>
                <a:cs typeface="+mn-cs"/>
              </a:rPr>
              <a:t>Index funds operate the same way as a mutual fund, but they </a:t>
            </a:r>
            <a:r>
              <a:rPr lang="en-US" sz="1100" b="0" kern="1200" baseline="0" dirty="0" smtClean="0">
                <a:solidFill>
                  <a:schemeClr val="tx1"/>
                </a:solidFill>
                <a:latin typeface="+mn-lt"/>
                <a:ea typeface="+mn-ea"/>
                <a:cs typeface="+mn-cs"/>
              </a:rPr>
              <a:t>replicate the performance of a given index or basket of securities.</a:t>
            </a:r>
          </a:p>
          <a:p>
            <a:pPr marL="914400" lvl="3" indent="0" algn="l" defTabSz="914400" rtl="0" eaLnBrk="1" latinLnBrk="0" hangingPunct="1">
              <a:lnSpc>
                <a:spcPct val="90000"/>
              </a:lnSpc>
              <a:spcBef>
                <a:spcPts val="0"/>
              </a:spcBef>
              <a:spcAft>
                <a:spcPts val="0"/>
              </a:spcAft>
              <a:buClr>
                <a:schemeClr val="accent6"/>
              </a:buClr>
              <a:buFont typeface="Arial" panose="020B0604020202020204" pitchFamily="34" charset="0"/>
              <a:buNone/>
              <a:defRPr/>
            </a:pPr>
            <a:endParaRPr lang="en-US" sz="1100" b="0" kern="1200" dirty="0" smtClean="0">
              <a:solidFill>
                <a:schemeClr val="tx1"/>
              </a:solidFill>
              <a:latin typeface="+mn-lt"/>
              <a:ea typeface="+mn-ea"/>
              <a:cs typeface="+mn-cs"/>
            </a:endParaRPr>
          </a:p>
          <a:p>
            <a:pPr marL="1143000" lvl="3" indent="-228600" algn="l" defTabSz="914400" rtl="0" eaLnBrk="1" latinLnBrk="0" hangingPunct="1">
              <a:lnSpc>
                <a:spcPct val="90000"/>
              </a:lnSpc>
              <a:spcBef>
                <a:spcPts val="0"/>
              </a:spcBef>
              <a:spcAft>
                <a:spcPts val="0"/>
              </a:spcAft>
              <a:buClr>
                <a:schemeClr val="accent6"/>
              </a:buClr>
              <a:buFont typeface="Arial" panose="020B0604020202020204" pitchFamily="34" charset="0"/>
              <a:buChar char="•"/>
              <a:defRPr/>
            </a:pPr>
            <a:r>
              <a:rPr lang="en-US" sz="1100" b="0" kern="1200" dirty="0" smtClean="0">
                <a:solidFill>
                  <a:schemeClr val="tx1"/>
                </a:solidFill>
                <a:latin typeface="+mn-lt"/>
                <a:ea typeface="+mn-ea"/>
                <a:cs typeface="+mn-cs"/>
              </a:rPr>
              <a:t>They are relatively inexpensive because they buy and hold rather than trade</a:t>
            </a:r>
            <a:r>
              <a:rPr lang="en-US" sz="1100" b="0" kern="1200" baseline="0" dirty="0" smtClean="0">
                <a:solidFill>
                  <a:schemeClr val="tx1"/>
                </a:solidFill>
                <a:latin typeface="+mn-lt"/>
                <a:ea typeface="+mn-ea"/>
                <a:cs typeface="+mn-cs"/>
              </a:rPr>
              <a:t> (cheaper to operate).</a:t>
            </a:r>
            <a:r>
              <a:rPr lang="en-US" sz="1100" b="0" kern="1200" dirty="0" smtClean="0">
                <a:solidFill>
                  <a:schemeClr val="tx1"/>
                </a:solidFill>
                <a:latin typeface="+mn-lt"/>
                <a:ea typeface="+mn-ea"/>
                <a:cs typeface="+mn-cs"/>
              </a:rPr>
              <a:t> </a:t>
            </a:r>
          </a:p>
          <a:p>
            <a:pPr marL="457200" lvl="1" indent="0">
              <a:spcBef>
                <a:spcPts val="0"/>
              </a:spcBef>
              <a:spcAft>
                <a:spcPts val="0"/>
              </a:spcAft>
              <a:buFont typeface="Arial" panose="020B0604020202020204" pitchFamily="34" charset="0"/>
              <a:buNone/>
            </a:pPr>
            <a:endParaRPr lang="en-US" sz="1100" b="0" i="0" u="none" strike="noStrike" kern="1200" baseline="0" dirty="0" smtClean="0">
              <a:solidFill>
                <a:schemeClr val="tx1"/>
              </a:solidFill>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i="0" u="none" strike="noStrike" kern="1200" baseline="0" dirty="0" smtClean="0">
                <a:solidFill>
                  <a:schemeClr val="tx1"/>
                </a:solidFill>
                <a:latin typeface="+mn-lt"/>
                <a:ea typeface="+mn-ea"/>
                <a:cs typeface="+mn-cs"/>
              </a:rPr>
              <a:t>Exchange Traded Funds (ETFs):</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100" b="0" i="0" u="none" strike="noStrike" kern="1200" baseline="0" dirty="0" smtClean="0">
              <a:solidFill>
                <a:schemeClr val="tx1"/>
              </a:solidFill>
              <a:latin typeface="+mn-lt"/>
              <a:ea typeface="+mn-ea"/>
              <a:cs typeface="+mn-cs"/>
            </a:endParaRPr>
          </a:p>
          <a:p>
            <a:pPr marL="1143000" marR="0" lvl="3" indent="-228600" algn="l" defTabSz="914400" rtl="0" eaLnBrk="1" fontAlgn="auto" latinLnBrk="0" hangingPunct="1">
              <a:lnSpc>
                <a:spcPct val="90000"/>
              </a:lnSpc>
              <a:spcBef>
                <a:spcPts val="0"/>
              </a:spcBef>
              <a:spcAft>
                <a:spcPts val="0"/>
              </a:spcAft>
              <a:buClr>
                <a:schemeClr val="accent6"/>
              </a:buClr>
              <a:buSzTx/>
              <a:buFont typeface="Arial" panose="020B0604020202020204" pitchFamily="34" charset="0"/>
              <a:buChar char="•"/>
              <a:tabLst/>
              <a:defRPr/>
            </a:pPr>
            <a:r>
              <a:rPr lang="en-US" sz="1100" b="0" kern="1200" noProof="0" dirty="0" smtClean="0">
                <a:solidFill>
                  <a:schemeClr val="tx1"/>
                </a:solidFill>
                <a:latin typeface="+mn-lt"/>
                <a:ea typeface="+mn-ea"/>
                <a:cs typeface="+mn-cs"/>
              </a:rPr>
              <a:t>ETFs operate similar to</a:t>
            </a:r>
            <a:r>
              <a:rPr lang="en-US" sz="1100" b="0" kern="1200" baseline="0" noProof="0" dirty="0" smtClean="0">
                <a:solidFill>
                  <a:schemeClr val="tx1"/>
                </a:solidFill>
                <a:latin typeface="+mn-lt"/>
                <a:ea typeface="+mn-ea"/>
                <a:cs typeface="+mn-cs"/>
              </a:rPr>
              <a:t> </a:t>
            </a:r>
            <a:r>
              <a:rPr lang="en-US" sz="1100" b="0" kern="1200" noProof="0" dirty="0" smtClean="0">
                <a:solidFill>
                  <a:schemeClr val="tx1"/>
                </a:solidFill>
                <a:latin typeface="+mn-lt"/>
                <a:ea typeface="+mn-ea"/>
                <a:cs typeface="+mn-cs"/>
              </a:rPr>
              <a:t>a</a:t>
            </a:r>
            <a:r>
              <a:rPr lang="en-US" sz="1100" b="0" kern="1200" baseline="0" noProof="0" dirty="0" smtClean="0">
                <a:solidFill>
                  <a:schemeClr val="tx1"/>
                </a:solidFill>
                <a:latin typeface="+mn-lt"/>
                <a:ea typeface="+mn-ea"/>
                <a:cs typeface="+mn-cs"/>
              </a:rPr>
              <a:t> mutual fund or index fund, but instead of buying into the fund, you actually purchase shares of the fund on a stock exchange.</a:t>
            </a:r>
          </a:p>
          <a:p>
            <a:pPr marL="1143000" marR="0" lvl="3" indent="-228600" algn="l" defTabSz="914400" rtl="0" eaLnBrk="1" fontAlgn="auto" latinLnBrk="0" hangingPunct="1">
              <a:lnSpc>
                <a:spcPct val="90000"/>
              </a:lnSpc>
              <a:spcBef>
                <a:spcPts val="0"/>
              </a:spcBef>
              <a:spcAft>
                <a:spcPts val="0"/>
              </a:spcAft>
              <a:buClr>
                <a:schemeClr val="accent6"/>
              </a:buClr>
              <a:buSzTx/>
              <a:buFont typeface="Arial" panose="020B0604020202020204" pitchFamily="34" charset="0"/>
              <a:buChar char="•"/>
              <a:tabLst/>
              <a:defRPr/>
            </a:pPr>
            <a:endParaRPr lang="en-US" sz="1100" b="0" kern="1200" noProof="0" dirty="0" smtClean="0">
              <a:solidFill>
                <a:schemeClr val="tx1"/>
              </a:solidFill>
              <a:latin typeface="+mn-lt"/>
              <a:ea typeface="+mn-ea"/>
              <a:cs typeface="+mn-cs"/>
            </a:endParaRPr>
          </a:p>
          <a:p>
            <a:pPr marL="1143000" marR="0" lvl="3" indent="-228600" algn="l" defTabSz="914400" rtl="0" eaLnBrk="1" fontAlgn="auto" latinLnBrk="0" hangingPunct="1">
              <a:lnSpc>
                <a:spcPct val="90000"/>
              </a:lnSpc>
              <a:spcBef>
                <a:spcPts val="0"/>
              </a:spcBef>
              <a:spcAft>
                <a:spcPts val="0"/>
              </a:spcAft>
              <a:buClr>
                <a:schemeClr val="accent6"/>
              </a:buClr>
              <a:buSzTx/>
              <a:buFont typeface="Arial" panose="020B0604020202020204" pitchFamily="34" charset="0"/>
              <a:buChar char="•"/>
              <a:tabLst/>
              <a:defRPr/>
            </a:pPr>
            <a:r>
              <a:rPr lang="en-US" sz="1100" b="0" kern="1200" baseline="0" noProof="0" dirty="0" smtClean="0">
                <a:solidFill>
                  <a:schemeClr val="tx1"/>
                </a:solidFill>
                <a:latin typeface="+mn-lt"/>
                <a:ea typeface="+mn-ea"/>
                <a:cs typeface="+mn-cs"/>
              </a:rPr>
              <a:t>They can be bought and sold throughout the day unlike mutual and index funds which only trade once throughout the day.</a:t>
            </a:r>
            <a:endParaRPr lang="en-US" sz="1100" b="0" kern="1200" noProof="0" dirty="0" smtClean="0">
              <a:solidFill>
                <a:schemeClr val="tx1"/>
              </a:solidFill>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100" b="0" i="0" u="none" strike="noStrike" kern="1200" baseline="0" dirty="0" smtClean="0">
              <a:solidFill>
                <a:schemeClr val="tx1"/>
              </a:solidFill>
              <a:latin typeface="+mn-lt"/>
              <a:ea typeface="+mn-ea"/>
              <a:cs typeface="+mn-cs"/>
            </a:endParaRPr>
          </a:p>
          <a:p>
            <a:pPr marL="628650" lvl="1" indent="-171450">
              <a:spcBef>
                <a:spcPts val="0"/>
              </a:spcBef>
              <a:spcAft>
                <a:spcPts val="0"/>
              </a:spcAft>
              <a:buFont typeface="Arial" panose="020B0604020202020204" pitchFamily="34" charset="0"/>
              <a:buChar char="•"/>
            </a:pPr>
            <a:r>
              <a:rPr lang="en-US" sz="1100" b="0" i="0" u="none" strike="noStrike" kern="1200" baseline="0" dirty="0" smtClean="0">
                <a:solidFill>
                  <a:schemeClr val="tx1"/>
                </a:solidFill>
                <a:latin typeface="+mn-lt"/>
                <a:ea typeface="+mn-ea"/>
                <a:cs typeface="+mn-cs"/>
              </a:rPr>
              <a:t>Segregated Funds:</a:t>
            </a:r>
          </a:p>
          <a:p>
            <a:pPr marL="628650" lvl="1" indent="-171450">
              <a:spcBef>
                <a:spcPts val="0"/>
              </a:spcBef>
              <a:spcAft>
                <a:spcPts val="0"/>
              </a:spcAft>
              <a:buFont typeface="Arial" panose="020B0604020202020204" pitchFamily="34" charset="0"/>
              <a:buChar char="•"/>
            </a:pPr>
            <a:endParaRPr lang="en-US" sz="1100" b="0" i="0" u="none" strike="noStrike" kern="1200" baseline="0" dirty="0" smtClean="0">
              <a:solidFill>
                <a:schemeClr val="tx1"/>
              </a:solidFill>
              <a:latin typeface="+mn-lt"/>
              <a:ea typeface="+mn-ea"/>
              <a:cs typeface="+mn-cs"/>
            </a:endParaRPr>
          </a:p>
          <a:p>
            <a:pPr marL="1143000" lvl="3" indent="-228600">
              <a:lnSpc>
                <a:spcPct val="90000"/>
              </a:lnSpc>
              <a:spcBef>
                <a:spcPts val="0"/>
              </a:spcBef>
              <a:spcAft>
                <a:spcPts val="0"/>
              </a:spcAft>
              <a:buClr>
                <a:schemeClr val="accent6"/>
              </a:buClr>
              <a:buFont typeface="Arial" panose="020B0604020202020204" pitchFamily="34" charset="0"/>
              <a:buChar char="•"/>
              <a:defRPr/>
            </a:pPr>
            <a:r>
              <a:rPr lang="en-US" sz="1100" b="0" dirty="0" smtClean="0">
                <a:solidFill>
                  <a:schemeClr val="tx1"/>
                </a:solidFill>
              </a:rPr>
              <a:t>Segregated funds operate the same way as a mutual fund but are insurance contracts sold by insurance companies.</a:t>
            </a:r>
          </a:p>
          <a:p>
            <a:pPr marL="1143000" lvl="3" indent="-228600">
              <a:lnSpc>
                <a:spcPct val="90000"/>
              </a:lnSpc>
              <a:spcBef>
                <a:spcPts val="0"/>
              </a:spcBef>
              <a:spcAft>
                <a:spcPts val="0"/>
              </a:spcAft>
              <a:buClr>
                <a:schemeClr val="accent6"/>
              </a:buClr>
              <a:buFont typeface="Arial" panose="020B0604020202020204" pitchFamily="34" charset="0"/>
              <a:buChar char="•"/>
              <a:defRPr/>
            </a:pPr>
            <a:endParaRPr lang="en-US" sz="1100" b="0" dirty="0" smtClean="0">
              <a:solidFill>
                <a:schemeClr val="tx1"/>
              </a:solidFill>
            </a:endParaRPr>
          </a:p>
          <a:p>
            <a:pPr marL="1143000" lvl="3" indent="-228600">
              <a:lnSpc>
                <a:spcPct val="90000"/>
              </a:lnSpc>
              <a:spcBef>
                <a:spcPts val="0"/>
              </a:spcBef>
              <a:spcAft>
                <a:spcPts val="0"/>
              </a:spcAft>
              <a:buClr>
                <a:schemeClr val="accent6"/>
              </a:buClr>
              <a:buFont typeface="Arial" panose="020B0604020202020204" pitchFamily="34" charset="0"/>
              <a:buChar char="•"/>
              <a:defRPr/>
            </a:pPr>
            <a:r>
              <a:rPr lang="en-US" sz="1100" b="0" dirty="0" smtClean="0">
                <a:solidFill>
                  <a:schemeClr val="tx1"/>
                </a:solidFill>
              </a:rPr>
              <a:t>Typically, they are sold at a higher </a:t>
            </a:r>
            <a:r>
              <a:rPr lang="en-US" sz="1100" b="0" baseline="0" dirty="0" smtClean="0">
                <a:solidFill>
                  <a:schemeClr val="tx1"/>
                </a:solidFill>
              </a:rPr>
              <a:t>cost given they generally offer additional features such as protection against losses and creditors.</a:t>
            </a:r>
            <a:endParaRPr lang="en-US" sz="1100" b="0" dirty="0" smtClean="0">
              <a:solidFill>
                <a:schemeClr val="tx1"/>
              </a:solidFill>
            </a:endParaRPr>
          </a:p>
          <a:p>
            <a:pPr marL="0" indent="0">
              <a:spcBef>
                <a:spcPts val="0"/>
              </a:spcBef>
              <a:spcAft>
                <a:spcPts val="0"/>
              </a:spcAft>
              <a:buFont typeface="Arial" panose="020B0604020202020204" pitchFamily="34" charset="0"/>
              <a:buNone/>
            </a:pPr>
            <a:endParaRPr lang="en-US" sz="1100" baseline="0" dirty="0" smtClean="0">
              <a:solidFill>
                <a:schemeClr val="tx1"/>
              </a:solidFill>
            </a:endParaRPr>
          </a:p>
          <a:p>
            <a:pPr marL="0" indent="0">
              <a:spcBef>
                <a:spcPts val="0"/>
              </a:spcBef>
              <a:spcAft>
                <a:spcPts val="0"/>
              </a:spcAft>
              <a:buFont typeface="Arial" panose="020B0604020202020204" pitchFamily="34" charset="0"/>
              <a:buNone/>
            </a:pPr>
            <a:r>
              <a:rPr lang="en-US" sz="1100" i="1" baseline="0" dirty="0" smtClean="0">
                <a:solidFill>
                  <a:schemeClr val="tx1"/>
                </a:solidFill>
              </a:rPr>
              <a:t>OR – FOR PRESENTERS NOT COVERING ALL MODULES</a:t>
            </a:r>
          </a:p>
          <a:p>
            <a:pPr marL="0" indent="0">
              <a:spcBef>
                <a:spcPts val="0"/>
              </a:spcBef>
              <a:spcAft>
                <a:spcPts val="0"/>
              </a:spcAft>
              <a:buFont typeface="Arial" panose="020B0604020202020204" pitchFamily="34" charset="0"/>
              <a:buNone/>
            </a:pPr>
            <a:endParaRPr lang="en-US" sz="1100" i="1" baseline="0" dirty="0" smtClean="0">
              <a:solidFill>
                <a:schemeClr val="tx1"/>
              </a:solidFill>
            </a:endParaRPr>
          </a:p>
          <a:p>
            <a:pPr marL="171450" indent="-171450">
              <a:spcBef>
                <a:spcPts val="0"/>
              </a:spcBef>
              <a:spcAft>
                <a:spcPts val="0"/>
              </a:spcAft>
              <a:buFont typeface="Arial" panose="020B0604020202020204" pitchFamily="34" charset="0"/>
              <a:buChar char="•"/>
            </a:pPr>
            <a:r>
              <a:rPr lang="en-US" sz="1100" baseline="0" dirty="0" smtClean="0">
                <a:solidFill>
                  <a:schemeClr val="tx1"/>
                </a:solidFill>
              </a:rPr>
              <a:t>Stocks, bonds and cash are the three major asset classes which can be attractive to investors looking to balance risk and inflation against income and capital gains.  </a:t>
            </a:r>
          </a:p>
          <a:p>
            <a:pPr marL="0" indent="0">
              <a:spcBef>
                <a:spcPts val="0"/>
              </a:spcBef>
              <a:spcAft>
                <a:spcPts val="0"/>
              </a:spcAft>
              <a:buFont typeface="Arial" panose="020B0604020202020204" pitchFamily="34" charset="0"/>
              <a:buNone/>
            </a:pPr>
            <a:endParaRPr lang="en-US" sz="1100" baseline="0" dirty="0" smtClean="0">
              <a:solidFill>
                <a:schemeClr val="tx1"/>
              </a:solidFill>
            </a:endParaRPr>
          </a:p>
          <a:p>
            <a:pPr marL="171450" indent="-171450">
              <a:spcBef>
                <a:spcPts val="0"/>
              </a:spcBef>
              <a:spcAft>
                <a:spcPts val="0"/>
              </a:spcAft>
              <a:buFont typeface="Arial" panose="020B0604020202020204" pitchFamily="34" charset="0"/>
              <a:buChar char="•"/>
            </a:pPr>
            <a:r>
              <a:rPr lang="en-US" sz="1100" baseline="0" dirty="0" smtClean="0">
                <a:solidFill>
                  <a:schemeClr val="tx1"/>
                </a:solidFill>
              </a:rPr>
              <a:t>With both an understanding of asset classes and now the markets, the basic building blocks are in place to better understand how investors can participate in the markets by using </a:t>
            </a:r>
            <a:r>
              <a:rPr lang="en-US" sz="1100" b="0" baseline="0" dirty="0" smtClean="0">
                <a:solidFill>
                  <a:schemeClr val="tx1"/>
                </a:solidFill>
              </a:rPr>
              <a:t>financial products or </a:t>
            </a:r>
            <a:r>
              <a:rPr lang="en-US" sz="1100" b="0" i="0" baseline="0" dirty="0" smtClean="0">
                <a:solidFill>
                  <a:schemeClr val="tx1"/>
                </a:solidFill>
              </a:rPr>
              <a:t>investment vehicles.  </a:t>
            </a:r>
          </a:p>
          <a:p>
            <a:pPr marL="171450" indent="-171450">
              <a:spcBef>
                <a:spcPts val="0"/>
              </a:spcBef>
              <a:spcAft>
                <a:spcPts val="0"/>
              </a:spcAft>
              <a:buFont typeface="Arial" panose="020B0604020202020204" pitchFamily="34" charset="0"/>
              <a:buChar char="•"/>
            </a:pPr>
            <a:endParaRPr lang="en-US" sz="1100" b="0" baseline="0" dirty="0" smtClean="0">
              <a:solidFill>
                <a:schemeClr val="tx1"/>
              </a:solidFill>
            </a:endParaRPr>
          </a:p>
          <a:p>
            <a:pPr marL="171450" indent="-171450">
              <a:spcBef>
                <a:spcPts val="0"/>
              </a:spcBef>
              <a:spcAft>
                <a:spcPts val="0"/>
              </a:spcAft>
              <a:buFont typeface="Arial" panose="020B0604020202020204" pitchFamily="34" charset="0"/>
              <a:buChar char="•"/>
            </a:pPr>
            <a:r>
              <a:rPr lang="en-US" sz="1100" b="1" i="1" baseline="0" dirty="0" smtClean="0">
                <a:solidFill>
                  <a:schemeClr val="tx1"/>
                </a:solidFill>
              </a:rPr>
              <a:t>Investment funds</a:t>
            </a:r>
            <a:r>
              <a:rPr lang="en-US" sz="1100" b="0" i="0" baseline="0" dirty="0" smtClean="0">
                <a:solidFill>
                  <a:schemeClr val="tx1"/>
                </a:solidFill>
              </a:rPr>
              <a:t> are </a:t>
            </a:r>
            <a:r>
              <a:rPr lang="en-US" sz="1100" baseline="0" dirty="0" smtClean="0">
                <a:solidFill>
                  <a:schemeClr val="tx1"/>
                </a:solidFill>
              </a:rPr>
              <a:t>a collection of investments or a pool of one or more asset classes.</a:t>
            </a:r>
          </a:p>
          <a:p>
            <a:pPr marL="0" indent="0">
              <a:spcBef>
                <a:spcPts val="0"/>
              </a:spcBef>
              <a:spcAft>
                <a:spcPts val="0"/>
              </a:spcAft>
              <a:buFont typeface="Arial" panose="020B0604020202020204" pitchFamily="34" charset="0"/>
              <a:buNone/>
            </a:pPr>
            <a:endParaRPr lang="en-US" sz="1100" baseline="0" dirty="0" smtClean="0">
              <a:solidFill>
                <a:schemeClr val="tx1"/>
              </a:solidFill>
            </a:endParaRPr>
          </a:p>
          <a:p>
            <a:pPr marL="171450" indent="-171450">
              <a:spcBef>
                <a:spcPts val="0"/>
              </a:spcBef>
              <a:spcAft>
                <a:spcPts val="0"/>
              </a:spcAft>
              <a:buFont typeface="Arial" panose="020B0604020202020204" pitchFamily="34" charset="0"/>
              <a:buChar char="•"/>
            </a:pPr>
            <a:r>
              <a:rPr lang="en-US" sz="1100" baseline="0" dirty="0" smtClean="0">
                <a:solidFill>
                  <a:schemeClr val="tx1"/>
                </a:solidFill>
              </a:rPr>
              <a:t>Each fund can focus on specific themes or types of investments, such as government bonds, stocks from large companies, stocks from certain countries, or a mix of stocks and bonds (e.g. a balanced fund).</a:t>
            </a:r>
            <a:endParaRPr lang="en-US" sz="1100" b="0" i="0" u="none" strike="noStrike" kern="1200" baseline="0" dirty="0" smtClean="0">
              <a:solidFill>
                <a:schemeClr val="tx1"/>
              </a:solidFill>
              <a:latin typeface="+mn-lt"/>
              <a:ea typeface="+mn-ea"/>
              <a:cs typeface="+mn-cs"/>
            </a:endParaRPr>
          </a:p>
          <a:p>
            <a:pPr>
              <a:spcBef>
                <a:spcPts val="0"/>
              </a:spcBef>
              <a:spcAft>
                <a:spcPts val="0"/>
              </a:spcAft>
            </a:pPr>
            <a:endParaRPr lang="en-US" sz="1100" b="0" i="0" u="none" strike="noStrike" kern="1200" baseline="0" dirty="0" smtClean="0">
              <a:solidFill>
                <a:schemeClr val="tx1"/>
              </a:solidFill>
              <a:latin typeface="+mn-lt"/>
              <a:ea typeface="+mn-ea"/>
              <a:cs typeface="+mn-cs"/>
            </a:endParaRPr>
          </a:p>
          <a:p>
            <a:pPr marL="171450" indent="-171450">
              <a:spcBef>
                <a:spcPts val="0"/>
              </a:spcBef>
              <a:spcAft>
                <a:spcPts val="0"/>
              </a:spcAft>
              <a:buFont typeface="Arial" panose="020B0604020202020204" pitchFamily="34" charset="0"/>
              <a:buChar char="•"/>
            </a:pPr>
            <a:r>
              <a:rPr lang="en-US" sz="1100" b="0" i="0" u="none" strike="noStrike" kern="1200" baseline="0" dirty="0" smtClean="0">
                <a:solidFill>
                  <a:schemeClr val="tx1"/>
                </a:solidFill>
                <a:latin typeface="+mn-lt"/>
                <a:ea typeface="+mn-ea"/>
                <a:cs typeface="+mn-cs"/>
              </a:rPr>
              <a:t>The most common types of investment funds categories are: </a:t>
            </a:r>
          </a:p>
          <a:p>
            <a:pPr marL="628650" lvl="1" indent="-171450">
              <a:spcBef>
                <a:spcPts val="0"/>
              </a:spcBef>
              <a:spcAft>
                <a:spcPts val="0"/>
              </a:spcAft>
              <a:buFont typeface="Arial" panose="020B0604020202020204" pitchFamily="34" charset="0"/>
              <a:buChar char="•"/>
            </a:pPr>
            <a:endParaRPr lang="en-US" sz="1100" b="0" i="0" u="none" strike="noStrike" kern="1200" baseline="0" dirty="0" smtClean="0">
              <a:solidFill>
                <a:schemeClr val="tx1"/>
              </a:solidFill>
              <a:latin typeface="+mn-lt"/>
              <a:ea typeface="+mn-ea"/>
              <a:cs typeface="+mn-cs"/>
            </a:endParaRPr>
          </a:p>
          <a:p>
            <a:pPr marL="628650" lvl="1" indent="-171450">
              <a:spcBef>
                <a:spcPts val="0"/>
              </a:spcBef>
              <a:spcAft>
                <a:spcPts val="0"/>
              </a:spcAft>
              <a:buFont typeface="Arial" panose="020B0604020202020204" pitchFamily="34" charset="0"/>
              <a:buChar char="•"/>
            </a:pPr>
            <a:r>
              <a:rPr lang="en-US" sz="1100" b="0" i="0" u="none" strike="noStrike" kern="1200" baseline="0" dirty="0" smtClean="0">
                <a:solidFill>
                  <a:schemeClr val="tx1"/>
                </a:solidFill>
                <a:latin typeface="+mn-lt"/>
                <a:ea typeface="+mn-ea"/>
                <a:cs typeface="+mn-cs"/>
              </a:rPr>
              <a:t>Mutual Funds:</a:t>
            </a:r>
          </a:p>
          <a:p>
            <a:pPr marL="457200" lvl="1" indent="0">
              <a:spcBef>
                <a:spcPts val="0"/>
              </a:spcBef>
              <a:spcAft>
                <a:spcPts val="0"/>
              </a:spcAft>
              <a:buFont typeface="Arial" panose="020B0604020202020204" pitchFamily="34" charset="0"/>
              <a:buNone/>
            </a:pPr>
            <a:endParaRPr lang="en-US" sz="1100" b="0" i="0" u="none" strike="noStrike" kern="1200" baseline="0" dirty="0" smtClean="0">
              <a:solidFill>
                <a:schemeClr val="tx1"/>
              </a:solidFill>
              <a:latin typeface="+mn-lt"/>
              <a:ea typeface="+mn-ea"/>
              <a:cs typeface="+mn-cs"/>
            </a:endParaRPr>
          </a:p>
          <a:p>
            <a:pPr marL="1143000" marR="0" lvl="3" indent="-228600" algn="l" defTabSz="914400" rtl="0" eaLnBrk="1" fontAlgn="auto" latinLnBrk="0" hangingPunct="1">
              <a:lnSpc>
                <a:spcPct val="90000"/>
              </a:lnSpc>
              <a:spcBef>
                <a:spcPts val="0"/>
              </a:spcBef>
              <a:spcAft>
                <a:spcPts val="0"/>
              </a:spcAft>
              <a:buClr>
                <a:schemeClr val="accent6"/>
              </a:buClr>
              <a:buSzTx/>
              <a:buFont typeface="Arial" panose="020B0604020202020204" pitchFamily="34" charset="0"/>
              <a:buChar char="•"/>
              <a:tabLst/>
              <a:defRPr/>
            </a:pPr>
            <a:r>
              <a:rPr lang="en-US" sz="1100" b="0" kern="1200" noProof="0" dirty="0" smtClean="0">
                <a:solidFill>
                  <a:schemeClr val="tx1"/>
                </a:solidFill>
                <a:latin typeface="+mn-lt"/>
                <a:ea typeface="+mn-ea"/>
                <a:cs typeface="+mn-cs"/>
              </a:rPr>
              <a:t>These are pools of funds collected from many investors for the purpose of actively investing in the debt and equity markets,</a:t>
            </a:r>
            <a:r>
              <a:rPr lang="en-US" sz="1100" b="0" kern="1200" baseline="0" noProof="0" dirty="0" smtClean="0">
                <a:solidFill>
                  <a:schemeClr val="tx1"/>
                </a:solidFill>
                <a:latin typeface="+mn-lt"/>
                <a:ea typeface="+mn-ea"/>
                <a:cs typeface="+mn-cs"/>
              </a:rPr>
              <a:t> and they offer </a:t>
            </a:r>
            <a:r>
              <a:rPr lang="en-US" sz="1100" b="0" kern="1200" noProof="0" dirty="0" smtClean="0">
                <a:solidFill>
                  <a:schemeClr val="tx1"/>
                </a:solidFill>
                <a:latin typeface="+mn-lt"/>
                <a:ea typeface="+mn-ea"/>
                <a:cs typeface="+mn-cs"/>
              </a:rPr>
              <a:t>small investors access to professionally managed portfolios.</a:t>
            </a:r>
          </a:p>
          <a:p>
            <a:pPr marL="628650" lvl="1" indent="-171450">
              <a:spcBef>
                <a:spcPts val="0"/>
              </a:spcBef>
              <a:spcAft>
                <a:spcPts val="0"/>
              </a:spcAft>
              <a:buFont typeface="Arial" panose="020B0604020202020204" pitchFamily="34" charset="0"/>
              <a:buChar char="•"/>
            </a:pPr>
            <a:endParaRPr lang="en-US" sz="1100" b="0" i="0" u="none" strike="noStrike" kern="1200" baseline="0" dirty="0" smtClean="0">
              <a:solidFill>
                <a:schemeClr val="tx1"/>
              </a:solidFill>
              <a:latin typeface="+mn-lt"/>
              <a:ea typeface="+mn-ea"/>
              <a:cs typeface="+mn-cs"/>
            </a:endParaRPr>
          </a:p>
          <a:p>
            <a:pPr marL="628650" lvl="1" indent="-171450">
              <a:spcBef>
                <a:spcPts val="0"/>
              </a:spcBef>
              <a:spcAft>
                <a:spcPts val="0"/>
              </a:spcAft>
              <a:buFont typeface="Arial" panose="020B0604020202020204" pitchFamily="34" charset="0"/>
              <a:buChar char="•"/>
            </a:pPr>
            <a:r>
              <a:rPr lang="en-US" sz="1100" b="0" i="0" u="none" strike="noStrike" kern="1200" baseline="0" dirty="0" smtClean="0">
                <a:solidFill>
                  <a:schemeClr val="tx1"/>
                </a:solidFill>
                <a:latin typeface="+mn-lt"/>
                <a:ea typeface="+mn-ea"/>
                <a:cs typeface="+mn-cs"/>
              </a:rPr>
              <a:t>Index Funds: </a:t>
            </a:r>
          </a:p>
          <a:p>
            <a:pPr marL="457200" lvl="1" indent="0">
              <a:spcBef>
                <a:spcPts val="0"/>
              </a:spcBef>
              <a:spcAft>
                <a:spcPts val="0"/>
              </a:spcAft>
              <a:buFont typeface="Arial" panose="020B0604020202020204" pitchFamily="34" charset="0"/>
              <a:buNone/>
            </a:pPr>
            <a:endParaRPr lang="en-US" sz="1100" b="0" i="0" u="none" strike="noStrike" kern="1200" baseline="0" dirty="0" smtClean="0">
              <a:solidFill>
                <a:schemeClr val="tx1"/>
              </a:solidFill>
              <a:latin typeface="+mn-lt"/>
              <a:ea typeface="+mn-ea"/>
              <a:cs typeface="+mn-cs"/>
            </a:endParaRPr>
          </a:p>
          <a:p>
            <a:pPr marL="1143000" lvl="3" indent="-228600" algn="l" defTabSz="914400" rtl="0" eaLnBrk="1" latinLnBrk="0" hangingPunct="1">
              <a:lnSpc>
                <a:spcPct val="90000"/>
              </a:lnSpc>
              <a:spcBef>
                <a:spcPts val="0"/>
              </a:spcBef>
              <a:spcAft>
                <a:spcPts val="0"/>
              </a:spcAft>
              <a:buClr>
                <a:schemeClr val="accent6"/>
              </a:buClr>
              <a:buFont typeface="Arial" panose="020B0604020202020204" pitchFamily="34" charset="0"/>
              <a:buChar char="•"/>
              <a:defRPr/>
            </a:pPr>
            <a:r>
              <a:rPr lang="en-US" sz="1100" b="0" kern="1200" dirty="0" smtClean="0">
                <a:solidFill>
                  <a:schemeClr val="tx1"/>
                </a:solidFill>
                <a:latin typeface="+mn-lt"/>
                <a:ea typeface="+mn-ea"/>
                <a:cs typeface="+mn-cs"/>
              </a:rPr>
              <a:t>Index funds operate the same way as a mutual fund, but they </a:t>
            </a:r>
            <a:r>
              <a:rPr lang="en-US" sz="1100" b="0" kern="1200" baseline="0" dirty="0" smtClean="0">
                <a:solidFill>
                  <a:schemeClr val="tx1"/>
                </a:solidFill>
                <a:latin typeface="+mn-lt"/>
                <a:ea typeface="+mn-ea"/>
                <a:cs typeface="+mn-cs"/>
              </a:rPr>
              <a:t>replicate the performance of a given index or basket of securities.</a:t>
            </a:r>
          </a:p>
          <a:p>
            <a:pPr marL="914400" lvl="3" indent="0" algn="l" defTabSz="914400" rtl="0" eaLnBrk="1" latinLnBrk="0" hangingPunct="1">
              <a:lnSpc>
                <a:spcPct val="90000"/>
              </a:lnSpc>
              <a:spcBef>
                <a:spcPts val="0"/>
              </a:spcBef>
              <a:spcAft>
                <a:spcPts val="0"/>
              </a:spcAft>
              <a:buClr>
                <a:schemeClr val="accent6"/>
              </a:buClr>
              <a:buFont typeface="Arial" panose="020B0604020202020204" pitchFamily="34" charset="0"/>
              <a:buNone/>
              <a:defRPr/>
            </a:pPr>
            <a:endParaRPr lang="en-US" sz="1100" b="0" kern="1200" dirty="0" smtClean="0">
              <a:solidFill>
                <a:schemeClr val="tx1"/>
              </a:solidFill>
              <a:latin typeface="+mn-lt"/>
              <a:ea typeface="+mn-ea"/>
              <a:cs typeface="+mn-cs"/>
            </a:endParaRPr>
          </a:p>
          <a:p>
            <a:pPr marL="1143000" lvl="3" indent="-228600" algn="l" defTabSz="914400" rtl="0" eaLnBrk="1" latinLnBrk="0" hangingPunct="1">
              <a:lnSpc>
                <a:spcPct val="90000"/>
              </a:lnSpc>
              <a:spcBef>
                <a:spcPts val="0"/>
              </a:spcBef>
              <a:spcAft>
                <a:spcPts val="0"/>
              </a:spcAft>
              <a:buClr>
                <a:schemeClr val="accent6"/>
              </a:buClr>
              <a:buFont typeface="Arial" panose="020B0604020202020204" pitchFamily="34" charset="0"/>
              <a:buChar char="•"/>
              <a:defRPr/>
            </a:pPr>
            <a:r>
              <a:rPr lang="en-US" sz="1100" b="0" kern="1200" dirty="0" smtClean="0">
                <a:solidFill>
                  <a:schemeClr val="tx1"/>
                </a:solidFill>
                <a:latin typeface="+mn-lt"/>
                <a:ea typeface="+mn-ea"/>
                <a:cs typeface="+mn-cs"/>
              </a:rPr>
              <a:t>They are relatively inexpensive because they buy and hold rather than trade</a:t>
            </a:r>
            <a:r>
              <a:rPr lang="en-US" sz="1100" b="0" kern="1200" baseline="0" dirty="0" smtClean="0">
                <a:solidFill>
                  <a:schemeClr val="tx1"/>
                </a:solidFill>
                <a:latin typeface="+mn-lt"/>
                <a:ea typeface="+mn-ea"/>
                <a:cs typeface="+mn-cs"/>
              </a:rPr>
              <a:t> (cheaper to operate).</a:t>
            </a:r>
            <a:r>
              <a:rPr lang="en-US" sz="1100" b="0" kern="1200" dirty="0" smtClean="0">
                <a:solidFill>
                  <a:schemeClr val="tx1"/>
                </a:solidFill>
                <a:latin typeface="+mn-lt"/>
                <a:ea typeface="+mn-ea"/>
                <a:cs typeface="+mn-cs"/>
              </a:rPr>
              <a:t> </a:t>
            </a:r>
          </a:p>
          <a:p>
            <a:pPr marL="457200" lvl="1" indent="0">
              <a:spcBef>
                <a:spcPts val="0"/>
              </a:spcBef>
              <a:spcAft>
                <a:spcPts val="0"/>
              </a:spcAft>
              <a:buFont typeface="Arial" panose="020B0604020202020204" pitchFamily="34" charset="0"/>
              <a:buNone/>
            </a:pPr>
            <a:endParaRPr lang="en-US" sz="1100" b="0" i="0" u="none" strike="noStrike" kern="1200" baseline="0" dirty="0" smtClean="0">
              <a:solidFill>
                <a:schemeClr val="tx1"/>
              </a:solidFill>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i="0" u="none" strike="noStrike" kern="1200" baseline="0" dirty="0" smtClean="0">
                <a:solidFill>
                  <a:schemeClr val="tx1"/>
                </a:solidFill>
                <a:latin typeface="+mn-lt"/>
                <a:ea typeface="+mn-ea"/>
                <a:cs typeface="+mn-cs"/>
              </a:rPr>
              <a:t>Exchange Traded Funds (ETFs):</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100" b="0" i="0" u="none" strike="noStrike" kern="1200" baseline="0" dirty="0" smtClean="0">
              <a:solidFill>
                <a:schemeClr val="tx1"/>
              </a:solidFill>
              <a:latin typeface="+mn-lt"/>
              <a:ea typeface="+mn-ea"/>
              <a:cs typeface="+mn-cs"/>
            </a:endParaRPr>
          </a:p>
          <a:p>
            <a:pPr marL="1143000" marR="0" lvl="3" indent="-228600" algn="l" defTabSz="914400" rtl="0" eaLnBrk="1" fontAlgn="auto" latinLnBrk="0" hangingPunct="1">
              <a:lnSpc>
                <a:spcPct val="90000"/>
              </a:lnSpc>
              <a:spcBef>
                <a:spcPts val="0"/>
              </a:spcBef>
              <a:spcAft>
                <a:spcPts val="0"/>
              </a:spcAft>
              <a:buClr>
                <a:schemeClr val="accent6"/>
              </a:buClr>
              <a:buSzTx/>
              <a:buFont typeface="Arial" panose="020B0604020202020204" pitchFamily="34" charset="0"/>
              <a:buChar char="•"/>
              <a:tabLst/>
              <a:defRPr/>
            </a:pPr>
            <a:r>
              <a:rPr lang="en-US" sz="1100" b="0" kern="1200" noProof="0" dirty="0" smtClean="0">
                <a:solidFill>
                  <a:schemeClr val="tx1"/>
                </a:solidFill>
                <a:latin typeface="+mn-lt"/>
                <a:ea typeface="+mn-ea"/>
                <a:cs typeface="+mn-cs"/>
              </a:rPr>
              <a:t>ETFs operate similar to</a:t>
            </a:r>
            <a:r>
              <a:rPr lang="en-US" sz="1100" b="0" kern="1200" baseline="0" noProof="0" dirty="0" smtClean="0">
                <a:solidFill>
                  <a:schemeClr val="tx1"/>
                </a:solidFill>
                <a:latin typeface="+mn-lt"/>
                <a:ea typeface="+mn-ea"/>
                <a:cs typeface="+mn-cs"/>
              </a:rPr>
              <a:t> </a:t>
            </a:r>
            <a:r>
              <a:rPr lang="en-US" sz="1100" b="0" kern="1200" noProof="0" dirty="0" smtClean="0">
                <a:solidFill>
                  <a:schemeClr val="tx1"/>
                </a:solidFill>
                <a:latin typeface="+mn-lt"/>
                <a:ea typeface="+mn-ea"/>
                <a:cs typeface="+mn-cs"/>
              </a:rPr>
              <a:t>a</a:t>
            </a:r>
            <a:r>
              <a:rPr lang="en-US" sz="1100" b="0" kern="1200" baseline="0" noProof="0" dirty="0" smtClean="0">
                <a:solidFill>
                  <a:schemeClr val="tx1"/>
                </a:solidFill>
                <a:latin typeface="+mn-lt"/>
                <a:ea typeface="+mn-ea"/>
                <a:cs typeface="+mn-cs"/>
              </a:rPr>
              <a:t> mutual fund or index fund, but instead of buying into the fund, you actually purchase shares of the fund on a stock exchange.</a:t>
            </a:r>
          </a:p>
          <a:p>
            <a:pPr marL="1143000" marR="0" lvl="3" indent="-228600" algn="l" defTabSz="914400" rtl="0" eaLnBrk="1" fontAlgn="auto" latinLnBrk="0" hangingPunct="1">
              <a:lnSpc>
                <a:spcPct val="90000"/>
              </a:lnSpc>
              <a:spcBef>
                <a:spcPts val="0"/>
              </a:spcBef>
              <a:spcAft>
                <a:spcPts val="0"/>
              </a:spcAft>
              <a:buClr>
                <a:schemeClr val="accent6"/>
              </a:buClr>
              <a:buSzTx/>
              <a:buFont typeface="Arial" panose="020B0604020202020204" pitchFamily="34" charset="0"/>
              <a:buChar char="•"/>
              <a:tabLst/>
              <a:defRPr/>
            </a:pPr>
            <a:endParaRPr lang="en-US" sz="1100" b="0" kern="1200" noProof="0" dirty="0" smtClean="0">
              <a:solidFill>
                <a:schemeClr val="tx1"/>
              </a:solidFill>
              <a:latin typeface="+mn-lt"/>
              <a:ea typeface="+mn-ea"/>
              <a:cs typeface="+mn-cs"/>
            </a:endParaRPr>
          </a:p>
          <a:p>
            <a:pPr marL="1143000" marR="0" lvl="3" indent="-228600" algn="l" defTabSz="914400" rtl="0" eaLnBrk="1" fontAlgn="auto" latinLnBrk="0" hangingPunct="1">
              <a:lnSpc>
                <a:spcPct val="90000"/>
              </a:lnSpc>
              <a:spcBef>
                <a:spcPts val="0"/>
              </a:spcBef>
              <a:spcAft>
                <a:spcPts val="0"/>
              </a:spcAft>
              <a:buClr>
                <a:schemeClr val="accent6"/>
              </a:buClr>
              <a:buSzTx/>
              <a:buFont typeface="Arial" panose="020B0604020202020204" pitchFamily="34" charset="0"/>
              <a:buChar char="•"/>
              <a:tabLst/>
              <a:defRPr/>
            </a:pPr>
            <a:r>
              <a:rPr lang="en-US" sz="1100" b="0" kern="1200" baseline="0" noProof="0" dirty="0" smtClean="0">
                <a:solidFill>
                  <a:schemeClr val="tx1"/>
                </a:solidFill>
                <a:latin typeface="+mn-lt"/>
                <a:ea typeface="+mn-ea"/>
                <a:cs typeface="+mn-cs"/>
              </a:rPr>
              <a:t>They can be bought and sold throughout the day unlike mutual and index funds which only trade once throughout the day.</a:t>
            </a:r>
            <a:endParaRPr lang="en-US" sz="1100" b="0" kern="1200" noProof="0" dirty="0" smtClean="0">
              <a:solidFill>
                <a:schemeClr val="tx1"/>
              </a:solidFill>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100" b="0" i="0" u="none" strike="noStrike" kern="1200" baseline="0" dirty="0" smtClean="0">
              <a:solidFill>
                <a:schemeClr val="tx1"/>
              </a:solidFill>
              <a:latin typeface="+mn-lt"/>
              <a:ea typeface="+mn-ea"/>
              <a:cs typeface="+mn-cs"/>
            </a:endParaRPr>
          </a:p>
          <a:p>
            <a:pPr marL="628650" lvl="1" indent="-171450">
              <a:spcBef>
                <a:spcPts val="0"/>
              </a:spcBef>
              <a:spcAft>
                <a:spcPts val="0"/>
              </a:spcAft>
              <a:buFont typeface="Arial" panose="020B0604020202020204" pitchFamily="34" charset="0"/>
              <a:buChar char="•"/>
            </a:pPr>
            <a:r>
              <a:rPr lang="en-US" sz="1100" b="0" i="0" u="none" strike="noStrike" kern="1200" baseline="0" dirty="0" smtClean="0">
                <a:solidFill>
                  <a:schemeClr val="tx1"/>
                </a:solidFill>
                <a:latin typeface="+mn-lt"/>
                <a:ea typeface="+mn-ea"/>
                <a:cs typeface="+mn-cs"/>
              </a:rPr>
              <a:t>Segregated Funds:</a:t>
            </a:r>
          </a:p>
          <a:p>
            <a:pPr marL="628650" lvl="1" indent="-171450">
              <a:spcBef>
                <a:spcPts val="0"/>
              </a:spcBef>
              <a:spcAft>
                <a:spcPts val="0"/>
              </a:spcAft>
              <a:buFont typeface="Arial" panose="020B0604020202020204" pitchFamily="34" charset="0"/>
              <a:buChar char="•"/>
            </a:pPr>
            <a:endParaRPr lang="en-US" sz="1100" b="0" i="0" u="none" strike="noStrike" kern="1200" baseline="0" dirty="0" smtClean="0">
              <a:solidFill>
                <a:schemeClr val="tx1"/>
              </a:solidFill>
              <a:latin typeface="+mn-lt"/>
              <a:ea typeface="+mn-ea"/>
              <a:cs typeface="+mn-cs"/>
            </a:endParaRPr>
          </a:p>
          <a:p>
            <a:pPr marL="1143000" lvl="3" indent="-228600">
              <a:lnSpc>
                <a:spcPct val="90000"/>
              </a:lnSpc>
              <a:spcBef>
                <a:spcPts val="0"/>
              </a:spcBef>
              <a:spcAft>
                <a:spcPts val="0"/>
              </a:spcAft>
              <a:buClr>
                <a:schemeClr val="accent6"/>
              </a:buClr>
              <a:buFont typeface="Arial" panose="020B0604020202020204" pitchFamily="34" charset="0"/>
              <a:buChar char="•"/>
              <a:defRPr/>
            </a:pPr>
            <a:r>
              <a:rPr lang="en-US" sz="1100" b="0" dirty="0" smtClean="0">
                <a:solidFill>
                  <a:schemeClr val="tx1"/>
                </a:solidFill>
              </a:rPr>
              <a:t>Segregated funds operate the same way as a mutual fund but they are sold by insurance companies.</a:t>
            </a:r>
          </a:p>
          <a:p>
            <a:pPr marL="1143000" lvl="3" indent="-228600">
              <a:lnSpc>
                <a:spcPct val="90000"/>
              </a:lnSpc>
              <a:spcBef>
                <a:spcPts val="0"/>
              </a:spcBef>
              <a:spcAft>
                <a:spcPts val="0"/>
              </a:spcAft>
              <a:buClr>
                <a:schemeClr val="accent6"/>
              </a:buClr>
              <a:buFont typeface="Arial" panose="020B0604020202020204" pitchFamily="34" charset="0"/>
              <a:buChar char="•"/>
              <a:defRPr/>
            </a:pPr>
            <a:endParaRPr lang="en-US" sz="1100" b="0" dirty="0" smtClean="0">
              <a:solidFill>
                <a:schemeClr val="tx1"/>
              </a:solidFill>
            </a:endParaRPr>
          </a:p>
          <a:p>
            <a:pPr marL="1143000" marR="0" lvl="3" indent="-228600" algn="l" defTabSz="914400" rtl="0" eaLnBrk="1" fontAlgn="auto" latinLnBrk="0" hangingPunct="1">
              <a:lnSpc>
                <a:spcPct val="90000"/>
              </a:lnSpc>
              <a:spcBef>
                <a:spcPts val="0"/>
              </a:spcBef>
              <a:spcAft>
                <a:spcPts val="0"/>
              </a:spcAft>
              <a:buClr>
                <a:schemeClr val="accent6"/>
              </a:buClr>
              <a:buSzTx/>
              <a:buFont typeface="Arial" panose="020B0604020202020204" pitchFamily="34" charset="0"/>
              <a:buChar char="•"/>
              <a:tabLst/>
              <a:defRPr/>
            </a:pPr>
            <a:r>
              <a:rPr lang="en-US" sz="1100" b="0" dirty="0" smtClean="0">
                <a:solidFill>
                  <a:schemeClr val="tx1"/>
                </a:solidFill>
              </a:rPr>
              <a:t>Typically, they are sold at a higher </a:t>
            </a:r>
            <a:r>
              <a:rPr lang="en-US" sz="1100" b="0" baseline="0" dirty="0" smtClean="0">
                <a:solidFill>
                  <a:schemeClr val="tx1"/>
                </a:solidFill>
              </a:rPr>
              <a:t>cost given they generally offer additional features such as </a:t>
            </a:r>
            <a:r>
              <a:rPr lang="en-US" sz="1100" b="0" baseline="0" dirty="0" smtClean="0">
                <a:solidFill>
                  <a:schemeClr val="dk1"/>
                </a:solidFill>
              </a:rPr>
              <a:t>maturity guarantees, death benefit guarantees and protection against losses and creditors.</a:t>
            </a:r>
            <a:endParaRPr lang="en-US" sz="1100" b="0" dirty="0" smtClean="0">
              <a:solidFill>
                <a:schemeClr val="dk1"/>
              </a:solidFill>
            </a:endParaRPr>
          </a:p>
          <a:p>
            <a:pPr marL="1143000" lvl="3" indent="-228600">
              <a:lnSpc>
                <a:spcPct val="90000"/>
              </a:lnSpc>
              <a:spcBef>
                <a:spcPts val="0"/>
              </a:spcBef>
              <a:spcAft>
                <a:spcPts val="0"/>
              </a:spcAft>
              <a:buClr>
                <a:schemeClr val="accent6"/>
              </a:buClr>
              <a:buFont typeface="Arial" panose="020B0604020202020204" pitchFamily="34" charset="0"/>
              <a:buChar char="•"/>
              <a:defRPr/>
            </a:pPr>
            <a:endParaRPr lang="en-US" sz="1100" baseline="0" dirty="0" smtClean="0">
              <a:solidFill>
                <a:schemeClr val="tx1"/>
              </a:solidFill>
            </a:endParaRPr>
          </a:p>
          <a:p>
            <a:pPr marL="0" indent="0">
              <a:spcBef>
                <a:spcPts val="0"/>
              </a:spcBef>
              <a:spcAft>
                <a:spcPts val="0"/>
              </a:spcAft>
              <a:buFont typeface="Arial" panose="020B0604020202020204" pitchFamily="34" charset="0"/>
              <a:buNone/>
            </a:pPr>
            <a:endParaRPr lang="en-US" sz="1100" baseline="0" dirty="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23</a:t>
            </a:fld>
            <a:endParaRPr lang="en-GB" dirty="0"/>
          </a:p>
        </p:txBody>
      </p:sp>
    </p:spTree>
    <p:extLst>
      <p:ext uri="{BB962C8B-B14F-4D97-AF65-F5344CB8AC3E}">
        <p14:creationId xmlns:p14="http://schemas.microsoft.com/office/powerpoint/2010/main" val="10551014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aseline="0" dirty="0" smtClean="0">
                <a:solidFill>
                  <a:schemeClr val="tx1"/>
                </a:solidFill>
              </a:rPr>
              <a:t>Now, before we take a closer at each of the types of investment funds, let’s look at the lifecycle of an investment fund and some key terminology related to investment funds. </a:t>
            </a:r>
          </a:p>
          <a:p>
            <a:pPr marL="0" indent="0">
              <a:spcBef>
                <a:spcPts val="0"/>
              </a:spcBef>
              <a:spcAft>
                <a:spcPts val="0"/>
              </a:spcAft>
              <a:buFont typeface="Arial" panose="020B0604020202020204" pitchFamily="34" charset="0"/>
              <a:buNone/>
            </a:pPr>
            <a:endParaRPr lang="en-US" sz="1100" b="1" i="1" baseline="0" dirty="0" smtClean="0">
              <a:solidFill>
                <a:schemeClr val="tx1"/>
              </a:solidFill>
            </a:endParaRPr>
          </a:p>
          <a:p>
            <a:pPr marL="171450" indent="-171450">
              <a:spcBef>
                <a:spcPts val="0"/>
              </a:spcBef>
              <a:spcAft>
                <a:spcPts val="0"/>
              </a:spcAft>
              <a:buFont typeface="Arial" panose="020B0604020202020204" pitchFamily="34" charset="0"/>
              <a:buChar char="•"/>
            </a:pPr>
            <a:r>
              <a:rPr lang="en-US" sz="1100" b="0" i="0" baseline="0" dirty="0" smtClean="0">
                <a:solidFill>
                  <a:schemeClr val="tx1"/>
                </a:solidFill>
              </a:rPr>
              <a:t>In general terms, </a:t>
            </a:r>
            <a:r>
              <a:rPr lang="en-US" sz="1100" b="1" i="1" baseline="0" dirty="0" smtClean="0">
                <a:solidFill>
                  <a:schemeClr val="tx1"/>
                </a:solidFill>
              </a:rPr>
              <a:t>investment funds </a:t>
            </a:r>
            <a:r>
              <a:rPr lang="en-US" sz="1100" b="0" i="0" baseline="0" dirty="0" smtClean="0">
                <a:solidFill>
                  <a:schemeClr val="tx1"/>
                </a:solidFill>
              </a:rPr>
              <a:t>are </a:t>
            </a:r>
            <a:r>
              <a:rPr lang="en-US" sz="1100" baseline="0" dirty="0" smtClean="0">
                <a:solidFill>
                  <a:schemeClr val="tx1"/>
                </a:solidFill>
              </a:rPr>
              <a:t>pools </a:t>
            </a:r>
            <a:r>
              <a:rPr lang="en-US" sz="1100" baseline="0" dirty="0">
                <a:solidFill>
                  <a:schemeClr val="tx1"/>
                </a:solidFill>
              </a:rPr>
              <a:t>of money provided by individual investors, companies, and other </a:t>
            </a:r>
            <a:r>
              <a:rPr lang="en-US" sz="1100" baseline="0" dirty="0" smtClean="0">
                <a:solidFill>
                  <a:schemeClr val="tx1"/>
                </a:solidFill>
              </a:rPr>
              <a:t>organizations, and the pools of money are </a:t>
            </a:r>
            <a:r>
              <a:rPr lang="en-US" sz="1100" baseline="0" dirty="0">
                <a:solidFill>
                  <a:schemeClr val="tx1"/>
                </a:solidFill>
              </a:rPr>
              <a:t>held </a:t>
            </a:r>
            <a:r>
              <a:rPr lang="en-US" sz="1100" b="0" baseline="0" dirty="0">
                <a:solidFill>
                  <a:schemeClr val="tx1"/>
                </a:solidFill>
              </a:rPr>
              <a:t>in trust </a:t>
            </a:r>
            <a:r>
              <a:rPr lang="en-US" sz="1100" baseline="0" dirty="0">
                <a:solidFill>
                  <a:schemeClr val="tx1"/>
                </a:solidFill>
              </a:rPr>
              <a:t>on their behalf.  </a:t>
            </a:r>
            <a:endParaRPr lang="en-US" sz="1100" baseline="0" dirty="0" smtClean="0">
              <a:solidFill>
                <a:schemeClr val="tx1"/>
              </a:solidFill>
            </a:endParaRPr>
          </a:p>
          <a:p>
            <a:pPr marL="171450" indent="-171450">
              <a:spcBef>
                <a:spcPts val="0"/>
              </a:spcBef>
              <a:spcAft>
                <a:spcPts val="0"/>
              </a:spcAft>
              <a:buFont typeface="Arial" panose="020B0604020202020204" pitchFamily="34" charset="0"/>
              <a:buChar char="•"/>
            </a:pPr>
            <a:endParaRPr lang="en-US" sz="1100" baseline="0" dirty="0" smtClean="0">
              <a:solidFill>
                <a:schemeClr val="tx1"/>
              </a:solidFill>
            </a:endParaRPr>
          </a:p>
          <a:p>
            <a:pPr marL="171450" indent="-171450">
              <a:spcBef>
                <a:spcPts val="0"/>
              </a:spcBef>
              <a:spcAft>
                <a:spcPts val="0"/>
              </a:spcAft>
              <a:buFont typeface="Arial" panose="020B0604020202020204" pitchFamily="34" charset="0"/>
              <a:buChar char="•"/>
            </a:pPr>
            <a:r>
              <a:rPr lang="en-US" sz="1100" baseline="0" dirty="0" smtClean="0">
                <a:solidFill>
                  <a:schemeClr val="tx1"/>
                </a:solidFill>
              </a:rPr>
              <a:t>The </a:t>
            </a:r>
            <a:r>
              <a:rPr lang="en-US" sz="1100" baseline="0" dirty="0">
                <a:solidFill>
                  <a:schemeClr val="tx1"/>
                </a:solidFill>
              </a:rPr>
              <a:t>money is used to buy a </a:t>
            </a:r>
            <a:r>
              <a:rPr lang="en-US" sz="1100" b="0" baseline="0" dirty="0">
                <a:solidFill>
                  <a:schemeClr val="tx1"/>
                </a:solidFill>
              </a:rPr>
              <a:t>portfolio</a:t>
            </a:r>
            <a:r>
              <a:rPr lang="en-US" sz="1100" baseline="0" dirty="0">
                <a:solidFill>
                  <a:schemeClr val="tx1"/>
                </a:solidFill>
              </a:rPr>
              <a:t> of </a:t>
            </a:r>
            <a:r>
              <a:rPr lang="en-US" sz="1100" baseline="0" dirty="0" smtClean="0">
                <a:solidFill>
                  <a:schemeClr val="tx1"/>
                </a:solidFill>
              </a:rPr>
              <a:t>investments (e.g. </a:t>
            </a:r>
            <a:r>
              <a:rPr lang="en-US" sz="1100" baseline="0" dirty="0">
                <a:solidFill>
                  <a:schemeClr val="tx1"/>
                </a:solidFill>
              </a:rPr>
              <a:t>stocks, bonds and other </a:t>
            </a:r>
            <a:r>
              <a:rPr lang="en-US" sz="1100" baseline="0" dirty="0" smtClean="0">
                <a:solidFill>
                  <a:schemeClr val="tx1"/>
                </a:solidFill>
              </a:rPr>
              <a:t>funds) </a:t>
            </a:r>
            <a:r>
              <a:rPr lang="en-US" sz="1100" baseline="0" dirty="0">
                <a:solidFill>
                  <a:schemeClr val="tx1"/>
                </a:solidFill>
              </a:rPr>
              <a:t>based on a stated investment goal.  </a:t>
            </a:r>
            <a:endParaRPr lang="en-US" sz="1100" baseline="0" dirty="0" smtClean="0">
              <a:solidFill>
                <a:schemeClr val="tx1"/>
              </a:solidFill>
            </a:endParaRPr>
          </a:p>
          <a:p>
            <a:pPr marL="171450" indent="-171450">
              <a:spcBef>
                <a:spcPts val="0"/>
              </a:spcBef>
              <a:spcAft>
                <a:spcPts val="0"/>
              </a:spcAft>
              <a:buFont typeface="Arial" panose="020B0604020202020204" pitchFamily="34" charset="0"/>
              <a:buChar char="•"/>
            </a:pPr>
            <a:endParaRPr lang="en-US" sz="1100" baseline="0" dirty="0" smtClean="0">
              <a:solidFill>
                <a:schemeClr val="tx1"/>
              </a:solidFill>
            </a:endParaRPr>
          </a:p>
          <a:p>
            <a:pPr marL="171450" indent="-171450">
              <a:spcBef>
                <a:spcPts val="0"/>
              </a:spcBef>
              <a:spcAft>
                <a:spcPts val="0"/>
              </a:spcAft>
              <a:buFont typeface="Arial" panose="020B0604020202020204" pitchFamily="34" charset="0"/>
              <a:buChar char="•"/>
            </a:pPr>
            <a:r>
              <a:rPr lang="en-US" sz="1100" baseline="0" dirty="0" smtClean="0">
                <a:solidFill>
                  <a:schemeClr val="tx1"/>
                </a:solidFill>
              </a:rPr>
              <a:t>The </a:t>
            </a:r>
            <a:r>
              <a:rPr lang="en-US" sz="1100" baseline="0" dirty="0">
                <a:solidFill>
                  <a:schemeClr val="tx1"/>
                </a:solidFill>
              </a:rPr>
              <a:t>investments in the </a:t>
            </a:r>
            <a:r>
              <a:rPr lang="en-US" sz="1100" baseline="0" dirty="0" smtClean="0">
                <a:solidFill>
                  <a:schemeClr val="tx1"/>
                </a:solidFill>
              </a:rPr>
              <a:t>investment fund are </a:t>
            </a:r>
            <a:r>
              <a:rPr lang="en-US" sz="1100" baseline="0" dirty="0">
                <a:solidFill>
                  <a:schemeClr val="tx1"/>
                </a:solidFill>
              </a:rPr>
              <a:t>managed by a team of </a:t>
            </a:r>
            <a:r>
              <a:rPr lang="en-US" sz="1100" baseline="0" dirty="0" smtClean="0">
                <a:solidFill>
                  <a:schemeClr val="tx1"/>
                </a:solidFill>
              </a:rPr>
              <a:t>financial professionals called </a:t>
            </a:r>
            <a:r>
              <a:rPr lang="en-US" sz="1100" b="1" i="1" baseline="0" dirty="0" smtClean="0">
                <a:solidFill>
                  <a:schemeClr val="tx1"/>
                </a:solidFill>
              </a:rPr>
              <a:t>portfolio managers </a:t>
            </a:r>
            <a:r>
              <a:rPr lang="en-US" sz="1100" baseline="0" dirty="0" smtClean="0">
                <a:solidFill>
                  <a:schemeClr val="tx1"/>
                </a:solidFill>
              </a:rPr>
              <a:t>(also known as Money Managers).  </a:t>
            </a:r>
          </a:p>
          <a:p>
            <a:pPr marL="171450" indent="-171450">
              <a:spcBef>
                <a:spcPts val="0"/>
              </a:spcBef>
              <a:spcAft>
                <a:spcPts val="0"/>
              </a:spcAft>
              <a:buFont typeface="Arial" panose="020B0604020202020204" pitchFamily="34" charset="0"/>
              <a:buChar char="•"/>
            </a:pPr>
            <a:endParaRPr lang="en-US" sz="1100" baseline="0" dirty="0" smtClean="0">
              <a:solidFill>
                <a:schemeClr val="tx1"/>
              </a:solidFill>
            </a:endParaRPr>
          </a:p>
          <a:p>
            <a:pPr marL="628650" lvl="1" indent="-171450">
              <a:spcBef>
                <a:spcPts val="0"/>
              </a:spcBef>
              <a:spcAft>
                <a:spcPts val="0"/>
              </a:spcAft>
              <a:buFont typeface="Arial" panose="020B0604020202020204" pitchFamily="34" charset="0"/>
              <a:buChar char="•"/>
            </a:pPr>
            <a:r>
              <a:rPr lang="en-US" sz="1100" baseline="0" dirty="0" smtClean="0">
                <a:solidFill>
                  <a:schemeClr val="tx1"/>
                </a:solidFill>
              </a:rPr>
              <a:t>Portfolio </a:t>
            </a:r>
            <a:r>
              <a:rPr lang="en-US" sz="1100" baseline="0" dirty="0">
                <a:solidFill>
                  <a:schemeClr val="tx1"/>
                </a:solidFill>
              </a:rPr>
              <a:t>managers </a:t>
            </a:r>
            <a:r>
              <a:rPr lang="en-US" sz="1100" baseline="0" dirty="0" smtClean="0">
                <a:solidFill>
                  <a:schemeClr val="tx1"/>
                </a:solidFill>
              </a:rPr>
              <a:t>make </a:t>
            </a:r>
            <a:r>
              <a:rPr lang="en-US" sz="1100" baseline="0" dirty="0">
                <a:solidFill>
                  <a:schemeClr val="tx1"/>
                </a:solidFill>
              </a:rPr>
              <a:t>the day-to-day decisions as to what to buy and sell on behalf of the </a:t>
            </a:r>
            <a:r>
              <a:rPr lang="en-US" sz="1100" baseline="0" dirty="0" smtClean="0">
                <a:solidFill>
                  <a:schemeClr val="tx1"/>
                </a:solidFill>
              </a:rPr>
              <a:t>fund, following a specific </a:t>
            </a:r>
            <a:r>
              <a:rPr lang="en-US" sz="1100" b="1" i="1" baseline="0" dirty="0" smtClean="0">
                <a:solidFill>
                  <a:schemeClr val="tx1"/>
                </a:solidFill>
              </a:rPr>
              <a:t>investment mandate </a:t>
            </a:r>
            <a:r>
              <a:rPr lang="en-US" sz="1100" b="0" i="0" baseline="0" dirty="0" smtClean="0">
                <a:solidFill>
                  <a:schemeClr val="tx1"/>
                </a:solidFill>
              </a:rPr>
              <a:t>(</a:t>
            </a:r>
            <a:r>
              <a:rPr lang="en-US" sz="1100" b="0" i="0" u="none" strike="noStrike" kern="1200" dirty="0" smtClean="0">
                <a:solidFill>
                  <a:schemeClr val="tx1"/>
                </a:solidFill>
                <a:effectLst/>
                <a:latin typeface="+mn-lt"/>
                <a:ea typeface="+mn-ea"/>
                <a:cs typeface="+mn-cs"/>
              </a:rPr>
              <a:t>formal guidelines around risk and return objectives).</a:t>
            </a:r>
            <a:r>
              <a:rPr lang="en-US" sz="1100" b="0" i="0" u="none" strike="noStrike" kern="1200" baseline="0" dirty="0" smtClean="0">
                <a:solidFill>
                  <a:schemeClr val="tx1"/>
                </a:solidFill>
                <a:effectLst/>
                <a:latin typeface="+mn-lt"/>
                <a:ea typeface="+mn-ea"/>
                <a:cs typeface="+mn-cs"/>
              </a:rPr>
              <a:t> </a:t>
            </a:r>
          </a:p>
          <a:p>
            <a:pPr marL="628650" lvl="1" indent="-171450">
              <a:spcBef>
                <a:spcPts val="0"/>
              </a:spcBef>
              <a:spcAft>
                <a:spcPts val="0"/>
              </a:spcAft>
              <a:buFont typeface="Arial" panose="020B0604020202020204" pitchFamily="34" charset="0"/>
              <a:buChar char="•"/>
            </a:pPr>
            <a:endParaRPr lang="en-US" sz="1100" b="0" i="0" u="none" strike="noStrike" kern="1200" baseline="0" dirty="0" smtClean="0">
              <a:solidFill>
                <a:schemeClr val="tx1"/>
              </a:solidFill>
              <a:effectLst/>
              <a:latin typeface="+mn-lt"/>
              <a:ea typeface="+mn-ea"/>
              <a:cs typeface="+mn-cs"/>
            </a:endParaRPr>
          </a:p>
          <a:p>
            <a:pPr marL="628650" lvl="1" indent="-171450">
              <a:spcBef>
                <a:spcPts val="0"/>
              </a:spcBef>
              <a:spcAft>
                <a:spcPts val="0"/>
              </a:spcAft>
              <a:buFont typeface="Arial" panose="020B0604020202020204" pitchFamily="34" charset="0"/>
              <a:buChar char="•"/>
            </a:pPr>
            <a:r>
              <a:rPr lang="en-US" sz="1100" baseline="0" dirty="0" smtClean="0">
                <a:solidFill>
                  <a:schemeClr val="tx1"/>
                </a:solidFill>
              </a:rPr>
              <a:t>An investment fund </a:t>
            </a:r>
            <a:r>
              <a:rPr lang="en-US" sz="1100" baseline="0" dirty="0">
                <a:solidFill>
                  <a:schemeClr val="tx1"/>
                </a:solidFill>
              </a:rPr>
              <a:t>can focus on specific types of investments </a:t>
            </a:r>
            <a:r>
              <a:rPr lang="en-US" sz="1100" baseline="0" dirty="0" smtClean="0">
                <a:solidFill>
                  <a:schemeClr val="tx1"/>
                </a:solidFill>
              </a:rPr>
              <a:t>(e.g</a:t>
            </a:r>
            <a:r>
              <a:rPr lang="en-US" sz="1100" baseline="0" dirty="0">
                <a:solidFill>
                  <a:schemeClr val="tx1"/>
                </a:solidFill>
              </a:rPr>
              <a:t>. government bonds, </a:t>
            </a:r>
            <a:r>
              <a:rPr lang="en-US" sz="1100" baseline="0" dirty="0" smtClean="0">
                <a:solidFill>
                  <a:schemeClr val="tx1"/>
                </a:solidFill>
              </a:rPr>
              <a:t>large cap domestic stocks, </a:t>
            </a:r>
            <a:r>
              <a:rPr lang="en-US" sz="1100" baseline="0" dirty="0">
                <a:solidFill>
                  <a:schemeClr val="tx1"/>
                </a:solidFill>
              </a:rPr>
              <a:t>or </a:t>
            </a:r>
            <a:r>
              <a:rPr lang="en-US" sz="1100" baseline="0" dirty="0" smtClean="0">
                <a:solidFill>
                  <a:schemeClr val="tx1"/>
                </a:solidFill>
              </a:rPr>
              <a:t>foreign stocks) or </a:t>
            </a:r>
            <a:r>
              <a:rPr lang="en-US" sz="1100" baseline="0" dirty="0">
                <a:solidFill>
                  <a:schemeClr val="tx1"/>
                </a:solidFill>
              </a:rPr>
              <a:t>it </a:t>
            </a:r>
            <a:r>
              <a:rPr lang="en-US" sz="1100" baseline="0" dirty="0" smtClean="0">
                <a:solidFill>
                  <a:schemeClr val="tx1"/>
                </a:solidFill>
              </a:rPr>
              <a:t>can </a:t>
            </a:r>
            <a:r>
              <a:rPr lang="en-US" sz="1100" baseline="0" dirty="0">
                <a:solidFill>
                  <a:schemeClr val="tx1"/>
                </a:solidFill>
              </a:rPr>
              <a:t>invest in a combination of assets.   </a:t>
            </a:r>
          </a:p>
          <a:p>
            <a:pPr marL="0" indent="0">
              <a:spcBef>
                <a:spcPts val="0"/>
              </a:spcBef>
              <a:spcAft>
                <a:spcPts val="0"/>
              </a:spcAft>
              <a:buFont typeface="Arial" panose="020B0604020202020204" pitchFamily="34" charset="0"/>
              <a:buNone/>
            </a:pPr>
            <a:endParaRPr lang="en-US" sz="1100" baseline="0" dirty="0">
              <a:solidFill>
                <a:schemeClr val="tx1"/>
              </a:solidFill>
            </a:endParaRPr>
          </a:p>
          <a:p>
            <a:pPr marL="171450" indent="-171450">
              <a:spcBef>
                <a:spcPts val="0"/>
              </a:spcBef>
              <a:spcAft>
                <a:spcPts val="0"/>
              </a:spcAft>
              <a:buFont typeface="Arial" panose="020B0604020202020204" pitchFamily="34" charset="0"/>
              <a:buChar char="•"/>
            </a:pPr>
            <a:r>
              <a:rPr lang="en-US" sz="1100" baseline="0" dirty="0">
                <a:solidFill>
                  <a:schemeClr val="tx1"/>
                </a:solidFill>
              </a:rPr>
              <a:t>Investors in a </a:t>
            </a:r>
            <a:r>
              <a:rPr lang="en-US" sz="1100" baseline="0" dirty="0" smtClean="0">
                <a:solidFill>
                  <a:schemeClr val="tx1"/>
                </a:solidFill>
              </a:rPr>
              <a:t>fund </a:t>
            </a:r>
            <a:r>
              <a:rPr lang="en-US" sz="1100" baseline="0" dirty="0">
                <a:solidFill>
                  <a:schemeClr val="tx1"/>
                </a:solidFill>
              </a:rPr>
              <a:t>are called </a:t>
            </a:r>
            <a:r>
              <a:rPr lang="en-US" sz="1100" b="0" baseline="0" dirty="0">
                <a:solidFill>
                  <a:schemeClr val="tx1"/>
                </a:solidFill>
              </a:rPr>
              <a:t>unitholders </a:t>
            </a:r>
            <a:r>
              <a:rPr lang="en-US" sz="1100" baseline="0" dirty="0">
                <a:solidFill>
                  <a:schemeClr val="tx1"/>
                </a:solidFill>
              </a:rPr>
              <a:t>because </a:t>
            </a:r>
            <a:r>
              <a:rPr lang="en-US" sz="1100" baseline="0" dirty="0" smtClean="0">
                <a:solidFill>
                  <a:schemeClr val="tx1"/>
                </a:solidFill>
              </a:rPr>
              <a:t>they </a:t>
            </a:r>
            <a:r>
              <a:rPr lang="en-US" sz="1100" baseline="0" dirty="0">
                <a:solidFill>
                  <a:schemeClr val="tx1"/>
                </a:solidFill>
              </a:rPr>
              <a:t>purchase units in a professionally managed portfolio of securities, with each unit representing a share of ownership in the pool.  </a:t>
            </a:r>
            <a:endParaRPr lang="en-US" sz="1100" baseline="0" dirty="0" smtClean="0">
              <a:solidFill>
                <a:schemeClr val="tx1"/>
              </a:solidFill>
            </a:endParaRPr>
          </a:p>
          <a:p>
            <a:pPr marL="171450" indent="-171450">
              <a:spcBef>
                <a:spcPts val="0"/>
              </a:spcBef>
              <a:spcAft>
                <a:spcPts val="0"/>
              </a:spcAft>
              <a:buFont typeface="Arial" panose="020B0604020202020204" pitchFamily="34" charset="0"/>
              <a:buChar char="•"/>
            </a:pPr>
            <a:endParaRPr lang="en-US" sz="1100" baseline="0" dirty="0" smtClean="0">
              <a:solidFill>
                <a:schemeClr val="tx1"/>
              </a:solidFill>
            </a:endParaRPr>
          </a:p>
          <a:p>
            <a:pPr marL="171450" indent="-171450">
              <a:spcBef>
                <a:spcPts val="0"/>
              </a:spcBef>
              <a:spcAft>
                <a:spcPts val="0"/>
              </a:spcAft>
              <a:buFont typeface="Arial" panose="020B0604020202020204" pitchFamily="34" charset="0"/>
              <a:buChar char="•"/>
            </a:pPr>
            <a:r>
              <a:rPr lang="en-US" sz="1100" baseline="0" dirty="0" smtClean="0">
                <a:solidFill>
                  <a:schemeClr val="tx1"/>
                </a:solidFill>
              </a:rPr>
              <a:t>Investment funds </a:t>
            </a:r>
            <a:r>
              <a:rPr lang="en-US" sz="1100" baseline="0" dirty="0">
                <a:solidFill>
                  <a:schemeClr val="tx1"/>
                </a:solidFill>
              </a:rPr>
              <a:t>are widely available through banks, financial planning firms, investment firms, credit unions and trust companies.  </a:t>
            </a:r>
            <a:endParaRPr lang="en-US" sz="1100" baseline="0" dirty="0" smtClean="0">
              <a:solidFill>
                <a:schemeClr val="tx1"/>
              </a:solidFill>
            </a:endParaRPr>
          </a:p>
          <a:p>
            <a:pPr marL="171450" indent="-171450">
              <a:spcBef>
                <a:spcPts val="0"/>
              </a:spcBef>
              <a:spcAft>
                <a:spcPts val="0"/>
              </a:spcAft>
              <a:buFont typeface="Arial" panose="020B0604020202020204" pitchFamily="34" charset="0"/>
              <a:buChar char="•"/>
            </a:pPr>
            <a:endParaRPr lang="en-US" sz="1100" baseline="0" dirty="0" smtClean="0">
              <a:solidFill>
                <a:schemeClr val="tx1"/>
              </a:solidFill>
            </a:endParaRPr>
          </a:p>
          <a:p>
            <a:pPr marL="628650" lvl="1" indent="-171450">
              <a:spcBef>
                <a:spcPts val="0"/>
              </a:spcBef>
              <a:spcAft>
                <a:spcPts val="0"/>
              </a:spcAft>
              <a:buFont typeface="Arial" panose="020B0604020202020204" pitchFamily="34" charset="0"/>
              <a:buChar char="•"/>
            </a:pPr>
            <a:r>
              <a:rPr lang="en-US" sz="1100" baseline="0" dirty="0" smtClean="0">
                <a:solidFill>
                  <a:schemeClr val="tx1"/>
                </a:solidFill>
              </a:rPr>
              <a:t>These providers make </a:t>
            </a:r>
            <a:r>
              <a:rPr lang="en-US" sz="1100" baseline="0" dirty="0">
                <a:solidFill>
                  <a:schemeClr val="tx1"/>
                </a:solidFill>
              </a:rPr>
              <a:t>their money through </a:t>
            </a:r>
            <a:r>
              <a:rPr lang="en-US" sz="1100" b="1" i="1" baseline="0" dirty="0" smtClean="0">
                <a:solidFill>
                  <a:schemeClr val="tx1"/>
                </a:solidFill>
              </a:rPr>
              <a:t>management </a:t>
            </a:r>
            <a:r>
              <a:rPr lang="en-US" sz="1100" b="1" i="1" baseline="0" dirty="0">
                <a:solidFill>
                  <a:schemeClr val="tx1"/>
                </a:solidFill>
              </a:rPr>
              <a:t>fees </a:t>
            </a:r>
            <a:r>
              <a:rPr lang="en-US" sz="1100" baseline="0" dirty="0">
                <a:solidFill>
                  <a:schemeClr val="tx1"/>
                </a:solidFill>
              </a:rPr>
              <a:t>charged to unitholders. </a:t>
            </a:r>
            <a:endParaRPr lang="en-US" sz="1100" baseline="0" dirty="0" smtClean="0">
              <a:solidFill>
                <a:schemeClr val="tx1"/>
              </a:solidFill>
            </a:endParaRPr>
          </a:p>
          <a:p>
            <a:pPr marL="628650" lvl="1" indent="-171450">
              <a:spcBef>
                <a:spcPts val="0"/>
              </a:spcBef>
              <a:spcAft>
                <a:spcPts val="0"/>
              </a:spcAft>
              <a:buFont typeface="Arial" panose="020B0604020202020204" pitchFamily="34" charset="0"/>
              <a:buChar char="•"/>
            </a:pPr>
            <a:endParaRPr lang="en-US" sz="1100" baseline="0" dirty="0" smtClean="0">
              <a:solidFill>
                <a:schemeClr val="tx1"/>
              </a:solidFill>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aseline="0" dirty="0" smtClean="0">
                <a:solidFill>
                  <a:schemeClr val="tx1"/>
                </a:solidFill>
              </a:rPr>
              <a:t>The </a:t>
            </a:r>
            <a:r>
              <a:rPr lang="en-US" sz="1100" b="1" i="1" baseline="0" dirty="0" smtClean="0">
                <a:solidFill>
                  <a:schemeClr val="tx1"/>
                </a:solidFill>
              </a:rPr>
              <a:t>net asset value (NAV) </a:t>
            </a:r>
            <a:r>
              <a:rPr lang="en-US" sz="1100" baseline="0" dirty="0" smtClean="0">
                <a:solidFill>
                  <a:schemeClr val="tx1"/>
                </a:solidFill>
              </a:rPr>
              <a:t>of an investment fund is t</a:t>
            </a:r>
            <a:r>
              <a:rPr lang="en-US" sz="1100" b="0" kern="1200" dirty="0" smtClean="0">
                <a:solidFill>
                  <a:schemeClr val="tx1"/>
                </a:solidFill>
                <a:latin typeface="+mn-lt"/>
                <a:ea typeface="+mn-ea"/>
                <a:cs typeface="+mn-cs"/>
              </a:rPr>
              <a:t>he total sum of the market value of all the equity/debt securities held in the portfolio including cash, less the liabilities, divided by the total number of units outstanding.</a:t>
            </a:r>
          </a:p>
          <a:p>
            <a:pPr marL="628650" lvl="1" indent="-171450">
              <a:spcBef>
                <a:spcPts val="0"/>
              </a:spcBef>
              <a:spcAft>
                <a:spcPts val="0"/>
              </a:spcAft>
              <a:buFont typeface="Arial" panose="020B0604020202020204" pitchFamily="34" charset="0"/>
              <a:buChar char="•"/>
            </a:pPr>
            <a:endParaRPr lang="en-US" sz="1100" baseline="0" dirty="0" smtClean="0">
              <a:solidFill>
                <a:schemeClr val="tx1"/>
              </a:solidFill>
            </a:endParaRPr>
          </a:p>
          <a:p>
            <a:pPr marL="628650" lvl="1" indent="-171450">
              <a:spcBef>
                <a:spcPts val="0"/>
              </a:spcBef>
              <a:spcAft>
                <a:spcPts val="0"/>
              </a:spcAft>
              <a:buFont typeface="Arial" panose="020B0604020202020204" pitchFamily="34" charset="0"/>
              <a:buChar char="•"/>
            </a:pPr>
            <a:r>
              <a:rPr lang="en-US" sz="1100" baseline="0" dirty="0" smtClean="0">
                <a:solidFill>
                  <a:schemeClr val="tx1"/>
                </a:solidFill>
              </a:rPr>
              <a:t>The NAV is effectively the </a:t>
            </a:r>
            <a:r>
              <a:rPr lang="en-US" sz="1100" baseline="0" dirty="0">
                <a:solidFill>
                  <a:schemeClr val="tx1"/>
                </a:solidFill>
              </a:rPr>
              <a:t>dollar value of one unit of the </a:t>
            </a:r>
            <a:r>
              <a:rPr lang="en-US" sz="1100" baseline="0" dirty="0" smtClean="0">
                <a:solidFill>
                  <a:schemeClr val="tx1"/>
                </a:solidFill>
              </a:rPr>
              <a:t>fund. </a:t>
            </a:r>
          </a:p>
          <a:p>
            <a:pPr marL="0" indent="0">
              <a:spcBef>
                <a:spcPts val="0"/>
              </a:spcBef>
              <a:spcAft>
                <a:spcPts val="0"/>
              </a:spcAft>
              <a:buFont typeface="Arial" panose="020B0604020202020204" pitchFamily="34" charset="0"/>
              <a:buNone/>
            </a:pPr>
            <a:endParaRPr lang="en-US" sz="1100" baseline="0" dirty="0" smtClean="0">
              <a:solidFill>
                <a:schemeClr val="tx1"/>
              </a:solidFill>
            </a:endParaRPr>
          </a:p>
          <a:p>
            <a:pPr marL="171450" indent="-171450">
              <a:spcBef>
                <a:spcPts val="0"/>
              </a:spcBef>
              <a:spcAft>
                <a:spcPts val="0"/>
              </a:spcAft>
              <a:buFont typeface="Arial" panose="020B0604020202020204" pitchFamily="34" charset="0"/>
              <a:buChar char="•"/>
            </a:pPr>
            <a:r>
              <a:rPr lang="en-US" sz="1100" baseline="0" dirty="0" smtClean="0">
                <a:solidFill>
                  <a:schemeClr val="tx1"/>
                </a:solidFill>
              </a:rPr>
              <a:t>Investment funds deliver returns by </a:t>
            </a:r>
            <a:r>
              <a:rPr lang="en-US" sz="1100" baseline="0" dirty="0">
                <a:solidFill>
                  <a:schemeClr val="tx1"/>
                </a:solidFill>
              </a:rPr>
              <a:t>investing </a:t>
            </a:r>
            <a:r>
              <a:rPr lang="en-US" sz="1100" baseline="0" dirty="0" smtClean="0">
                <a:solidFill>
                  <a:schemeClr val="tx1"/>
                </a:solidFill>
              </a:rPr>
              <a:t>each unitholders</a:t>
            </a:r>
            <a:r>
              <a:rPr lang="en-US" sz="1100" baseline="0" dirty="0">
                <a:solidFill>
                  <a:schemeClr val="tx1"/>
                </a:solidFill>
              </a:rPr>
              <a:t>' money </a:t>
            </a:r>
            <a:r>
              <a:rPr lang="en-US" sz="1100" baseline="0" dirty="0" smtClean="0">
                <a:solidFill>
                  <a:schemeClr val="tx1"/>
                </a:solidFill>
              </a:rPr>
              <a:t>to </a:t>
            </a:r>
            <a:r>
              <a:rPr lang="en-US" sz="1100" baseline="0" dirty="0">
                <a:solidFill>
                  <a:schemeClr val="tx1"/>
                </a:solidFill>
              </a:rPr>
              <a:t>earn dividends or interest, and by selling these investments at a higher price than originally </a:t>
            </a:r>
            <a:r>
              <a:rPr lang="en-US" sz="1100" baseline="0" dirty="0" smtClean="0">
                <a:solidFill>
                  <a:schemeClr val="tx1"/>
                </a:solidFill>
              </a:rPr>
              <a:t>paid (note: there is no guarantee of returns). </a:t>
            </a:r>
          </a:p>
          <a:p>
            <a:pPr marL="171450" indent="-171450">
              <a:spcBef>
                <a:spcPts val="0"/>
              </a:spcBef>
              <a:spcAft>
                <a:spcPts val="0"/>
              </a:spcAft>
              <a:buFont typeface="Arial" panose="020B0604020202020204" pitchFamily="34" charset="0"/>
              <a:buChar char="•"/>
            </a:pPr>
            <a:endParaRPr lang="en-US" sz="1100" baseline="0" dirty="0" smtClean="0">
              <a:solidFill>
                <a:schemeClr val="tx1"/>
              </a:solidFill>
            </a:endParaRPr>
          </a:p>
          <a:p>
            <a:pPr marL="171450" indent="-171450">
              <a:spcBef>
                <a:spcPts val="0"/>
              </a:spcBef>
              <a:spcAft>
                <a:spcPts val="0"/>
              </a:spcAft>
              <a:buFont typeface="Arial" panose="020B0604020202020204" pitchFamily="34" charset="0"/>
              <a:buChar char="•"/>
            </a:pPr>
            <a:r>
              <a:rPr lang="en-US" sz="1100" baseline="0" dirty="0" smtClean="0">
                <a:solidFill>
                  <a:schemeClr val="tx1"/>
                </a:solidFill>
              </a:rPr>
              <a:t>Profits </a:t>
            </a:r>
            <a:r>
              <a:rPr lang="en-US" sz="1100" baseline="0" dirty="0">
                <a:solidFill>
                  <a:schemeClr val="tx1"/>
                </a:solidFill>
              </a:rPr>
              <a:t>or losses </a:t>
            </a:r>
            <a:r>
              <a:rPr lang="en-US" sz="1100" baseline="0" dirty="0" smtClean="0">
                <a:solidFill>
                  <a:schemeClr val="tx1"/>
                </a:solidFill>
              </a:rPr>
              <a:t>get shared across all investors </a:t>
            </a:r>
            <a:r>
              <a:rPr lang="en-US" sz="1100" baseline="0" dirty="0">
                <a:solidFill>
                  <a:schemeClr val="tx1"/>
                </a:solidFill>
              </a:rPr>
              <a:t>in proportion to their </a:t>
            </a:r>
            <a:r>
              <a:rPr lang="en-US" sz="1100" baseline="0" dirty="0" smtClean="0">
                <a:solidFill>
                  <a:schemeClr val="tx1"/>
                </a:solidFill>
              </a:rPr>
              <a:t>individual investment in the fund.</a:t>
            </a:r>
          </a:p>
          <a:p>
            <a:pPr marL="171450" indent="-171450">
              <a:spcBef>
                <a:spcPts val="0"/>
              </a:spcBef>
              <a:spcAft>
                <a:spcPts val="0"/>
              </a:spcAft>
              <a:buFont typeface="Arial" panose="020B0604020202020204" pitchFamily="34" charset="0"/>
              <a:buChar char="•"/>
            </a:pPr>
            <a:endParaRPr lang="en-US" sz="1100" baseline="0" dirty="0" smtClean="0">
              <a:solidFill>
                <a:schemeClr val="tx1"/>
              </a:solidFill>
            </a:endParaRPr>
          </a:p>
          <a:p>
            <a:pPr marL="171450" indent="-171450">
              <a:spcBef>
                <a:spcPts val="0"/>
              </a:spcBef>
              <a:spcAft>
                <a:spcPts val="0"/>
              </a:spcAft>
              <a:buFont typeface="Arial" panose="020B0604020202020204" pitchFamily="34" charset="0"/>
              <a:buChar char="•"/>
            </a:pPr>
            <a:r>
              <a:rPr lang="en-US" sz="1100" baseline="0" dirty="0" smtClean="0">
                <a:solidFill>
                  <a:schemeClr val="tx1"/>
                </a:solidFill>
              </a:rPr>
              <a:t>Depending </a:t>
            </a:r>
            <a:r>
              <a:rPr lang="en-US" sz="1100" baseline="0" dirty="0">
                <a:solidFill>
                  <a:schemeClr val="tx1"/>
                </a:solidFill>
              </a:rPr>
              <a:t>on the type of </a:t>
            </a:r>
            <a:r>
              <a:rPr lang="en-US" sz="1100" baseline="0" dirty="0" smtClean="0">
                <a:solidFill>
                  <a:schemeClr val="tx1"/>
                </a:solidFill>
              </a:rPr>
              <a:t>investment fund, any money </a:t>
            </a:r>
            <a:r>
              <a:rPr lang="en-US" sz="1100" baseline="0" dirty="0">
                <a:solidFill>
                  <a:schemeClr val="tx1"/>
                </a:solidFill>
              </a:rPr>
              <a:t>(such as interest income from bonds) earned from a fund's investments is paid </a:t>
            </a:r>
            <a:r>
              <a:rPr lang="en-US" sz="1100" baseline="0" dirty="0" smtClean="0">
                <a:solidFill>
                  <a:schemeClr val="tx1"/>
                </a:solidFill>
              </a:rPr>
              <a:t>out to </a:t>
            </a:r>
            <a:r>
              <a:rPr lang="en-US" sz="1100" baseline="0" dirty="0">
                <a:solidFill>
                  <a:schemeClr val="tx1"/>
                </a:solidFill>
              </a:rPr>
              <a:t>unitholders as </a:t>
            </a:r>
            <a:r>
              <a:rPr lang="en-US" sz="1100" b="1" i="1" baseline="0" dirty="0">
                <a:solidFill>
                  <a:schemeClr val="tx1"/>
                </a:solidFill>
              </a:rPr>
              <a:t>income distributions</a:t>
            </a:r>
            <a:r>
              <a:rPr lang="en-US" sz="1100" baseline="0" dirty="0">
                <a:solidFill>
                  <a:schemeClr val="tx1"/>
                </a:solidFill>
              </a:rPr>
              <a:t>, while any profits from selling these investments at </a:t>
            </a:r>
            <a:r>
              <a:rPr lang="en-US" sz="1100" baseline="0" dirty="0" smtClean="0">
                <a:solidFill>
                  <a:schemeClr val="tx1"/>
                </a:solidFill>
              </a:rPr>
              <a:t>higher prices </a:t>
            </a:r>
            <a:r>
              <a:rPr lang="en-US" sz="1100" baseline="0" dirty="0">
                <a:solidFill>
                  <a:schemeClr val="tx1"/>
                </a:solidFill>
              </a:rPr>
              <a:t>are </a:t>
            </a:r>
            <a:r>
              <a:rPr lang="en-US" sz="1100" baseline="0" dirty="0" smtClean="0">
                <a:solidFill>
                  <a:schemeClr val="tx1"/>
                </a:solidFill>
              </a:rPr>
              <a:t>generally paid </a:t>
            </a:r>
            <a:r>
              <a:rPr lang="en-US" sz="1100" baseline="0" dirty="0">
                <a:solidFill>
                  <a:schemeClr val="tx1"/>
                </a:solidFill>
              </a:rPr>
              <a:t>out as </a:t>
            </a:r>
            <a:r>
              <a:rPr lang="en-US" sz="1100" b="1" i="1" baseline="0" dirty="0">
                <a:solidFill>
                  <a:schemeClr val="tx1"/>
                </a:solidFill>
              </a:rPr>
              <a:t>capital </a:t>
            </a:r>
            <a:r>
              <a:rPr lang="en-US" sz="1100" b="1" i="1" baseline="0" dirty="0" smtClean="0">
                <a:solidFill>
                  <a:schemeClr val="tx1"/>
                </a:solidFill>
              </a:rPr>
              <a:t>gains distributions </a:t>
            </a:r>
            <a:r>
              <a:rPr lang="en-US" sz="1100" b="0" baseline="0" dirty="0" smtClean="0">
                <a:solidFill>
                  <a:schemeClr val="tx1"/>
                </a:solidFill>
              </a:rPr>
              <a:t>at year-end</a:t>
            </a:r>
            <a:r>
              <a:rPr lang="en-US" sz="1100" baseline="0" dirty="0" smtClean="0">
                <a:solidFill>
                  <a:schemeClr val="tx1"/>
                </a:solidFill>
              </a:rPr>
              <a:t>. </a:t>
            </a:r>
          </a:p>
          <a:p>
            <a:pPr marL="171450" indent="-171450">
              <a:spcBef>
                <a:spcPts val="0"/>
              </a:spcBef>
              <a:spcAft>
                <a:spcPts val="0"/>
              </a:spcAft>
              <a:buFont typeface="Arial" panose="020B0604020202020204" pitchFamily="34" charset="0"/>
              <a:buChar char="•"/>
            </a:pPr>
            <a:endParaRPr lang="en-US" sz="1100" baseline="0" dirty="0" smtClean="0">
              <a:solidFill>
                <a:schemeClr val="tx1"/>
              </a:solidFill>
            </a:endParaRPr>
          </a:p>
          <a:p>
            <a:pPr marL="171450" indent="-171450">
              <a:spcBef>
                <a:spcPts val="0"/>
              </a:spcBef>
              <a:spcAft>
                <a:spcPts val="0"/>
              </a:spcAft>
              <a:buFont typeface="Arial" panose="020B0604020202020204" pitchFamily="34" charset="0"/>
              <a:buChar char="•"/>
            </a:pPr>
            <a:r>
              <a:rPr lang="en-US" sz="1100" baseline="0" dirty="0" smtClean="0">
                <a:solidFill>
                  <a:schemeClr val="tx1"/>
                </a:solidFill>
              </a:rPr>
              <a:t>The individual unitholders </a:t>
            </a:r>
            <a:r>
              <a:rPr lang="en-US" sz="1100" baseline="0" dirty="0">
                <a:solidFill>
                  <a:schemeClr val="tx1"/>
                </a:solidFill>
              </a:rPr>
              <a:t>can also make a capital gain or capital loss when selling </a:t>
            </a:r>
            <a:r>
              <a:rPr lang="en-US" sz="1100" baseline="0" dirty="0" smtClean="0">
                <a:solidFill>
                  <a:schemeClr val="tx1"/>
                </a:solidFill>
              </a:rPr>
              <a:t>their units, </a:t>
            </a:r>
            <a:r>
              <a:rPr lang="en-US" sz="1100" baseline="0" dirty="0">
                <a:solidFill>
                  <a:schemeClr val="tx1"/>
                </a:solidFill>
              </a:rPr>
              <a:t>depending on whether the unit price has increased or decreased since the units were purchased. </a:t>
            </a:r>
          </a:p>
          <a:p>
            <a:pPr marL="0" indent="0">
              <a:spcBef>
                <a:spcPts val="0"/>
              </a:spcBef>
              <a:spcAft>
                <a:spcPts val="0"/>
              </a:spcAft>
              <a:buFont typeface="Arial" panose="020B0604020202020204" pitchFamily="34" charset="0"/>
              <a:buNone/>
            </a:pPr>
            <a:endParaRPr lang="en-US" sz="1100" baseline="0" dirty="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24</a:t>
            </a:fld>
            <a:endParaRPr lang="en-GB" dirty="0"/>
          </a:p>
        </p:txBody>
      </p:sp>
    </p:spTree>
    <p:extLst>
      <p:ext uri="{BB962C8B-B14F-4D97-AF65-F5344CB8AC3E}">
        <p14:creationId xmlns:p14="http://schemas.microsoft.com/office/powerpoint/2010/main" val="32748766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100" baseline="0" dirty="0" smtClean="0">
                <a:solidFill>
                  <a:schemeClr val="tx1"/>
                </a:solidFill>
              </a:rPr>
              <a:t>By far, </a:t>
            </a:r>
            <a:r>
              <a:rPr lang="en-US" sz="1100" b="1" i="1" baseline="0" dirty="0" smtClean="0">
                <a:solidFill>
                  <a:schemeClr val="tx1"/>
                </a:solidFill>
              </a:rPr>
              <a:t>mutual funds </a:t>
            </a:r>
            <a:r>
              <a:rPr lang="en-US" sz="1100" baseline="0" dirty="0" smtClean="0">
                <a:solidFill>
                  <a:schemeClr val="tx1"/>
                </a:solidFill>
              </a:rPr>
              <a:t>own the lion’s share of investors money when it comes to investments funds.  </a:t>
            </a:r>
          </a:p>
          <a:p>
            <a:pPr marL="171450" indent="-171450">
              <a:buFont typeface="Arial" panose="020B0604020202020204" pitchFamily="34" charset="0"/>
              <a:buChar char="•"/>
            </a:pPr>
            <a:endParaRPr lang="en-US" sz="1100" baseline="0" dirty="0" smtClean="0">
              <a:solidFill>
                <a:schemeClr val="tx1"/>
              </a:solidFill>
            </a:endParaRPr>
          </a:p>
          <a:p>
            <a:pPr marL="171450" indent="-171450">
              <a:buFont typeface="Arial" panose="020B0604020202020204" pitchFamily="34" charset="0"/>
              <a:buChar char="•"/>
            </a:pPr>
            <a:r>
              <a:rPr lang="en-US" sz="1100" baseline="0" dirty="0" smtClean="0">
                <a:solidFill>
                  <a:schemeClr val="tx1"/>
                </a:solidFill>
              </a:rPr>
              <a:t>Part of their attraction is that mutual funds provide easy and affordable access to a variety of investments held in the fund.  </a:t>
            </a:r>
          </a:p>
          <a:p>
            <a:pPr marL="171450" indent="-171450">
              <a:buFont typeface="Arial" panose="020B0604020202020204" pitchFamily="34" charset="0"/>
              <a:buChar char="•"/>
            </a:pPr>
            <a:endParaRPr lang="en-US" sz="1100" baseline="0" dirty="0" smtClean="0">
              <a:solidFill>
                <a:schemeClr val="tx1"/>
              </a:solidFill>
            </a:endParaRPr>
          </a:p>
          <a:p>
            <a:pPr marL="171450" indent="-171450">
              <a:buFont typeface="Arial" panose="020B0604020202020204" pitchFamily="34" charset="0"/>
              <a:buChar char="•"/>
            </a:pPr>
            <a:r>
              <a:rPr lang="en-US" sz="1100" baseline="0" dirty="0" smtClean="0">
                <a:solidFill>
                  <a:schemeClr val="tx1"/>
                </a:solidFill>
              </a:rPr>
              <a:t>Relatively </a:t>
            </a:r>
            <a:r>
              <a:rPr lang="en-US" sz="1100" b="0" baseline="0" dirty="0" smtClean="0">
                <a:solidFill>
                  <a:schemeClr val="tx1"/>
                </a:solidFill>
              </a:rPr>
              <a:t>low initial investment minimums (</a:t>
            </a:r>
            <a:r>
              <a:rPr lang="en-US" sz="1100" baseline="0" dirty="0" smtClean="0">
                <a:solidFill>
                  <a:schemeClr val="tx1"/>
                </a:solidFill>
              </a:rPr>
              <a:t>sometimes as low as $500) and sales documentation, such as the mutual fund </a:t>
            </a:r>
            <a:r>
              <a:rPr lang="en-US" sz="1100" b="0" i="0" baseline="0" dirty="0" smtClean="0">
                <a:solidFill>
                  <a:schemeClr val="tx1"/>
                </a:solidFill>
              </a:rPr>
              <a:t>prospectus and fund facts, </a:t>
            </a:r>
            <a:r>
              <a:rPr lang="en-US" sz="1100" b="0" baseline="0" dirty="0" smtClean="0">
                <a:solidFill>
                  <a:schemeClr val="tx1"/>
                </a:solidFill>
              </a:rPr>
              <a:t>are intended to provide timely and transparent information about the investment strategy and potential risks of investing in the fund.  </a:t>
            </a:r>
          </a:p>
          <a:p>
            <a:pPr marL="0" indent="0">
              <a:buFont typeface="Arial" panose="020B0604020202020204" pitchFamily="34" charset="0"/>
              <a:buNone/>
            </a:pPr>
            <a:endParaRPr lang="en-US" sz="1100" b="0" baseline="0" dirty="0" smtClean="0">
              <a:solidFill>
                <a:schemeClr val="tx1"/>
              </a:solidFill>
            </a:endParaRPr>
          </a:p>
          <a:p>
            <a:pPr marL="171450" indent="-171450">
              <a:buFont typeface="Arial" panose="020B0604020202020204" pitchFamily="34" charset="0"/>
              <a:buChar char="•"/>
            </a:pPr>
            <a:r>
              <a:rPr lang="en-US" sz="1100" b="0" baseline="0" dirty="0" smtClean="0">
                <a:solidFill>
                  <a:schemeClr val="tx1"/>
                </a:solidFill>
              </a:rPr>
              <a:t>Because of their broad appeal, mutual funds are available for:</a:t>
            </a:r>
          </a:p>
          <a:p>
            <a:pPr marL="0" indent="0">
              <a:buFont typeface="Arial" panose="020B0604020202020204" pitchFamily="34" charset="0"/>
              <a:buNone/>
            </a:pPr>
            <a:r>
              <a:rPr lang="en-US" sz="1100" b="0" baseline="0" dirty="0" smtClean="0">
                <a:solidFill>
                  <a:schemeClr val="tx1"/>
                </a:solidFill>
              </a:rPr>
              <a:t>  </a:t>
            </a:r>
          </a:p>
          <a:p>
            <a:pPr marL="628650" lvl="1" indent="-171450">
              <a:buFont typeface="Arial" panose="020B0604020202020204" pitchFamily="34" charset="0"/>
              <a:buChar char="•"/>
            </a:pPr>
            <a:r>
              <a:rPr lang="en-US" sz="1100" b="0" baseline="0" dirty="0" smtClean="0">
                <a:solidFill>
                  <a:schemeClr val="tx1"/>
                </a:solidFill>
              </a:rPr>
              <a:t>Core asset classes, alternative asset classes and niche products (e.g. infrastructure).</a:t>
            </a:r>
          </a:p>
          <a:p>
            <a:pPr marL="628650" lvl="1" indent="-171450">
              <a:buFont typeface="Arial" panose="020B0604020202020204" pitchFamily="34" charset="0"/>
              <a:buChar char="•"/>
            </a:pPr>
            <a:r>
              <a:rPr lang="en-US" sz="1100" b="0" baseline="0" dirty="0" smtClean="0">
                <a:solidFill>
                  <a:schemeClr val="tx1"/>
                </a:solidFill>
              </a:rPr>
              <a:t>Regional, country and sector approaches </a:t>
            </a:r>
          </a:p>
          <a:p>
            <a:pPr marL="628650" lvl="1" indent="-171450">
              <a:buFont typeface="Arial" panose="020B0604020202020204" pitchFamily="34" charset="0"/>
              <a:buChar char="•"/>
            </a:pPr>
            <a:r>
              <a:rPr lang="en-US" sz="1100" b="0" baseline="0" dirty="0" smtClean="0">
                <a:solidFill>
                  <a:schemeClr val="tx1"/>
                </a:solidFill>
              </a:rPr>
              <a:t>A variety of investment styles including growth, value, core, growth at a reasonable price (GARP) and momentum, and/or a combination of all above.</a:t>
            </a:r>
          </a:p>
          <a:p>
            <a:pPr marL="628650" lvl="1" indent="-171450">
              <a:buFont typeface="Arial" panose="020B0604020202020204" pitchFamily="34" charset="0"/>
              <a:buChar char="•"/>
            </a:pPr>
            <a:r>
              <a:rPr lang="en-US" sz="1100" b="0" baseline="0" dirty="0" smtClean="0">
                <a:solidFill>
                  <a:schemeClr val="tx1"/>
                </a:solidFill>
              </a:rPr>
              <a:t>Portfolio manager specific approaches to investing </a:t>
            </a:r>
          </a:p>
          <a:p>
            <a:pPr marL="0" indent="0">
              <a:buFont typeface="Arial" panose="020B0604020202020204" pitchFamily="34" charset="0"/>
              <a:buNone/>
            </a:pPr>
            <a:endParaRPr lang="en-US" sz="1100" baseline="0" dirty="0" smtClean="0">
              <a:solidFill>
                <a:schemeClr val="tx1"/>
              </a:solidFill>
            </a:endParaRPr>
          </a:p>
          <a:p>
            <a:pPr marL="171450" indent="-171450">
              <a:buFont typeface="Arial" panose="020B0604020202020204" pitchFamily="34" charset="0"/>
              <a:buChar char="•"/>
            </a:pPr>
            <a:r>
              <a:rPr lang="en-US" sz="1100" baseline="0" dirty="0" smtClean="0">
                <a:solidFill>
                  <a:schemeClr val="tx1"/>
                </a:solidFill>
              </a:rPr>
              <a:t>Important to always keep in mind is that you cannot predict how a fund with perform in the future.</a:t>
            </a:r>
          </a:p>
          <a:p>
            <a:pPr marL="171450" indent="-171450">
              <a:buFont typeface="Arial" panose="020B0604020202020204" pitchFamily="34" charset="0"/>
              <a:buChar char="•"/>
            </a:pPr>
            <a:endParaRPr lang="en-US" sz="1100" baseline="0" dirty="0" smtClean="0">
              <a:solidFill>
                <a:schemeClr val="tx1"/>
              </a:solidFill>
            </a:endParaRPr>
          </a:p>
          <a:p>
            <a:pPr marL="171450" indent="-171450">
              <a:buFont typeface="Arial" panose="020B0604020202020204" pitchFamily="34" charset="0"/>
              <a:buChar char="•"/>
            </a:pPr>
            <a:r>
              <a:rPr lang="en-US" sz="1100" baseline="0" dirty="0" smtClean="0">
                <a:solidFill>
                  <a:schemeClr val="tx1"/>
                </a:solidFill>
              </a:rPr>
              <a:t>Past performance should never be used as an indication for future returns, but it can give you an idea of how the fund has performed relative to various market conditions and how the fund compares to:</a:t>
            </a:r>
          </a:p>
          <a:p>
            <a:pPr marL="171450" indent="-171450">
              <a:buFont typeface="Arial" panose="020B0604020202020204" pitchFamily="34" charset="0"/>
              <a:buChar char="•"/>
            </a:pPr>
            <a:endParaRPr lang="en-US" sz="1100" baseline="0" dirty="0" smtClean="0">
              <a:solidFill>
                <a:schemeClr val="tx1"/>
              </a:solidFill>
            </a:endParaRPr>
          </a:p>
          <a:p>
            <a:pPr marL="628650" lvl="1" indent="-171450">
              <a:buFont typeface="Arial" panose="020B0604020202020204" pitchFamily="34" charset="0"/>
              <a:buChar char="•"/>
            </a:pPr>
            <a:r>
              <a:rPr lang="en-US" sz="1100" baseline="0" dirty="0" smtClean="0">
                <a:solidFill>
                  <a:schemeClr val="tx1"/>
                </a:solidFill>
              </a:rPr>
              <a:t>Other funds with the same investment objective (e.g. a </a:t>
            </a:r>
            <a:r>
              <a:rPr lang="en-US" sz="1100" b="0" baseline="0" dirty="0" smtClean="0">
                <a:solidFill>
                  <a:schemeClr val="tx1"/>
                </a:solidFill>
              </a:rPr>
              <a:t>peer group); and </a:t>
            </a:r>
            <a:endParaRPr lang="en-US" sz="1100" b="1" baseline="0" dirty="0" smtClean="0">
              <a:solidFill>
                <a:schemeClr val="tx1"/>
              </a:solidFill>
            </a:endParaRPr>
          </a:p>
          <a:p>
            <a:pPr marL="628650" lvl="1" indent="-171450">
              <a:buFont typeface="Arial" panose="020B0604020202020204" pitchFamily="34" charset="0"/>
              <a:buChar char="•"/>
            </a:pPr>
            <a:endParaRPr lang="en-US" sz="1100" baseline="0" dirty="0" smtClean="0">
              <a:solidFill>
                <a:schemeClr val="tx1"/>
              </a:solidFill>
            </a:endParaRPr>
          </a:p>
          <a:p>
            <a:pPr marL="628650" lvl="1" indent="-171450">
              <a:buFont typeface="Arial" panose="020B0604020202020204" pitchFamily="34" charset="0"/>
              <a:buChar char="•"/>
            </a:pPr>
            <a:r>
              <a:rPr lang="en-US" sz="1100" baseline="0" dirty="0" smtClean="0">
                <a:solidFill>
                  <a:schemeClr val="tx1"/>
                </a:solidFill>
              </a:rPr>
              <a:t>A relevant </a:t>
            </a:r>
            <a:r>
              <a:rPr lang="en-US" sz="1100" b="1" i="1" baseline="0" dirty="0" smtClean="0">
                <a:solidFill>
                  <a:schemeClr val="tx1"/>
                </a:solidFill>
              </a:rPr>
              <a:t>benchmark</a:t>
            </a:r>
            <a:r>
              <a:rPr lang="en-US" sz="1100" baseline="0" dirty="0" smtClean="0">
                <a:solidFill>
                  <a:schemeClr val="tx1"/>
                </a:solidFill>
              </a:rPr>
              <a:t> – a benchmark is </a:t>
            </a:r>
            <a:r>
              <a:rPr lang="en-US" sz="1100" b="0" i="0" u="none" strike="noStrike" kern="1200" dirty="0" smtClean="0">
                <a:solidFill>
                  <a:schemeClr val="tx1"/>
                </a:solidFill>
                <a:effectLst/>
                <a:latin typeface="+mn-lt"/>
                <a:ea typeface="+mn-ea"/>
                <a:cs typeface="+mn-cs"/>
              </a:rPr>
              <a:t>a market or sector index against which the performance of the investment fund can be compared.</a:t>
            </a:r>
          </a:p>
          <a:p>
            <a:pPr marL="628650" lvl="1" indent="-171450">
              <a:buFont typeface="Arial" panose="020B0604020202020204" pitchFamily="34" charset="0"/>
              <a:buChar char="•"/>
            </a:pPr>
            <a:endParaRPr lang="en-US" sz="1100" b="0" i="0" u="none" strike="noStrike" kern="1200" baseline="0" dirty="0" smtClean="0">
              <a:solidFill>
                <a:schemeClr val="tx1"/>
              </a:solidFill>
              <a:effectLst/>
              <a:latin typeface="+mn-lt"/>
              <a:ea typeface="+mn-ea"/>
              <a:cs typeface="+mn-cs"/>
            </a:endParaRPr>
          </a:p>
          <a:p>
            <a:pPr marL="0" indent="0">
              <a:buFont typeface="Arial" panose="020B0604020202020204" pitchFamily="34" charset="0"/>
              <a:buNone/>
            </a:pPr>
            <a:r>
              <a:rPr lang="en-US" sz="1100" b="0" i="1" baseline="0" dirty="0" smtClean="0">
                <a:solidFill>
                  <a:schemeClr val="tx1"/>
                </a:solidFill>
              </a:rPr>
              <a:t>OPTIONAL COMMENTARY </a:t>
            </a:r>
            <a:r>
              <a:rPr lang="en-US" sz="1100" b="0" baseline="0" dirty="0" smtClean="0">
                <a:solidFill>
                  <a:schemeClr val="tx1"/>
                </a:solidFill>
              </a:rPr>
              <a:t>- To learn more about mutual funds, please refer to the supplemental handout in your packages.</a:t>
            </a:r>
          </a:p>
          <a:p>
            <a:pPr marL="0" indent="0">
              <a:buFont typeface="Arial" panose="020B0604020202020204" pitchFamily="34" charset="0"/>
              <a:buNone/>
            </a:pPr>
            <a:endParaRPr lang="en-US" sz="1100" i="1" baseline="0" dirty="0" smtClean="0">
              <a:solidFill>
                <a:schemeClr val="tx1"/>
              </a:solidFill>
            </a:endParaRPr>
          </a:p>
          <a:p>
            <a:pPr marL="0" indent="0">
              <a:buFont typeface="Arial" panose="020B0604020202020204" pitchFamily="34" charset="0"/>
              <a:buNone/>
            </a:pPr>
            <a:r>
              <a:rPr lang="en-US" sz="1100" i="1" baseline="0" dirty="0" smtClean="0">
                <a:solidFill>
                  <a:schemeClr val="tx1"/>
                </a:solidFill>
              </a:rPr>
              <a:t>FOR PRESENTERS:  INTERNAL LINK TO SUPPLEMENTAL HANDOUT – Mutual Funds: What Are They?:</a:t>
            </a:r>
            <a:endParaRPr lang="en-US" sz="1100" b="0" i="0" u="none" strike="noStrike" kern="1200" baseline="0" dirty="0" smtClean="0">
              <a:solidFill>
                <a:schemeClr val="tx1"/>
              </a:solidFill>
              <a:effectLst/>
              <a:latin typeface="+mn-lt"/>
              <a:ea typeface="+mn-ea"/>
              <a:cs typeface="+mn-cs"/>
            </a:endParaRPr>
          </a:p>
          <a:p>
            <a:pPr marL="0" lvl="0" indent="0">
              <a:buFont typeface="Arial" panose="020B0604020202020204" pitchFamily="34" charset="0"/>
              <a:buNone/>
            </a:pPr>
            <a:r>
              <a:rPr lang="en-US" sz="1100" baseline="0" dirty="0" smtClean="0">
                <a:solidFill>
                  <a:schemeClr val="tx1"/>
                </a:solidFill>
              </a:rPr>
              <a:t>http://advisornet.fg.rbc.com/wealthmanagementservices/file-901008.pdf</a:t>
            </a:r>
            <a:endParaRPr lang="en-US" sz="1100" baseline="0" dirty="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25</a:t>
            </a:fld>
            <a:endParaRPr lang="en-GB" dirty="0"/>
          </a:p>
        </p:txBody>
      </p:sp>
    </p:spTree>
    <p:extLst>
      <p:ext uri="{BB962C8B-B14F-4D97-AF65-F5344CB8AC3E}">
        <p14:creationId xmlns:p14="http://schemas.microsoft.com/office/powerpoint/2010/main" val="15217290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100" baseline="0" dirty="0">
                <a:solidFill>
                  <a:schemeClr val="tx1"/>
                </a:solidFill>
              </a:rPr>
              <a:t>While the investment objective of most mutual funds is to </a:t>
            </a:r>
            <a:r>
              <a:rPr lang="en-US" sz="1100" b="0" baseline="0" dirty="0">
                <a:solidFill>
                  <a:schemeClr val="tx1"/>
                </a:solidFill>
              </a:rPr>
              <a:t>outperform </a:t>
            </a:r>
            <a:r>
              <a:rPr lang="en-US" sz="1100" baseline="0" dirty="0">
                <a:solidFill>
                  <a:schemeClr val="tx1"/>
                </a:solidFill>
              </a:rPr>
              <a:t>a benchmark through some combination of higher return or less volatility than a benchmark index, </a:t>
            </a:r>
            <a:r>
              <a:rPr lang="en-US" sz="1100" b="1" i="1" baseline="0" dirty="0" smtClean="0">
                <a:solidFill>
                  <a:schemeClr val="tx1"/>
                </a:solidFill>
              </a:rPr>
              <a:t>index funds </a:t>
            </a:r>
            <a:r>
              <a:rPr lang="en-US" sz="1100" baseline="0" dirty="0" smtClean="0">
                <a:solidFill>
                  <a:schemeClr val="tx1"/>
                </a:solidFill>
              </a:rPr>
              <a:t>seek </a:t>
            </a:r>
            <a:r>
              <a:rPr lang="en-US" sz="1100" baseline="0" dirty="0">
                <a:solidFill>
                  <a:schemeClr val="tx1"/>
                </a:solidFill>
              </a:rPr>
              <a:t>to mirror or track the returns and volatility of the various stock or bond indices.   </a:t>
            </a:r>
            <a:endParaRPr lang="en-US" sz="1100" baseline="0" dirty="0" smtClean="0">
              <a:solidFill>
                <a:schemeClr val="tx1"/>
              </a:solidFill>
            </a:endParaRPr>
          </a:p>
          <a:p>
            <a:pPr marL="171450" lvl="0" indent="-171450">
              <a:buFont typeface="Arial" panose="020B0604020202020204" pitchFamily="34" charset="0"/>
              <a:buChar char="•"/>
            </a:pPr>
            <a:endParaRPr lang="en-US" sz="1100" baseline="0" dirty="0" smtClean="0">
              <a:solidFill>
                <a:schemeClr val="tx1"/>
              </a:solidFill>
            </a:endParaRPr>
          </a:p>
          <a:p>
            <a:pPr marL="171450" lvl="0" indent="-171450">
              <a:buFont typeface="Arial" panose="020B0604020202020204" pitchFamily="34" charset="0"/>
              <a:buChar char="•"/>
            </a:pPr>
            <a:r>
              <a:rPr lang="en-US" sz="1100" baseline="0" dirty="0" smtClean="0">
                <a:solidFill>
                  <a:schemeClr val="tx1"/>
                </a:solidFill>
              </a:rPr>
              <a:t>Portfolio </a:t>
            </a:r>
            <a:r>
              <a:rPr lang="en-US" sz="1100" baseline="0" dirty="0">
                <a:solidFill>
                  <a:schemeClr val="tx1"/>
                </a:solidFill>
              </a:rPr>
              <a:t>managers </a:t>
            </a:r>
            <a:r>
              <a:rPr lang="en-US" sz="1100" baseline="0" dirty="0" smtClean="0">
                <a:solidFill>
                  <a:schemeClr val="tx1"/>
                </a:solidFill>
              </a:rPr>
              <a:t>of mutual funds spend </a:t>
            </a:r>
            <a:r>
              <a:rPr lang="en-US" sz="1100" baseline="0" dirty="0">
                <a:solidFill>
                  <a:schemeClr val="tx1"/>
                </a:solidFill>
              </a:rPr>
              <a:t>a lot of time researching and thinking about decisions around asset classes, credit quality, sector exposure, price and the underlying characteristics of the securities they are buying or </a:t>
            </a:r>
            <a:r>
              <a:rPr lang="en-US" sz="1100" baseline="0" dirty="0" smtClean="0">
                <a:solidFill>
                  <a:schemeClr val="tx1"/>
                </a:solidFill>
              </a:rPr>
              <a:t>selling. </a:t>
            </a:r>
          </a:p>
          <a:p>
            <a:pPr marL="171450" lvl="0" indent="-171450">
              <a:buFont typeface="Arial" panose="020B0604020202020204" pitchFamily="34" charset="0"/>
              <a:buChar char="•"/>
            </a:pPr>
            <a:endParaRPr lang="en-US" sz="1100" baseline="0" dirty="0" smtClean="0">
              <a:solidFill>
                <a:schemeClr val="tx1"/>
              </a:solidFill>
            </a:endParaRPr>
          </a:p>
          <a:p>
            <a:pPr marL="628650" lvl="1" indent="-171450">
              <a:buFont typeface="Arial" panose="020B0604020202020204" pitchFamily="34" charset="0"/>
              <a:buChar char="•"/>
            </a:pPr>
            <a:r>
              <a:rPr lang="en-US" sz="1100" baseline="0" dirty="0" smtClean="0">
                <a:solidFill>
                  <a:schemeClr val="tx1"/>
                </a:solidFill>
              </a:rPr>
              <a:t>These </a:t>
            </a:r>
            <a:r>
              <a:rPr lang="en-US" sz="1100" baseline="0" dirty="0">
                <a:solidFill>
                  <a:schemeClr val="tx1"/>
                </a:solidFill>
              </a:rPr>
              <a:t>portfolio managers are known as </a:t>
            </a:r>
            <a:r>
              <a:rPr lang="en-US" sz="1100" b="1" i="1" baseline="0" dirty="0">
                <a:solidFill>
                  <a:schemeClr val="tx1"/>
                </a:solidFill>
              </a:rPr>
              <a:t>active managers</a:t>
            </a:r>
            <a:r>
              <a:rPr lang="en-US" sz="1100" baseline="0" dirty="0">
                <a:solidFill>
                  <a:schemeClr val="tx1"/>
                </a:solidFill>
              </a:rPr>
              <a:t>.  </a:t>
            </a:r>
            <a:endParaRPr lang="en-US" sz="1100" baseline="0" dirty="0" smtClean="0">
              <a:solidFill>
                <a:schemeClr val="tx1"/>
              </a:solidFill>
            </a:endParaRPr>
          </a:p>
          <a:p>
            <a:pPr marL="0" indent="0">
              <a:buFont typeface="Arial" panose="020B0604020202020204" pitchFamily="34" charset="0"/>
              <a:buNone/>
            </a:pPr>
            <a:endParaRPr lang="en-US" sz="1100" baseline="0" dirty="0" smtClean="0">
              <a:solidFill>
                <a:schemeClr val="tx1"/>
              </a:solidFill>
            </a:endParaRPr>
          </a:p>
          <a:p>
            <a:pPr marL="171450" indent="-171450">
              <a:buFont typeface="Arial" panose="020B0604020202020204" pitchFamily="34" charset="0"/>
              <a:buChar char="•"/>
            </a:pPr>
            <a:r>
              <a:rPr lang="en-US" sz="1100" baseline="0" dirty="0" smtClean="0">
                <a:solidFill>
                  <a:schemeClr val="tx1"/>
                </a:solidFill>
              </a:rPr>
              <a:t>Conversely</a:t>
            </a:r>
            <a:r>
              <a:rPr lang="en-US" sz="1100" baseline="0" dirty="0">
                <a:solidFill>
                  <a:schemeClr val="tx1"/>
                </a:solidFill>
              </a:rPr>
              <a:t>, the portfolio managers of index funds </a:t>
            </a:r>
            <a:r>
              <a:rPr lang="en-US" sz="1100" baseline="0" dirty="0" smtClean="0">
                <a:solidFill>
                  <a:schemeClr val="tx1"/>
                </a:solidFill>
              </a:rPr>
              <a:t>spend </a:t>
            </a:r>
            <a:r>
              <a:rPr lang="en-US" sz="1100" baseline="0" dirty="0">
                <a:solidFill>
                  <a:schemeClr val="tx1"/>
                </a:solidFill>
              </a:rPr>
              <a:t>substantially less </a:t>
            </a:r>
            <a:r>
              <a:rPr lang="en-US" sz="1100" baseline="0" dirty="0" smtClean="0">
                <a:solidFill>
                  <a:schemeClr val="tx1"/>
                </a:solidFill>
              </a:rPr>
              <a:t>time </a:t>
            </a:r>
            <a:r>
              <a:rPr lang="en-US" sz="1100" baseline="0" dirty="0">
                <a:solidFill>
                  <a:schemeClr val="tx1"/>
                </a:solidFill>
              </a:rPr>
              <a:t>in their </a:t>
            </a:r>
            <a:r>
              <a:rPr lang="en-US" sz="1100" baseline="0" dirty="0" smtClean="0">
                <a:solidFill>
                  <a:schemeClr val="tx1"/>
                </a:solidFill>
              </a:rPr>
              <a:t>decision-making </a:t>
            </a:r>
            <a:r>
              <a:rPr lang="en-US" sz="1100" baseline="0" dirty="0">
                <a:solidFill>
                  <a:schemeClr val="tx1"/>
                </a:solidFill>
              </a:rPr>
              <a:t>process </a:t>
            </a:r>
            <a:r>
              <a:rPr lang="en-US" sz="1100" baseline="0" dirty="0" smtClean="0">
                <a:solidFill>
                  <a:schemeClr val="tx1"/>
                </a:solidFill>
              </a:rPr>
              <a:t>around issues of security selection.  </a:t>
            </a:r>
          </a:p>
          <a:p>
            <a:pPr marL="171450" indent="-171450">
              <a:buFont typeface="Arial" panose="020B0604020202020204" pitchFamily="34" charset="0"/>
              <a:buChar char="•"/>
            </a:pPr>
            <a:endParaRPr lang="en-US" sz="1100" baseline="0" dirty="0" smtClean="0">
              <a:solidFill>
                <a:schemeClr val="tx1"/>
              </a:solidFill>
            </a:endParaRPr>
          </a:p>
          <a:p>
            <a:pPr marL="628650" lvl="1" indent="-171450">
              <a:buFont typeface="Arial" panose="020B0604020202020204" pitchFamily="34" charset="0"/>
              <a:buChar char="•"/>
            </a:pPr>
            <a:r>
              <a:rPr lang="en-US" sz="1100" baseline="0" dirty="0" smtClean="0">
                <a:solidFill>
                  <a:schemeClr val="tx1"/>
                </a:solidFill>
              </a:rPr>
              <a:t>Because they </a:t>
            </a:r>
            <a:r>
              <a:rPr lang="en-US" sz="1100" baseline="0" dirty="0">
                <a:solidFill>
                  <a:schemeClr val="tx1"/>
                </a:solidFill>
              </a:rPr>
              <a:t>are only trying to replicate the makeup of the index, </a:t>
            </a:r>
            <a:r>
              <a:rPr lang="en-US" sz="1100" baseline="0" dirty="0" smtClean="0">
                <a:solidFill>
                  <a:schemeClr val="tx1"/>
                </a:solidFill>
              </a:rPr>
              <a:t>these portfolio managers are described </a:t>
            </a:r>
            <a:r>
              <a:rPr lang="en-US" sz="1100" baseline="0" dirty="0">
                <a:solidFill>
                  <a:schemeClr val="tx1"/>
                </a:solidFill>
              </a:rPr>
              <a:t>as </a:t>
            </a:r>
            <a:r>
              <a:rPr lang="en-US" sz="1100" b="1" i="1" baseline="0" dirty="0" smtClean="0">
                <a:solidFill>
                  <a:schemeClr val="tx1"/>
                </a:solidFill>
              </a:rPr>
              <a:t>passive</a:t>
            </a:r>
            <a:r>
              <a:rPr lang="en-US" sz="1100" i="1" baseline="0" dirty="0" smtClean="0">
                <a:solidFill>
                  <a:schemeClr val="tx1"/>
                </a:solidFill>
              </a:rPr>
              <a:t> </a:t>
            </a:r>
            <a:r>
              <a:rPr lang="en-US" sz="1100" b="1" i="1" baseline="0" dirty="0">
                <a:solidFill>
                  <a:schemeClr val="tx1"/>
                </a:solidFill>
              </a:rPr>
              <a:t>managers</a:t>
            </a:r>
            <a:r>
              <a:rPr lang="en-US" sz="1100" baseline="0" dirty="0">
                <a:solidFill>
                  <a:schemeClr val="tx1"/>
                </a:solidFill>
              </a:rPr>
              <a:t>.  </a:t>
            </a:r>
            <a:endParaRPr lang="en-US" sz="1100" baseline="0" dirty="0" smtClean="0">
              <a:solidFill>
                <a:schemeClr val="tx1"/>
              </a:solidFill>
            </a:endParaRPr>
          </a:p>
          <a:p>
            <a:pPr marL="628650" lvl="1" indent="-171450">
              <a:buFont typeface="Arial" panose="020B0604020202020204" pitchFamily="34" charset="0"/>
              <a:buChar char="•"/>
            </a:pPr>
            <a:endParaRPr lang="en-US" sz="1100" baseline="0" dirty="0" smtClean="0">
              <a:solidFill>
                <a:schemeClr val="tx1"/>
              </a:solidFill>
            </a:endParaRPr>
          </a:p>
          <a:p>
            <a:pPr marL="171450" lvl="0" indent="-171450">
              <a:buFont typeface="Arial" panose="020B0604020202020204" pitchFamily="34" charset="0"/>
              <a:buChar char="•"/>
            </a:pPr>
            <a:r>
              <a:rPr lang="en-US" sz="1100" baseline="0" dirty="0" smtClean="0">
                <a:solidFill>
                  <a:schemeClr val="tx1"/>
                </a:solidFill>
              </a:rPr>
              <a:t>Understanding the </a:t>
            </a:r>
            <a:r>
              <a:rPr lang="en-US" sz="1100" baseline="0" dirty="0">
                <a:solidFill>
                  <a:schemeClr val="tx1"/>
                </a:solidFill>
              </a:rPr>
              <a:t>difference between the </a:t>
            </a:r>
            <a:r>
              <a:rPr lang="en-US" sz="1100" baseline="0" dirty="0" smtClean="0">
                <a:solidFill>
                  <a:schemeClr val="tx1"/>
                </a:solidFill>
              </a:rPr>
              <a:t>active and passive approaches </a:t>
            </a:r>
            <a:r>
              <a:rPr lang="en-US" sz="1100" baseline="0" dirty="0">
                <a:solidFill>
                  <a:schemeClr val="tx1"/>
                </a:solidFill>
              </a:rPr>
              <a:t>to investing </a:t>
            </a:r>
            <a:r>
              <a:rPr lang="en-US" sz="1100" baseline="0" dirty="0" smtClean="0">
                <a:solidFill>
                  <a:schemeClr val="tx1"/>
                </a:solidFill>
              </a:rPr>
              <a:t>is important because </a:t>
            </a:r>
            <a:r>
              <a:rPr lang="en-US" sz="1100" baseline="0" dirty="0">
                <a:solidFill>
                  <a:schemeClr val="tx1"/>
                </a:solidFill>
              </a:rPr>
              <a:t>it </a:t>
            </a:r>
            <a:r>
              <a:rPr lang="en-US" sz="1100" baseline="0" dirty="0" smtClean="0">
                <a:solidFill>
                  <a:schemeClr val="tx1"/>
                </a:solidFill>
              </a:rPr>
              <a:t>impacts </a:t>
            </a:r>
            <a:r>
              <a:rPr lang="en-US" sz="1100" baseline="0" dirty="0">
                <a:solidFill>
                  <a:schemeClr val="tx1"/>
                </a:solidFill>
              </a:rPr>
              <a:t>expectations around risk and reward, and the cost of investment management.  </a:t>
            </a:r>
            <a:endParaRPr lang="en-US" sz="1100" baseline="0" dirty="0" smtClean="0">
              <a:solidFill>
                <a:schemeClr val="tx1"/>
              </a:solidFill>
            </a:endParaRPr>
          </a:p>
          <a:p>
            <a:pPr marL="0" indent="0">
              <a:buFont typeface="Arial" panose="020B0604020202020204" pitchFamily="34" charset="0"/>
              <a:buNone/>
            </a:pPr>
            <a:endParaRPr lang="en-US" sz="1100" dirty="0">
              <a:solidFill>
                <a:schemeClr val="tx1"/>
              </a:solidFill>
            </a:endParaRPr>
          </a:p>
          <a:p>
            <a:pPr marL="171450" indent="-171450">
              <a:buFont typeface="Arial" panose="020B0604020202020204" pitchFamily="34" charset="0"/>
              <a:buChar char="•"/>
            </a:pPr>
            <a:r>
              <a:rPr lang="en-US" sz="1100" baseline="0" dirty="0" smtClean="0">
                <a:solidFill>
                  <a:schemeClr val="tx1"/>
                </a:solidFill>
              </a:rPr>
              <a:t>Typically</a:t>
            </a:r>
            <a:r>
              <a:rPr lang="en-US" sz="1100" baseline="0" dirty="0">
                <a:solidFill>
                  <a:schemeClr val="tx1"/>
                </a:solidFill>
              </a:rPr>
              <a:t>, in the case of active management, more personnel and analytical resources are required to manage the portfolio, therefore, the cost of management – as measured by the </a:t>
            </a:r>
            <a:r>
              <a:rPr lang="en-US" sz="1100" b="1" i="1" baseline="0" dirty="0">
                <a:solidFill>
                  <a:schemeClr val="tx1"/>
                </a:solidFill>
              </a:rPr>
              <a:t>management expense ratio </a:t>
            </a:r>
            <a:r>
              <a:rPr lang="en-US" sz="1100" baseline="0" dirty="0">
                <a:solidFill>
                  <a:schemeClr val="tx1"/>
                </a:solidFill>
              </a:rPr>
              <a:t>or </a:t>
            </a:r>
            <a:r>
              <a:rPr lang="en-US" sz="1100" b="1" i="1" baseline="0" dirty="0">
                <a:solidFill>
                  <a:schemeClr val="tx1"/>
                </a:solidFill>
              </a:rPr>
              <a:t>MER</a:t>
            </a:r>
            <a:r>
              <a:rPr lang="en-US" sz="1100" baseline="0" dirty="0">
                <a:solidFill>
                  <a:schemeClr val="tx1"/>
                </a:solidFill>
              </a:rPr>
              <a:t> – is higher than a comparable index fund </a:t>
            </a:r>
            <a:r>
              <a:rPr lang="en-US" sz="1100" dirty="0" smtClean="0">
                <a:solidFill>
                  <a:schemeClr val="tx1"/>
                </a:solidFill>
              </a:rPr>
              <a:t>in </a:t>
            </a:r>
            <a:r>
              <a:rPr lang="en-US" sz="1100" baseline="0" dirty="0" smtClean="0">
                <a:solidFill>
                  <a:schemeClr val="tx1"/>
                </a:solidFill>
              </a:rPr>
              <a:t>the </a:t>
            </a:r>
            <a:r>
              <a:rPr lang="en-US" sz="1100" baseline="0" dirty="0">
                <a:solidFill>
                  <a:schemeClr val="tx1"/>
                </a:solidFill>
              </a:rPr>
              <a:t>same asset class. </a:t>
            </a:r>
            <a:endParaRPr lang="en-US" sz="1100" baseline="0" dirty="0" smtClean="0">
              <a:solidFill>
                <a:schemeClr val="tx1"/>
              </a:solidFill>
            </a:endParaRPr>
          </a:p>
          <a:p>
            <a:pPr marL="171450" indent="-171450">
              <a:buFont typeface="Arial" panose="020B0604020202020204" pitchFamily="34" charset="0"/>
              <a:buChar char="•"/>
            </a:pPr>
            <a:endParaRPr lang="en-US" sz="1100" baseline="0" dirty="0" smtClean="0">
              <a:solidFill>
                <a:schemeClr val="tx1"/>
              </a:solidFill>
            </a:endParaRPr>
          </a:p>
          <a:p>
            <a:pPr marL="0" indent="0">
              <a:buFont typeface="Arial" panose="020B0604020202020204" pitchFamily="34" charset="0"/>
              <a:buNone/>
            </a:pPr>
            <a:r>
              <a:rPr lang="en-US" sz="1100" b="0" i="0" u="none" strike="noStrike" kern="1200" baseline="0" dirty="0" smtClean="0">
                <a:solidFill>
                  <a:schemeClr val="tx1"/>
                </a:solidFill>
                <a:effectLst/>
                <a:latin typeface="+mn-lt"/>
                <a:ea typeface="+mn-ea"/>
                <a:cs typeface="+mn-cs"/>
              </a:rPr>
              <a:t>OPTIONAL COMMENTARY – In module #15, Understanding Fees, we will explore how to read a fund fact sheet and take a closer look at the composition of an MER.</a:t>
            </a:r>
          </a:p>
        </p:txBody>
      </p:sp>
      <p:sp>
        <p:nvSpPr>
          <p:cNvPr id="4" name="Slide Number Placeholder 3"/>
          <p:cNvSpPr>
            <a:spLocks noGrp="1"/>
          </p:cNvSpPr>
          <p:nvPr>
            <p:ph type="sldNum" sz="quarter" idx="10"/>
          </p:nvPr>
        </p:nvSpPr>
        <p:spPr/>
        <p:txBody>
          <a:bodyPr/>
          <a:lstStyle/>
          <a:p>
            <a:fld id="{3378AAFC-4B30-4204-9849-0711C279DE3B}" type="slidenum">
              <a:rPr lang="en-GB" smtClean="0"/>
              <a:t>26</a:t>
            </a:fld>
            <a:endParaRPr lang="en-GB" dirty="0"/>
          </a:p>
        </p:txBody>
      </p:sp>
    </p:spTree>
    <p:extLst>
      <p:ext uri="{BB962C8B-B14F-4D97-AF65-F5344CB8AC3E}">
        <p14:creationId xmlns:p14="http://schemas.microsoft.com/office/powerpoint/2010/main" val="2955648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kern="1200" dirty="0">
                <a:solidFill>
                  <a:schemeClr val="tx1"/>
                </a:solidFill>
                <a:effectLst/>
                <a:latin typeface="+mn-lt"/>
                <a:ea typeface="+mn-ea"/>
                <a:cs typeface="+mn-cs"/>
              </a:rPr>
              <a:t>Now that you are familiar with mutual</a:t>
            </a:r>
            <a:r>
              <a:rPr lang="en-US" sz="1100" kern="1200" baseline="0" dirty="0">
                <a:solidFill>
                  <a:schemeClr val="tx1"/>
                </a:solidFill>
                <a:effectLst/>
                <a:latin typeface="+mn-lt"/>
                <a:ea typeface="+mn-ea"/>
                <a:cs typeface="+mn-cs"/>
              </a:rPr>
              <a:t> funds and index</a:t>
            </a:r>
            <a:r>
              <a:rPr lang="en-US" sz="1100" kern="1200" dirty="0">
                <a:solidFill>
                  <a:schemeClr val="tx1"/>
                </a:solidFill>
                <a:effectLst/>
                <a:latin typeface="+mn-lt"/>
                <a:ea typeface="+mn-ea"/>
                <a:cs typeface="+mn-cs"/>
              </a:rPr>
              <a:t> funds, let’s turn our attention to </a:t>
            </a:r>
            <a:r>
              <a:rPr lang="en-US" sz="1100" b="1" i="1" kern="1200" dirty="0">
                <a:solidFill>
                  <a:schemeClr val="tx1"/>
                </a:solidFill>
                <a:effectLst/>
                <a:latin typeface="+mn-lt"/>
                <a:ea typeface="+mn-ea"/>
                <a:cs typeface="+mn-cs"/>
              </a:rPr>
              <a:t>Exchange Traded Funds </a:t>
            </a:r>
            <a:r>
              <a:rPr lang="en-US" sz="1100" kern="1200" dirty="0">
                <a:solidFill>
                  <a:schemeClr val="tx1"/>
                </a:solidFill>
                <a:effectLst/>
                <a:latin typeface="+mn-lt"/>
                <a:ea typeface="+mn-ea"/>
                <a:cs typeface="+mn-cs"/>
              </a:rPr>
              <a:t>or </a:t>
            </a:r>
            <a:r>
              <a:rPr lang="en-US" sz="1100" b="1" i="1" kern="1200" dirty="0">
                <a:solidFill>
                  <a:schemeClr val="tx1"/>
                </a:solidFill>
                <a:effectLst/>
                <a:latin typeface="+mn-lt"/>
                <a:ea typeface="+mn-ea"/>
                <a:cs typeface="+mn-cs"/>
              </a:rPr>
              <a:t>ETFs</a:t>
            </a:r>
            <a:r>
              <a:rPr lang="en-US" sz="1100" kern="1200" dirty="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smtClean="0">
                <a:solidFill>
                  <a:schemeClr val="tx1"/>
                </a:solidFill>
              </a:rPr>
              <a:t>While mutual fund’s do hold</a:t>
            </a:r>
            <a:r>
              <a:rPr lang="en-US" sz="1100" baseline="0" dirty="0" smtClean="0">
                <a:solidFill>
                  <a:schemeClr val="tx1"/>
                </a:solidFill>
              </a:rPr>
              <a:t> </a:t>
            </a:r>
            <a:r>
              <a:rPr lang="en-US" sz="1100" dirty="0" smtClean="0">
                <a:solidFill>
                  <a:schemeClr val="tx1"/>
                </a:solidFill>
              </a:rPr>
              <a:t>the lion’s share of investment dollars, ETFs are the fastest growing category of investment funds.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1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kern="1200" dirty="0" smtClean="0">
                <a:solidFill>
                  <a:schemeClr val="tx1"/>
                </a:solidFill>
                <a:effectLst/>
                <a:latin typeface="+mn-lt"/>
                <a:ea typeface="+mn-ea"/>
                <a:cs typeface="+mn-cs"/>
              </a:rPr>
              <a:t>ETFs </a:t>
            </a:r>
            <a:r>
              <a:rPr lang="en-US" sz="1100" kern="1200" dirty="0">
                <a:solidFill>
                  <a:schemeClr val="tx1"/>
                </a:solidFill>
                <a:effectLst/>
                <a:latin typeface="+mn-lt"/>
                <a:ea typeface="+mn-ea"/>
                <a:cs typeface="+mn-cs"/>
              </a:rPr>
              <a:t>provides many of the </a:t>
            </a:r>
            <a:r>
              <a:rPr lang="en-US" sz="1100" kern="1200" dirty="0" smtClean="0">
                <a:solidFill>
                  <a:schemeClr val="tx1"/>
                </a:solidFill>
                <a:effectLst/>
                <a:latin typeface="+mn-lt"/>
                <a:ea typeface="+mn-ea"/>
                <a:cs typeface="+mn-cs"/>
              </a:rPr>
              <a:t>same advantages </a:t>
            </a:r>
            <a:r>
              <a:rPr lang="en-US" sz="1100" kern="1200" dirty="0">
                <a:solidFill>
                  <a:schemeClr val="tx1"/>
                </a:solidFill>
                <a:effectLst/>
                <a:latin typeface="+mn-lt"/>
                <a:ea typeface="+mn-ea"/>
                <a:cs typeface="+mn-cs"/>
              </a:rPr>
              <a:t>of mutual </a:t>
            </a:r>
            <a:r>
              <a:rPr lang="en-US" sz="1100" kern="1200" dirty="0" smtClean="0">
                <a:solidFill>
                  <a:schemeClr val="tx1"/>
                </a:solidFill>
                <a:effectLst/>
                <a:latin typeface="+mn-lt"/>
                <a:ea typeface="+mn-ea"/>
                <a:cs typeface="+mn-cs"/>
              </a:rPr>
              <a:t>funds, however, they </a:t>
            </a:r>
            <a:r>
              <a:rPr lang="en-US" sz="1100" kern="1200" dirty="0">
                <a:solidFill>
                  <a:schemeClr val="tx1"/>
                </a:solidFill>
                <a:effectLst/>
                <a:latin typeface="+mn-lt"/>
                <a:ea typeface="+mn-ea"/>
                <a:cs typeface="+mn-cs"/>
              </a:rPr>
              <a:t>are typically easier to buy and sell, and </a:t>
            </a:r>
            <a:r>
              <a:rPr lang="en-US" sz="1100" kern="1200" dirty="0" smtClean="0">
                <a:solidFill>
                  <a:schemeClr val="tx1"/>
                </a:solidFill>
                <a:effectLst/>
                <a:latin typeface="+mn-lt"/>
                <a:ea typeface="+mn-ea"/>
                <a:cs typeface="+mn-cs"/>
              </a:rPr>
              <a:t>generally have </a:t>
            </a:r>
            <a:r>
              <a:rPr lang="en-US" sz="1100" kern="1200" dirty="0">
                <a:solidFill>
                  <a:schemeClr val="tx1"/>
                </a:solidFill>
                <a:effectLst/>
                <a:latin typeface="+mn-lt"/>
                <a:ea typeface="+mn-ea"/>
                <a:cs typeface="+mn-cs"/>
              </a:rPr>
              <a:t>lower </a:t>
            </a:r>
            <a:r>
              <a:rPr lang="en-US" sz="1100" kern="1200" dirty="0" smtClean="0">
                <a:solidFill>
                  <a:schemeClr val="tx1"/>
                </a:solidFill>
                <a:effectLst/>
                <a:latin typeface="+mn-lt"/>
                <a:ea typeface="+mn-ea"/>
                <a:cs typeface="+mn-cs"/>
              </a:rPr>
              <a:t>management fees</a:t>
            </a:r>
            <a:r>
              <a:rPr lang="en-US" sz="1100" kern="1200" dirty="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kern="1200" dirty="0" smtClean="0">
                <a:solidFill>
                  <a:schemeClr val="tx1"/>
                </a:solidFill>
                <a:effectLst/>
                <a:latin typeface="+mn-lt"/>
                <a:ea typeface="+mn-ea"/>
                <a:cs typeface="+mn-cs"/>
              </a:rPr>
              <a:t>Just like a mutual fund, an ETF offers instant </a:t>
            </a:r>
            <a:r>
              <a:rPr lang="en-US" sz="1100" kern="1200" dirty="0">
                <a:solidFill>
                  <a:schemeClr val="tx1"/>
                </a:solidFill>
                <a:effectLst/>
                <a:latin typeface="+mn-lt"/>
                <a:ea typeface="+mn-ea"/>
                <a:cs typeface="+mn-cs"/>
              </a:rPr>
              <a:t>portfolio </a:t>
            </a:r>
            <a:r>
              <a:rPr lang="en-US" sz="1100" kern="1200" dirty="0" smtClean="0">
                <a:solidFill>
                  <a:schemeClr val="tx1"/>
                </a:solidFill>
                <a:effectLst/>
                <a:latin typeface="+mn-lt"/>
                <a:ea typeface="+mn-ea"/>
                <a:cs typeface="+mn-cs"/>
              </a:rPr>
              <a:t>access to dozens</a:t>
            </a:r>
            <a:r>
              <a:rPr lang="en-US" sz="1100" kern="1200" dirty="0">
                <a:solidFill>
                  <a:schemeClr val="tx1"/>
                </a:solidFill>
                <a:effectLst/>
                <a:latin typeface="+mn-lt"/>
                <a:ea typeface="+mn-ea"/>
                <a:cs typeface="+mn-cs"/>
              </a:rPr>
              <a:t>, even hundreds, of stocks or bonds. </a:t>
            </a:r>
            <a:endParaRPr lang="en-US" sz="11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kern="1200" dirty="0" smtClean="0">
                <a:solidFill>
                  <a:schemeClr val="tx1"/>
                </a:solidFill>
                <a:effectLst/>
                <a:latin typeface="+mn-lt"/>
                <a:ea typeface="+mn-ea"/>
                <a:cs typeface="+mn-cs"/>
              </a:rPr>
              <a:t>However,</a:t>
            </a:r>
            <a:r>
              <a:rPr lang="en-US" sz="1100" b="0" kern="1200" baseline="0" dirty="0" smtClean="0">
                <a:solidFill>
                  <a:schemeClr val="tx1"/>
                </a:solidFill>
                <a:effectLst/>
                <a:latin typeface="+mn-lt"/>
                <a:ea typeface="+mn-ea"/>
                <a:cs typeface="+mn-cs"/>
              </a:rPr>
              <a:t> </a:t>
            </a:r>
            <a:r>
              <a:rPr lang="en-US" sz="1100" b="0" kern="1200" dirty="0" smtClean="0">
                <a:solidFill>
                  <a:schemeClr val="tx1"/>
                </a:solidFill>
                <a:effectLst/>
                <a:latin typeface="+mn-lt"/>
                <a:ea typeface="+mn-ea"/>
                <a:cs typeface="+mn-cs"/>
              </a:rPr>
              <a:t>instead </a:t>
            </a:r>
            <a:r>
              <a:rPr lang="en-US" sz="1100" b="0" kern="1200" dirty="0">
                <a:solidFill>
                  <a:schemeClr val="tx1"/>
                </a:solidFill>
                <a:effectLst/>
                <a:latin typeface="+mn-lt"/>
                <a:ea typeface="+mn-ea"/>
                <a:cs typeface="+mn-cs"/>
              </a:rPr>
              <a:t>of buying the fund through an adviser and waiting several days for the transaction to </a:t>
            </a:r>
            <a:r>
              <a:rPr lang="en-US" sz="1100" b="0" kern="1200" dirty="0" smtClean="0">
                <a:solidFill>
                  <a:schemeClr val="tx1"/>
                </a:solidFill>
                <a:effectLst/>
                <a:latin typeface="+mn-lt"/>
                <a:ea typeface="+mn-ea"/>
                <a:cs typeface="+mn-cs"/>
              </a:rPr>
              <a:t>finalize or settle, </a:t>
            </a:r>
            <a:r>
              <a:rPr lang="en-US" sz="1100" b="0" kern="1200" dirty="0">
                <a:solidFill>
                  <a:schemeClr val="tx1"/>
                </a:solidFill>
                <a:effectLst/>
                <a:latin typeface="+mn-lt"/>
                <a:ea typeface="+mn-ea"/>
                <a:cs typeface="+mn-cs"/>
              </a:rPr>
              <a:t>you can buy an ETF instantly on the market, just like a </a:t>
            </a:r>
            <a:r>
              <a:rPr lang="en-US" sz="1100" b="0" kern="1200" dirty="0" smtClean="0">
                <a:solidFill>
                  <a:schemeClr val="tx1"/>
                </a:solidFill>
                <a:effectLst/>
                <a:latin typeface="+mn-lt"/>
                <a:ea typeface="+mn-ea"/>
                <a:cs typeface="+mn-cs"/>
              </a:rPr>
              <a:t>stock –</a:t>
            </a:r>
            <a:r>
              <a:rPr lang="en-US" sz="1100" b="0" kern="1200" baseline="0" dirty="0" smtClean="0">
                <a:solidFill>
                  <a:schemeClr val="tx1"/>
                </a:solidFill>
                <a:effectLst/>
                <a:latin typeface="+mn-lt"/>
                <a:ea typeface="+mn-ea"/>
                <a:cs typeface="+mn-cs"/>
              </a:rPr>
              <a:t> </a:t>
            </a:r>
            <a:r>
              <a:rPr lang="en-US" sz="1100" b="0" kern="1200" dirty="0" smtClean="0">
                <a:solidFill>
                  <a:schemeClr val="tx1"/>
                </a:solidFill>
                <a:effectLst/>
                <a:latin typeface="+mn-lt"/>
                <a:ea typeface="+mn-ea"/>
                <a:cs typeface="+mn-cs"/>
              </a:rPr>
              <a:t>they </a:t>
            </a:r>
            <a:r>
              <a:rPr lang="en-US" sz="1100" b="0" kern="1200" dirty="0">
                <a:solidFill>
                  <a:schemeClr val="tx1"/>
                </a:solidFill>
                <a:effectLst/>
                <a:latin typeface="+mn-lt"/>
                <a:ea typeface="+mn-ea"/>
                <a:cs typeface="+mn-cs"/>
              </a:rPr>
              <a:t>even have ticker symbols. </a:t>
            </a:r>
            <a:endParaRPr lang="en-US" sz="1100" b="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kern="1200" dirty="0" smtClean="0">
                <a:solidFill>
                  <a:schemeClr val="tx1"/>
                </a:solidFill>
                <a:effectLst/>
                <a:latin typeface="+mn-lt"/>
                <a:ea typeface="+mn-ea"/>
                <a:cs typeface="+mn-cs"/>
              </a:rPr>
              <a:t>Traditional </a:t>
            </a:r>
            <a:r>
              <a:rPr lang="en-US" sz="1100" kern="1200" dirty="0">
                <a:solidFill>
                  <a:schemeClr val="tx1"/>
                </a:solidFill>
                <a:effectLst/>
                <a:latin typeface="+mn-lt"/>
                <a:ea typeface="+mn-ea"/>
                <a:cs typeface="+mn-cs"/>
              </a:rPr>
              <a:t>ETFs also differ from mutual funds in that their managers do not choose the individual stocks or bonds in an attempt to beat the market. </a:t>
            </a:r>
            <a:endParaRPr lang="en-US" sz="11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kern="1200" dirty="0" smtClean="0">
                <a:solidFill>
                  <a:schemeClr val="tx1"/>
                </a:solidFill>
                <a:effectLst/>
                <a:latin typeface="+mn-lt"/>
                <a:ea typeface="+mn-ea"/>
                <a:cs typeface="+mn-cs"/>
              </a:rPr>
              <a:t>Instead</a:t>
            </a:r>
            <a:r>
              <a:rPr lang="en-US" sz="1100" kern="1200" dirty="0">
                <a:solidFill>
                  <a:schemeClr val="tx1"/>
                </a:solidFill>
                <a:effectLst/>
                <a:latin typeface="+mn-lt"/>
                <a:ea typeface="+mn-ea"/>
                <a:cs typeface="+mn-cs"/>
              </a:rPr>
              <a:t>, they follow indexes or specific </a:t>
            </a:r>
            <a:r>
              <a:rPr lang="en-US" sz="1100" kern="1200" dirty="0" smtClean="0">
                <a:solidFill>
                  <a:schemeClr val="tx1"/>
                </a:solidFill>
                <a:effectLst/>
                <a:latin typeface="+mn-lt"/>
                <a:ea typeface="+mn-ea"/>
                <a:cs typeface="+mn-cs"/>
              </a:rPr>
              <a:t>strategies that </a:t>
            </a:r>
            <a:r>
              <a:rPr lang="en-US" sz="1100" kern="1200" dirty="0">
                <a:solidFill>
                  <a:schemeClr val="tx1"/>
                </a:solidFill>
                <a:effectLst/>
                <a:latin typeface="+mn-lt"/>
                <a:ea typeface="+mn-ea"/>
                <a:cs typeface="+mn-cs"/>
              </a:rPr>
              <a:t>are designed to give investors the returns of overall market</a:t>
            </a:r>
            <a:r>
              <a:rPr lang="en-US" sz="1100" kern="1200" baseline="0" dirty="0">
                <a:solidFill>
                  <a:schemeClr val="tx1"/>
                </a:solidFill>
                <a:effectLst/>
                <a:latin typeface="+mn-lt"/>
                <a:ea typeface="+mn-ea"/>
                <a:cs typeface="+mn-cs"/>
              </a:rPr>
              <a:t> segment</a:t>
            </a:r>
            <a:r>
              <a:rPr lang="en-US" sz="1100" kern="1200" dirty="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kern="1200" dirty="0" smtClean="0">
                <a:solidFill>
                  <a:schemeClr val="tx1"/>
                </a:solidFill>
                <a:effectLst/>
                <a:latin typeface="+mn-lt"/>
                <a:ea typeface="+mn-ea"/>
                <a:cs typeface="+mn-cs"/>
              </a:rPr>
              <a:t>Similar to index funds,</a:t>
            </a:r>
            <a:r>
              <a:rPr lang="en-US" sz="1100" kern="1200" baseline="0" dirty="0" smtClean="0">
                <a:solidFill>
                  <a:schemeClr val="tx1"/>
                </a:solidFill>
                <a:effectLst/>
                <a:latin typeface="+mn-lt"/>
                <a:ea typeface="+mn-ea"/>
                <a:cs typeface="+mn-cs"/>
              </a:rPr>
              <a:t> t</a:t>
            </a:r>
            <a:r>
              <a:rPr lang="en-US" sz="1100" kern="1200" dirty="0" smtClean="0">
                <a:solidFill>
                  <a:schemeClr val="tx1"/>
                </a:solidFill>
                <a:effectLst/>
                <a:latin typeface="+mn-lt"/>
                <a:ea typeface="+mn-ea"/>
                <a:cs typeface="+mn-cs"/>
              </a:rPr>
              <a:t>his </a:t>
            </a:r>
            <a:r>
              <a:rPr lang="en-US" sz="1100" kern="1200" dirty="0">
                <a:solidFill>
                  <a:schemeClr val="tx1"/>
                </a:solidFill>
                <a:effectLst/>
                <a:latin typeface="+mn-lt"/>
                <a:ea typeface="+mn-ea"/>
                <a:cs typeface="+mn-cs"/>
              </a:rPr>
              <a:t>means that your risk and return should not deviate from the underlying benchmark by much, and it helps keep the cost of ETFs low.</a:t>
            </a:r>
          </a:p>
          <a:p>
            <a:pPr marL="0" indent="0">
              <a:buFont typeface="Arial" panose="020B0604020202020204" pitchFamily="34" charset="0"/>
              <a:buNone/>
            </a:pPr>
            <a:endParaRPr lang="en-US" sz="1100" baseline="0" dirty="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27</a:t>
            </a:fld>
            <a:endParaRPr lang="en-GB" dirty="0"/>
          </a:p>
        </p:txBody>
      </p:sp>
    </p:spTree>
    <p:extLst>
      <p:ext uri="{BB962C8B-B14F-4D97-AF65-F5344CB8AC3E}">
        <p14:creationId xmlns:p14="http://schemas.microsoft.com/office/powerpoint/2010/main" val="18226134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100" kern="1200" baseline="0" dirty="0" smtClean="0">
                <a:solidFill>
                  <a:schemeClr val="tx1"/>
                </a:solidFill>
                <a:effectLst/>
                <a:latin typeface="+mn-lt"/>
                <a:ea typeface="+mn-ea"/>
                <a:cs typeface="+mn-cs"/>
              </a:rPr>
              <a:t>We take an in depth look at </a:t>
            </a:r>
            <a:r>
              <a:rPr lang="en-US" sz="1100" b="1" i="1" kern="1200" dirty="0" smtClean="0">
                <a:solidFill>
                  <a:schemeClr val="tx1"/>
                </a:solidFill>
                <a:effectLst/>
                <a:latin typeface="+mn-lt"/>
                <a:ea typeface="+mn-ea"/>
                <a:cs typeface="+mn-cs"/>
              </a:rPr>
              <a:t>segregated funds </a:t>
            </a:r>
            <a:r>
              <a:rPr lang="en-US" sz="1100" b="0" i="0" kern="1200" dirty="0" smtClean="0">
                <a:solidFill>
                  <a:schemeClr val="tx1"/>
                </a:solidFill>
                <a:effectLst/>
                <a:latin typeface="+mn-lt"/>
                <a:ea typeface="+mn-ea"/>
                <a:cs typeface="+mn-cs"/>
              </a:rPr>
              <a:t>(or </a:t>
            </a:r>
            <a:r>
              <a:rPr lang="en-US" sz="1100" b="1" i="1" kern="1200" dirty="0" err="1" smtClean="0">
                <a:solidFill>
                  <a:schemeClr val="tx1"/>
                </a:solidFill>
                <a:effectLst/>
                <a:latin typeface="+mn-lt"/>
                <a:ea typeface="+mn-ea"/>
                <a:cs typeface="+mn-cs"/>
              </a:rPr>
              <a:t>Seg</a:t>
            </a:r>
            <a:r>
              <a:rPr lang="en-US" sz="1100" b="1" i="1" kern="1200" dirty="0" smtClean="0">
                <a:solidFill>
                  <a:schemeClr val="tx1"/>
                </a:solidFill>
                <a:effectLst/>
                <a:latin typeface="+mn-lt"/>
                <a:ea typeface="+mn-ea"/>
                <a:cs typeface="+mn-cs"/>
              </a:rPr>
              <a:t>. Funds</a:t>
            </a:r>
            <a:r>
              <a:rPr lang="en-US" sz="1100" b="0" i="0" kern="1200" dirty="0" smtClean="0">
                <a:solidFill>
                  <a:schemeClr val="tx1"/>
                </a:solidFill>
                <a:effectLst/>
                <a:latin typeface="+mn-lt"/>
                <a:ea typeface="+mn-ea"/>
                <a:cs typeface="+mn-cs"/>
              </a:rPr>
              <a:t>)</a:t>
            </a:r>
            <a:r>
              <a:rPr lang="en-US" sz="1100" b="1" i="1" kern="1200" dirty="0" smtClean="0">
                <a:solidFill>
                  <a:schemeClr val="tx1"/>
                </a:solidFill>
                <a:effectLst/>
                <a:latin typeface="+mn-lt"/>
                <a:ea typeface="+mn-ea"/>
                <a:cs typeface="+mn-cs"/>
              </a:rPr>
              <a:t> </a:t>
            </a:r>
            <a:r>
              <a:rPr lang="en-US" sz="1100" kern="1200" baseline="0" dirty="0" smtClean="0">
                <a:solidFill>
                  <a:schemeClr val="tx1"/>
                </a:solidFill>
                <a:effectLst/>
                <a:latin typeface="+mn-lt"/>
                <a:ea typeface="+mn-ea"/>
                <a:cs typeface="+mn-cs"/>
              </a:rPr>
              <a:t>in a subsequent ‘Insurance’ lesson, so today we will just touch on the primary differences to mutual funds.</a:t>
            </a:r>
          </a:p>
          <a:p>
            <a:endParaRPr lang="en-US" sz="11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100" kern="1200" dirty="0" smtClean="0">
                <a:solidFill>
                  <a:schemeClr val="tx1"/>
                </a:solidFill>
                <a:effectLst/>
                <a:latin typeface="+mn-lt"/>
                <a:ea typeface="+mn-ea"/>
                <a:cs typeface="+mn-cs"/>
              </a:rPr>
              <a:t>Segregated funds are an insurance contract sold by insurance companies, combining the growth potential of investment funds with insurance protection.</a:t>
            </a:r>
            <a:r>
              <a:rPr lang="en-US" sz="1100" kern="1200" baseline="0" dirty="0" smtClean="0">
                <a:solidFill>
                  <a:schemeClr val="tx1"/>
                </a:solidFill>
                <a:effectLst/>
                <a:latin typeface="+mn-lt"/>
                <a:ea typeface="+mn-ea"/>
                <a:cs typeface="+mn-cs"/>
              </a:rPr>
              <a:t>  </a:t>
            </a:r>
          </a:p>
          <a:p>
            <a:endParaRPr lang="en-US" sz="11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100" kern="1200" dirty="0" smtClean="0">
                <a:solidFill>
                  <a:schemeClr val="tx1"/>
                </a:solidFill>
                <a:effectLst/>
                <a:latin typeface="+mn-lt"/>
                <a:ea typeface="+mn-ea"/>
                <a:cs typeface="+mn-cs"/>
              </a:rPr>
              <a:t>Unlike mutual funds, segregated funds offer</a:t>
            </a:r>
            <a:r>
              <a:rPr lang="en-US" sz="1100" b="0" kern="1200" dirty="0" smtClean="0">
                <a:solidFill>
                  <a:schemeClr val="tx1"/>
                </a:solidFill>
                <a:effectLst/>
                <a:latin typeface="+mn-lt"/>
                <a:ea typeface="+mn-ea"/>
                <a:cs typeface="+mn-cs"/>
              </a:rPr>
              <a:t> a maturity guarantee </a:t>
            </a:r>
            <a:r>
              <a:rPr lang="en-US" sz="1100" kern="1200" dirty="0" smtClean="0">
                <a:solidFill>
                  <a:schemeClr val="tx1"/>
                </a:solidFill>
                <a:effectLst/>
                <a:latin typeface="+mn-lt"/>
                <a:ea typeface="+mn-ea"/>
                <a:cs typeface="+mn-cs"/>
              </a:rPr>
              <a:t>to protect all, or a portion of the money invested, typically between 75% and 100% of the original investment. </a:t>
            </a:r>
          </a:p>
          <a:p>
            <a:pPr marL="171450" indent="-171450">
              <a:buFont typeface="Arial" panose="020B0604020202020204" pitchFamily="34" charset="0"/>
              <a:buChar char="•"/>
            </a:pPr>
            <a:endParaRPr lang="en-US" sz="11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100" kern="1200" dirty="0" smtClean="0">
                <a:solidFill>
                  <a:schemeClr val="tx1"/>
                </a:solidFill>
                <a:effectLst/>
                <a:latin typeface="+mn-lt"/>
                <a:ea typeface="+mn-ea"/>
                <a:cs typeface="+mn-cs"/>
              </a:rPr>
              <a:t>So even if the underlying fund loses money, investors are guaranteed to get back some, or all of their principal investment. </a:t>
            </a:r>
          </a:p>
          <a:p>
            <a:pPr marL="628650" lvl="1" indent="-171450">
              <a:buFont typeface="Arial" panose="020B0604020202020204" pitchFamily="34" charset="0"/>
              <a:buChar char="•"/>
            </a:pPr>
            <a:endParaRPr lang="en-US" sz="11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100" kern="1200" dirty="0" smtClean="0">
                <a:solidFill>
                  <a:schemeClr val="tx1"/>
                </a:solidFill>
                <a:effectLst/>
                <a:latin typeface="+mn-lt"/>
                <a:ea typeface="+mn-ea"/>
                <a:cs typeface="+mn-cs"/>
              </a:rPr>
              <a:t>The caveat is that </a:t>
            </a:r>
            <a:r>
              <a:rPr lang="en-US" sz="1100" kern="1200" baseline="0" dirty="0" smtClean="0">
                <a:solidFill>
                  <a:schemeClr val="tx1"/>
                </a:solidFill>
                <a:effectLst/>
                <a:latin typeface="+mn-lt"/>
                <a:ea typeface="+mn-ea"/>
                <a:cs typeface="+mn-cs"/>
              </a:rPr>
              <a:t>investors must </a:t>
            </a:r>
            <a:r>
              <a:rPr lang="en-US" sz="1100" kern="1200" dirty="0" smtClean="0">
                <a:solidFill>
                  <a:schemeClr val="tx1"/>
                </a:solidFill>
                <a:effectLst/>
                <a:latin typeface="+mn-lt"/>
                <a:ea typeface="+mn-ea"/>
                <a:cs typeface="+mn-cs"/>
              </a:rPr>
              <a:t>hold their investment for a certain length of time (usually 10 years) in order to benefit from the guarantee.</a:t>
            </a:r>
          </a:p>
          <a:p>
            <a:pPr marL="628650" lvl="1" indent="-171450">
              <a:buFont typeface="Arial" panose="020B0604020202020204" pitchFamily="34" charset="0"/>
              <a:buChar char="•"/>
            </a:pPr>
            <a:endParaRPr lang="en-US" sz="11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100" kern="1200" dirty="0" smtClean="0">
                <a:solidFill>
                  <a:schemeClr val="tx1"/>
                </a:solidFill>
                <a:effectLst/>
                <a:latin typeface="+mn-lt"/>
                <a:ea typeface="+mn-ea"/>
                <a:cs typeface="+mn-cs"/>
              </a:rPr>
              <a:t>Redeeming before the</a:t>
            </a:r>
            <a:r>
              <a:rPr lang="en-US" sz="1100" kern="1200" baseline="0" dirty="0" smtClean="0">
                <a:solidFill>
                  <a:schemeClr val="tx1"/>
                </a:solidFill>
                <a:effectLst/>
                <a:latin typeface="+mn-lt"/>
                <a:ea typeface="+mn-ea"/>
                <a:cs typeface="+mn-cs"/>
              </a:rPr>
              <a:t> maturity date voids the guarantee.</a:t>
            </a:r>
          </a:p>
          <a:p>
            <a:pPr marL="628650" lvl="1" indent="-171450">
              <a:buFont typeface="Arial" panose="020B0604020202020204" pitchFamily="34" charset="0"/>
              <a:buChar char="•"/>
            </a:pPr>
            <a:endParaRPr lang="en-US" sz="1100" kern="1200" baseline="0" dirty="0" smtClean="0">
              <a:solidFill>
                <a:schemeClr val="tx1"/>
              </a:solidFill>
              <a:effectLst/>
              <a:latin typeface="+mn-lt"/>
              <a:ea typeface="+mn-ea"/>
              <a:cs typeface="+mn-cs"/>
            </a:endParaRPr>
          </a:p>
          <a:p>
            <a:pPr marL="1085850" lvl="2" indent="-171450">
              <a:buFont typeface="Arial" panose="020B0604020202020204" pitchFamily="34" charset="0"/>
              <a:buChar char="•"/>
            </a:pPr>
            <a:r>
              <a:rPr lang="en-US" sz="1100" kern="1200" baseline="0" dirty="0" smtClean="0">
                <a:solidFill>
                  <a:schemeClr val="tx1"/>
                </a:solidFill>
                <a:effectLst/>
                <a:latin typeface="+mn-lt"/>
                <a:ea typeface="+mn-ea"/>
                <a:cs typeface="+mn-cs"/>
              </a:rPr>
              <a:t>The investor would simply get current market value less any fees (may be more or less than what was originally invested).</a:t>
            </a:r>
            <a:endParaRPr lang="en-US" sz="1100" kern="1200" dirty="0" smtClean="0">
              <a:solidFill>
                <a:schemeClr val="tx1"/>
              </a:solidFill>
              <a:effectLst/>
              <a:latin typeface="+mn-lt"/>
              <a:ea typeface="+mn-ea"/>
              <a:cs typeface="+mn-cs"/>
            </a:endParaRPr>
          </a:p>
          <a:p>
            <a:pPr marL="628650" lvl="1" indent="-171450">
              <a:buFont typeface="Arial" panose="020B0604020202020204" pitchFamily="34" charset="0"/>
              <a:buChar char="•"/>
            </a:pPr>
            <a:endParaRPr lang="en-US" sz="11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100" kern="1200" dirty="0" smtClean="0">
                <a:solidFill>
                  <a:schemeClr val="tx1"/>
                </a:solidFill>
                <a:effectLst/>
                <a:latin typeface="+mn-lt"/>
                <a:ea typeface="+mn-ea"/>
                <a:cs typeface="+mn-cs"/>
              </a:rPr>
              <a:t>Investors will also pay higher MER</a:t>
            </a:r>
            <a:r>
              <a:rPr lang="en-US" sz="1100" kern="1200" baseline="0" dirty="0" smtClean="0">
                <a:solidFill>
                  <a:schemeClr val="tx1"/>
                </a:solidFill>
                <a:effectLst/>
                <a:latin typeface="+mn-lt"/>
                <a:ea typeface="+mn-ea"/>
                <a:cs typeface="+mn-cs"/>
              </a:rPr>
              <a:t> </a:t>
            </a:r>
            <a:r>
              <a:rPr lang="en-US" sz="1100" kern="1200" dirty="0" smtClean="0">
                <a:solidFill>
                  <a:schemeClr val="tx1"/>
                </a:solidFill>
                <a:effectLst/>
                <a:latin typeface="+mn-lt"/>
                <a:ea typeface="+mn-ea"/>
                <a:cs typeface="+mn-cs"/>
              </a:rPr>
              <a:t>for this insurance protection.</a:t>
            </a:r>
          </a:p>
          <a:p>
            <a:pPr marL="171450" lvl="0" indent="-171450">
              <a:buFont typeface="Arial" panose="020B0604020202020204" pitchFamily="34" charset="0"/>
              <a:buChar char="•"/>
            </a:pPr>
            <a:endParaRPr lang="en-US" sz="11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100" kern="1200" dirty="0" smtClean="0">
                <a:solidFill>
                  <a:schemeClr val="tx1"/>
                </a:solidFill>
                <a:effectLst/>
                <a:latin typeface="+mn-lt"/>
                <a:ea typeface="+mn-ea"/>
                <a:cs typeface="+mn-cs"/>
              </a:rPr>
              <a:t>Other benefits of</a:t>
            </a:r>
            <a:r>
              <a:rPr lang="en-US" sz="1100" kern="1200" baseline="0" dirty="0" smtClean="0">
                <a:solidFill>
                  <a:schemeClr val="tx1"/>
                </a:solidFill>
                <a:effectLst/>
                <a:latin typeface="+mn-lt"/>
                <a:ea typeface="+mn-ea"/>
                <a:cs typeface="+mn-cs"/>
              </a:rPr>
              <a:t> segregated funds include:</a:t>
            </a:r>
          </a:p>
          <a:p>
            <a:pPr marL="171450" lvl="0" indent="-171450">
              <a:buFont typeface="Arial" panose="020B0604020202020204" pitchFamily="34" charset="0"/>
              <a:buChar char="•"/>
            </a:pPr>
            <a:endParaRPr lang="en-US" sz="1100" kern="1200" baseline="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100" kern="1200" baseline="0" dirty="0" smtClean="0">
                <a:solidFill>
                  <a:schemeClr val="tx1"/>
                </a:solidFill>
                <a:effectLst/>
                <a:latin typeface="+mn-lt"/>
                <a:ea typeface="+mn-ea"/>
                <a:cs typeface="+mn-cs"/>
              </a:rPr>
              <a:t>Resets to lock in investment gains</a:t>
            </a:r>
          </a:p>
          <a:p>
            <a:pPr marL="628650" lvl="1" indent="-171450">
              <a:buFont typeface="Arial" panose="020B0604020202020204" pitchFamily="34" charset="0"/>
              <a:buChar char="•"/>
            </a:pPr>
            <a:r>
              <a:rPr lang="en-US" sz="1100" kern="1200" baseline="0" dirty="0" smtClean="0">
                <a:solidFill>
                  <a:schemeClr val="tx1"/>
                </a:solidFill>
                <a:effectLst/>
                <a:latin typeface="+mn-lt"/>
                <a:ea typeface="+mn-ea"/>
                <a:cs typeface="+mn-cs"/>
              </a:rPr>
              <a:t>Death benefit guarantees</a:t>
            </a:r>
          </a:p>
          <a:p>
            <a:pPr marL="628650" lvl="1" indent="-171450">
              <a:buFont typeface="Arial" panose="020B0604020202020204" pitchFamily="34" charset="0"/>
              <a:buChar char="•"/>
            </a:pPr>
            <a:r>
              <a:rPr lang="en-US" sz="1100" kern="1200" baseline="0" dirty="0" smtClean="0">
                <a:solidFill>
                  <a:schemeClr val="tx1"/>
                </a:solidFill>
                <a:effectLst/>
                <a:latin typeface="+mn-lt"/>
                <a:ea typeface="+mn-ea"/>
                <a:cs typeface="+mn-cs"/>
              </a:rPr>
              <a:t>Asset transfer to heirs without probate fees</a:t>
            </a:r>
          </a:p>
          <a:p>
            <a:pPr marL="628650" lvl="1" indent="-171450">
              <a:buFont typeface="Arial" panose="020B0604020202020204" pitchFamily="34" charset="0"/>
              <a:buChar char="•"/>
            </a:pPr>
            <a:r>
              <a:rPr lang="en-US" sz="1100" kern="1200" baseline="0" dirty="0" smtClean="0">
                <a:solidFill>
                  <a:schemeClr val="tx1"/>
                </a:solidFill>
                <a:effectLst/>
                <a:latin typeface="+mn-lt"/>
                <a:ea typeface="+mn-ea"/>
                <a:cs typeface="+mn-cs"/>
              </a:rPr>
              <a:t>And potentially, creditor protection.</a:t>
            </a:r>
          </a:p>
          <a:p>
            <a:pPr marL="628650" lvl="1" indent="-171450">
              <a:buFont typeface="Arial" panose="020B0604020202020204" pitchFamily="34" charset="0"/>
              <a:buChar char="•"/>
            </a:pPr>
            <a:endParaRPr lang="en-US" sz="1100" kern="1200" baseline="0" dirty="0" smtClean="0">
              <a:solidFill>
                <a:schemeClr val="tx1"/>
              </a:solidFill>
              <a:effectLst/>
              <a:latin typeface="+mn-lt"/>
              <a:ea typeface="+mn-ea"/>
              <a:cs typeface="+mn-cs"/>
            </a:endParaRPr>
          </a:p>
          <a:p>
            <a:pPr marL="0" lvl="0" indent="0">
              <a:buFont typeface="Arial" panose="020B0604020202020204" pitchFamily="34" charset="0"/>
              <a:buNone/>
            </a:pPr>
            <a:r>
              <a:rPr lang="en-US" sz="1100" kern="1200" baseline="0" dirty="0" smtClean="0">
                <a:solidFill>
                  <a:schemeClr val="tx1"/>
                </a:solidFill>
                <a:effectLst/>
                <a:latin typeface="+mn-lt"/>
                <a:ea typeface="+mn-ea"/>
                <a:cs typeface="+mn-cs"/>
              </a:rPr>
              <a:t>OPTIONAL COMMENTARY – More on segregated funds in module #17, Insurance.</a:t>
            </a:r>
            <a:endParaRPr lang="en-US" sz="11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pPr marL="0" indent="0">
              <a:buFont typeface="Arial" panose="020B0604020202020204" pitchFamily="34" charset="0"/>
              <a:buNone/>
            </a:pPr>
            <a:endParaRPr lang="en-US" b="1" baseline="0" dirty="0"/>
          </a:p>
        </p:txBody>
      </p:sp>
      <p:sp>
        <p:nvSpPr>
          <p:cNvPr id="4" name="Slide Number Placeholder 3"/>
          <p:cNvSpPr>
            <a:spLocks noGrp="1"/>
          </p:cNvSpPr>
          <p:nvPr>
            <p:ph type="sldNum" sz="quarter" idx="10"/>
          </p:nvPr>
        </p:nvSpPr>
        <p:spPr/>
        <p:txBody>
          <a:bodyPr/>
          <a:lstStyle/>
          <a:p>
            <a:fld id="{3378AAFC-4B30-4204-9849-0711C279DE3B}" type="slidenum">
              <a:rPr lang="en-GB" smtClean="0"/>
              <a:t>28</a:t>
            </a:fld>
            <a:endParaRPr lang="en-GB" dirty="0"/>
          </a:p>
        </p:txBody>
      </p:sp>
    </p:spTree>
    <p:extLst>
      <p:ext uri="{BB962C8B-B14F-4D97-AF65-F5344CB8AC3E}">
        <p14:creationId xmlns:p14="http://schemas.microsoft.com/office/powerpoint/2010/main" val="23830865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defRPr/>
            </a:pPr>
            <a:r>
              <a:rPr lang="en-US" sz="1100" b="0" i="1" dirty="0" smtClean="0">
                <a:solidFill>
                  <a:schemeClr val="tx1"/>
                </a:solidFill>
              </a:rPr>
              <a:t>ALLOW AUDIENCE A FEW MINUTES TO READ QUESTION (Jeopardy music will play for 30 seconds. To stop and proceed to answer, hit ENTER.)</a:t>
            </a:r>
          </a:p>
          <a:p>
            <a:pPr marL="171450" indent="-171450">
              <a:buFont typeface="Arial" panose="020B0604020202020204" pitchFamily="34" charset="0"/>
              <a:buChar char="•"/>
            </a:pPr>
            <a:endParaRPr lang="en-US" sz="1100" baseline="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aseline="0" dirty="0" smtClean="0">
                <a:solidFill>
                  <a:schemeClr val="tx1"/>
                </a:solidFill>
              </a:rPr>
              <a:t>Our last quiz of the day! </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100" i="0" baseline="0" dirty="0" smtClean="0">
              <a:solidFill>
                <a:schemeClr val="tx1"/>
              </a:solidFill>
            </a:endParaRPr>
          </a:p>
          <a:p>
            <a:r>
              <a:rPr lang="en-US" sz="1100" dirty="0" smtClean="0">
                <a:solidFill>
                  <a:schemeClr val="tx1"/>
                </a:solidFill>
              </a:rPr>
              <a:t>Which of the following options is least likely to be an investment style for an investment fund?</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sz="1100" i="0" u="none" baseline="0" dirty="0" smtClean="0">
              <a:solidFill>
                <a:schemeClr val="tx1"/>
              </a:solidFill>
            </a:endParaRPr>
          </a:p>
          <a:p>
            <a:pPr marL="685800" marR="0" lvl="1" indent="-228600" algn="l" defTabSz="914400" rtl="0" eaLnBrk="1" fontAlgn="auto" latinLnBrk="0" hangingPunct="1">
              <a:lnSpc>
                <a:spcPct val="100000"/>
              </a:lnSpc>
              <a:spcBef>
                <a:spcPts val="0"/>
              </a:spcBef>
              <a:spcAft>
                <a:spcPts val="0"/>
              </a:spcAft>
              <a:buClrTx/>
              <a:buSzTx/>
              <a:buFont typeface="+mj-lt"/>
              <a:buAutoNum type="alphaLcParenR"/>
              <a:tabLst/>
              <a:defRPr/>
            </a:pPr>
            <a:r>
              <a:rPr lang="en-US" sz="1100" i="0" u="none" baseline="0" dirty="0" smtClean="0">
                <a:solidFill>
                  <a:schemeClr val="tx1"/>
                </a:solidFill>
              </a:rPr>
              <a:t>Indexing</a:t>
            </a:r>
          </a:p>
          <a:p>
            <a:pPr marL="685800" marR="0" lvl="1" indent="-228600" algn="l" defTabSz="914400" rtl="0" eaLnBrk="1" fontAlgn="auto" latinLnBrk="0" hangingPunct="1">
              <a:lnSpc>
                <a:spcPct val="100000"/>
              </a:lnSpc>
              <a:spcBef>
                <a:spcPts val="0"/>
              </a:spcBef>
              <a:spcAft>
                <a:spcPts val="0"/>
              </a:spcAft>
              <a:buClrTx/>
              <a:buSzTx/>
              <a:buFont typeface="+mj-lt"/>
              <a:buAutoNum type="alphaLcParenR"/>
              <a:tabLst/>
              <a:defRPr/>
            </a:pPr>
            <a:r>
              <a:rPr lang="en-US" sz="1100" i="0" u="none" baseline="0" dirty="0" smtClean="0">
                <a:solidFill>
                  <a:schemeClr val="tx1"/>
                </a:solidFill>
              </a:rPr>
              <a:t>Country Specific</a:t>
            </a:r>
          </a:p>
          <a:p>
            <a:pPr marL="685800" marR="0" lvl="1" indent="-228600" algn="l" defTabSz="914400" rtl="0" eaLnBrk="1" fontAlgn="auto" latinLnBrk="0" hangingPunct="1">
              <a:lnSpc>
                <a:spcPct val="100000"/>
              </a:lnSpc>
              <a:spcBef>
                <a:spcPts val="0"/>
              </a:spcBef>
              <a:spcAft>
                <a:spcPts val="0"/>
              </a:spcAft>
              <a:buClrTx/>
              <a:buSzTx/>
              <a:buFont typeface="+mj-lt"/>
              <a:buAutoNum type="alphaLcParenR"/>
              <a:tabLst/>
              <a:defRPr/>
            </a:pPr>
            <a:r>
              <a:rPr lang="en-US" sz="1100" i="0" u="none" baseline="0" dirty="0" smtClean="0">
                <a:solidFill>
                  <a:schemeClr val="tx1"/>
                </a:solidFill>
              </a:rPr>
              <a:t>Sector Specific</a:t>
            </a:r>
          </a:p>
          <a:p>
            <a:pPr marL="685800" marR="0" lvl="1" indent="-228600" algn="l" defTabSz="914400" rtl="0" eaLnBrk="1" fontAlgn="auto" latinLnBrk="0" hangingPunct="1">
              <a:lnSpc>
                <a:spcPct val="100000"/>
              </a:lnSpc>
              <a:spcBef>
                <a:spcPts val="0"/>
              </a:spcBef>
              <a:spcAft>
                <a:spcPts val="0"/>
              </a:spcAft>
              <a:buClrTx/>
              <a:buSzTx/>
              <a:buFont typeface="+mj-lt"/>
              <a:buAutoNum type="alphaLcParenR"/>
              <a:tabLst/>
              <a:defRPr/>
            </a:pPr>
            <a:r>
              <a:rPr lang="en-US" sz="1100" i="0" u="none" baseline="0" dirty="0" smtClean="0">
                <a:solidFill>
                  <a:schemeClr val="tx1"/>
                </a:solidFill>
              </a:rPr>
              <a:t>Passive Aggressive</a:t>
            </a:r>
          </a:p>
          <a:p>
            <a:pPr marL="0" indent="0">
              <a:buFont typeface="Arial" panose="020B0604020202020204" pitchFamily="34" charset="0"/>
              <a:buNone/>
            </a:pPr>
            <a:endParaRPr lang="en-US" sz="1100" baseline="0" dirty="0" smtClean="0">
              <a:solidFill>
                <a:schemeClr val="tx1"/>
              </a:solidFill>
            </a:endParaRPr>
          </a:p>
          <a:p>
            <a:pPr marL="171450" indent="-171450">
              <a:buFont typeface="Arial" panose="020B0604020202020204" pitchFamily="34" charset="0"/>
              <a:buChar char="•"/>
            </a:pPr>
            <a:r>
              <a:rPr lang="en-US" sz="1100" baseline="0" dirty="0" smtClean="0">
                <a:solidFill>
                  <a:schemeClr val="tx1"/>
                </a:solidFill>
              </a:rPr>
              <a:t>The answer is – D, Passive Aggressive.</a:t>
            </a:r>
          </a:p>
          <a:p>
            <a:pPr marL="171450" indent="-171450">
              <a:buFont typeface="Arial" panose="020B0604020202020204" pitchFamily="34" charset="0"/>
              <a:buChar char="•"/>
            </a:pPr>
            <a:endParaRPr lang="en-US" sz="1100" baseline="0" dirty="0" smtClean="0">
              <a:solidFill>
                <a:schemeClr val="tx1"/>
              </a:solidFill>
            </a:endParaRPr>
          </a:p>
          <a:p>
            <a:endParaRPr lang="en-US" baseline="0" dirty="0"/>
          </a:p>
        </p:txBody>
      </p:sp>
      <p:sp>
        <p:nvSpPr>
          <p:cNvPr id="4" name="Slide Number Placeholder 3"/>
          <p:cNvSpPr>
            <a:spLocks noGrp="1"/>
          </p:cNvSpPr>
          <p:nvPr>
            <p:ph type="sldNum" sz="quarter" idx="10"/>
          </p:nvPr>
        </p:nvSpPr>
        <p:spPr/>
        <p:txBody>
          <a:bodyPr/>
          <a:lstStyle/>
          <a:p>
            <a:fld id="{3378AAFC-4B30-4204-9849-0711C279DE3B}" type="slidenum">
              <a:rPr lang="en-GB" smtClean="0"/>
              <a:t>29</a:t>
            </a:fld>
            <a:endParaRPr lang="en-GB" dirty="0"/>
          </a:p>
        </p:txBody>
      </p:sp>
    </p:spTree>
    <p:extLst>
      <p:ext uri="{BB962C8B-B14F-4D97-AF65-F5344CB8AC3E}">
        <p14:creationId xmlns:p14="http://schemas.microsoft.com/office/powerpoint/2010/main" val="643718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171450" indent="-171450">
              <a:buFont typeface="Arial" panose="020B0604020202020204" pitchFamily="34" charset="0"/>
              <a:buChar char="•"/>
            </a:pPr>
            <a:r>
              <a:rPr lang="en-US" sz="1100" b="0" i="0" baseline="0" dirty="0" smtClean="0">
                <a:solidFill>
                  <a:schemeClr val="tx1"/>
                </a:solidFill>
              </a:rPr>
              <a:t>We </a:t>
            </a:r>
            <a:r>
              <a:rPr lang="en-US" sz="1100" b="0" i="0" baseline="0" dirty="0">
                <a:solidFill>
                  <a:schemeClr val="tx1"/>
                </a:solidFill>
              </a:rPr>
              <a:t>are going </a:t>
            </a:r>
            <a:r>
              <a:rPr lang="en-US" sz="1100" b="0" i="0" baseline="0" dirty="0" smtClean="0">
                <a:solidFill>
                  <a:schemeClr val="tx1"/>
                </a:solidFill>
              </a:rPr>
              <a:t>to look at the various parts of the financial markets and how they are categorized by: </a:t>
            </a:r>
          </a:p>
          <a:p>
            <a:pPr marL="171450" indent="-171450">
              <a:buFont typeface="Arial" panose="020B0604020202020204" pitchFamily="34" charset="0"/>
              <a:buChar char="•"/>
            </a:pPr>
            <a:endParaRPr lang="en-US" sz="1100" b="0" i="0" baseline="0" dirty="0" smtClean="0">
              <a:solidFill>
                <a:schemeClr val="tx1"/>
              </a:solidFill>
            </a:endParaRPr>
          </a:p>
          <a:p>
            <a:pPr marL="685800" marR="0" lvl="1"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i="0" baseline="0" dirty="0" smtClean="0">
                <a:solidFill>
                  <a:schemeClr val="tx1"/>
                </a:solidFill>
              </a:rPr>
              <a:t>the shelf life of a specific investment e.g. stocks and bonds; and </a:t>
            </a:r>
          </a:p>
          <a:p>
            <a:pPr marL="685800" marR="0" lvl="1"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b="0" i="0" baseline="0" dirty="0" smtClean="0">
              <a:solidFill>
                <a:schemeClr val="tx1"/>
              </a:solidFill>
            </a:endParaRPr>
          </a:p>
          <a:p>
            <a:pPr marL="685800" marR="0" lvl="1"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i="0" baseline="0" dirty="0" smtClean="0">
                <a:solidFill>
                  <a:schemeClr val="tx1"/>
                </a:solidFill>
              </a:rPr>
              <a:t>how and where stocks and bonds are traded on the secondary market.</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100" b="0" i="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i="0" baseline="0" dirty="0" smtClean="0">
                <a:solidFill>
                  <a:schemeClr val="tx1"/>
                </a:solidFill>
              </a:rPr>
              <a:t>We will also look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b="0" i="0" baseline="0" dirty="0" smtClean="0">
              <a:solidFill>
                <a:schemeClr val="tx1"/>
              </a:solidFill>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i="0" baseline="0" dirty="0" smtClean="0">
                <a:solidFill>
                  <a:schemeClr val="tx1"/>
                </a:solidFill>
              </a:rPr>
              <a:t>a key component of the financial markets, the </a:t>
            </a:r>
            <a:r>
              <a:rPr lang="en-US" sz="1100" b="0" i="0" dirty="0" smtClean="0">
                <a:solidFill>
                  <a:schemeClr val="tx1"/>
                </a:solidFill>
              </a:rPr>
              <a:t>capital markets, to</a:t>
            </a:r>
            <a:r>
              <a:rPr lang="en-US" sz="1100" b="0" i="0" baseline="0" dirty="0" smtClean="0">
                <a:solidFill>
                  <a:schemeClr val="tx1"/>
                </a:solidFill>
              </a:rPr>
              <a:t> understand </a:t>
            </a:r>
            <a:r>
              <a:rPr lang="en-US" sz="1100" b="0" i="0" dirty="0" smtClean="0">
                <a:solidFill>
                  <a:schemeClr val="tx1"/>
                </a:solidFill>
              </a:rPr>
              <a:t>how governments and corporations gain access to long term financing.</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b="0" i="0" dirty="0" smtClean="0">
              <a:solidFill>
                <a:schemeClr val="tx1"/>
              </a:solidFill>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i="0" dirty="0" smtClean="0">
                <a:solidFill>
                  <a:schemeClr val="tx1"/>
                </a:solidFill>
              </a:rPr>
              <a:t>how</a:t>
            </a:r>
            <a:r>
              <a:rPr lang="en-US" sz="1100" b="0" i="0" baseline="0" dirty="0" smtClean="0">
                <a:solidFill>
                  <a:schemeClr val="tx1"/>
                </a:solidFill>
              </a:rPr>
              <a:t> financial market </a:t>
            </a:r>
            <a:r>
              <a:rPr lang="en-US" sz="1100" b="0" i="0" dirty="0" smtClean="0">
                <a:solidFill>
                  <a:schemeClr val="tx1"/>
                </a:solidFill>
              </a:rPr>
              <a:t>activity can be measured through indices and sectors.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b="0" i="0" dirty="0">
              <a:solidFill>
                <a:schemeClr val="tx1"/>
              </a:solidFill>
            </a:endParaRPr>
          </a:p>
          <a:p>
            <a:pPr marL="171450" indent="-171450">
              <a:buFont typeface="Arial" panose="020B0604020202020204" pitchFamily="34" charset="0"/>
              <a:buChar char="•"/>
            </a:pPr>
            <a:r>
              <a:rPr lang="en-US" sz="1100" b="0" i="0" dirty="0" smtClean="0">
                <a:solidFill>
                  <a:schemeClr val="tx1"/>
                </a:solidFill>
              </a:rPr>
              <a:t>And finally, we will connect the concepts of financial markets with </a:t>
            </a:r>
            <a:r>
              <a:rPr lang="en-US" sz="1100" b="0" i="0" baseline="0" dirty="0" smtClean="0">
                <a:solidFill>
                  <a:schemeClr val="tx1"/>
                </a:solidFill>
              </a:rPr>
              <a:t>investment vehicles, specifically </a:t>
            </a:r>
            <a:r>
              <a:rPr lang="en-US" sz="1100" b="0" i="0" dirty="0" smtClean="0">
                <a:solidFill>
                  <a:schemeClr val="tx1"/>
                </a:solidFill>
              </a:rPr>
              <a:t>Mutual Funds, Index Funds,</a:t>
            </a:r>
            <a:r>
              <a:rPr lang="en-US" sz="1100" b="0" i="0" baseline="0" dirty="0" smtClean="0">
                <a:solidFill>
                  <a:schemeClr val="tx1"/>
                </a:solidFill>
              </a:rPr>
              <a:t> </a:t>
            </a:r>
            <a:r>
              <a:rPr lang="en-US" sz="1100" b="0" i="0" dirty="0" smtClean="0">
                <a:solidFill>
                  <a:schemeClr val="tx1"/>
                </a:solidFill>
              </a:rPr>
              <a:t>Exchange </a:t>
            </a:r>
            <a:r>
              <a:rPr lang="en-US" sz="1100" b="0" i="0" dirty="0">
                <a:solidFill>
                  <a:schemeClr val="tx1"/>
                </a:solidFill>
              </a:rPr>
              <a:t>Traded Funds (ETFs</a:t>
            </a:r>
            <a:r>
              <a:rPr lang="en-US" sz="1100" b="0" i="0" dirty="0" smtClean="0">
                <a:solidFill>
                  <a:schemeClr val="tx1"/>
                </a:solidFill>
              </a:rPr>
              <a:t>), and Segregated Funds.</a:t>
            </a:r>
            <a:endParaRPr lang="en-US" sz="1100" b="0" i="0" baseline="0" dirty="0">
              <a:solidFill>
                <a:schemeClr val="tx1"/>
              </a:solidFill>
            </a:endParaRPr>
          </a:p>
          <a:p>
            <a:pPr marL="0" indent="0">
              <a:buFont typeface="Arial" panose="020B0604020202020204" pitchFamily="34" charset="0"/>
              <a:buNone/>
            </a:pPr>
            <a:endParaRPr lang="en-US" sz="1100" b="0" i="0" baseline="0" dirty="0">
              <a:solidFill>
                <a:schemeClr val="tx1"/>
              </a:solidFill>
            </a:endParaRPr>
          </a:p>
          <a:p>
            <a:pPr marL="171450" indent="-171450">
              <a:buFont typeface="Arial" panose="020B0604020202020204" pitchFamily="34" charset="0"/>
              <a:buChar char="•"/>
            </a:pPr>
            <a:r>
              <a:rPr lang="en-US" sz="1100" b="0" i="0" baseline="0" dirty="0">
                <a:solidFill>
                  <a:schemeClr val="tx1"/>
                </a:solidFill>
              </a:rPr>
              <a:t>Our goal by the end of today, is to ensure you </a:t>
            </a:r>
            <a:r>
              <a:rPr lang="en-US" sz="1100" b="0" i="0" baseline="0" dirty="0" smtClean="0">
                <a:solidFill>
                  <a:schemeClr val="tx1"/>
                </a:solidFill>
              </a:rPr>
              <a:t>leave with a better </a:t>
            </a:r>
            <a:r>
              <a:rPr lang="en-US" sz="1100" b="0" i="0" baseline="0" dirty="0">
                <a:solidFill>
                  <a:schemeClr val="tx1"/>
                </a:solidFill>
              </a:rPr>
              <a:t>understanding of </a:t>
            </a:r>
            <a:r>
              <a:rPr lang="en-US" sz="1100" b="0" i="0" baseline="0" dirty="0" smtClean="0">
                <a:solidFill>
                  <a:schemeClr val="tx1"/>
                </a:solidFill>
              </a:rPr>
              <a:t>financial markets</a:t>
            </a:r>
            <a:r>
              <a:rPr lang="en-US" sz="1100" b="0" i="0" dirty="0" smtClean="0">
                <a:solidFill>
                  <a:schemeClr val="tx1"/>
                </a:solidFill>
              </a:rPr>
              <a:t> and</a:t>
            </a:r>
            <a:r>
              <a:rPr lang="en-US" sz="1100" b="0" i="0" baseline="0" dirty="0" smtClean="0">
                <a:solidFill>
                  <a:schemeClr val="tx1"/>
                </a:solidFill>
              </a:rPr>
              <a:t> trading, as well as the investment products or vehicles</a:t>
            </a:r>
            <a:r>
              <a:rPr lang="en-US" sz="1100" b="0" i="0" dirty="0" smtClean="0">
                <a:solidFill>
                  <a:schemeClr val="tx1"/>
                </a:solidFill>
              </a:rPr>
              <a:t> </a:t>
            </a:r>
            <a:r>
              <a:rPr lang="en-US" sz="1100" b="0" i="0" baseline="0" dirty="0" smtClean="0">
                <a:solidFill>
                  <a:schemeClr val="tx1"/>
                </a:solidFill>
              </a:rPr>
              <a:t>that investors </a:t>
            </a:r>
            <a:r>
              <a:rPr lang="en-US" sz="1100" b="0" i="0" dirty="0" smtClean="0">
                <a:solidFill>
                  <a:schemeClr val="tx1"/>
                </a:solidFill>
              </a:rPr>
              <a:t>use to build portfolios.  </a:t>
            </a:r>
            <a:br>
              <a:rPr lang="en-US" sz="1100" b="0" i="0" dirty="0" smtClean="0">
                <a:solidFill>
                  <a:schemeClr val="tx1"/>
                </a:solidFill>
              </a:rPr>
            </a:br>
            <a:endParaRPr lang="en-US" sz="1100" b="0" i="0" baseline="0" dirty="0">
              <a:solidFill>
                <a:schemeClr val="tx1"/>
              </a:solidFill>
            </a:endParaRPr>
          </a:p>
          <a:p>
            <a:pPr marL="171450" indent="-171450">
              <a:buFont typeface="Arial" panose="020B0604020202020204" pitchFamily="34" charset="0"/>
              <a:buChar char="•"/>
            </a:pPr>
            <a:r>
              <a:rPr lang="en-US" sz="1100" b="0" i="0" baseline="0" dirty="0">
                <a:solidFill>
                  <a:schemeClr val="tx1"/>
                </a:solidFill>
              </a:rPr>
              <a:t>I encourage you to contact me after this lesson with any questions you may have and will share my contact information at the end of the lesson.</a:t>
            </a:r>
          </a:p>
          <a:p>
            <a:pPr marL="0" indent="0">
              <a:buFont typeface="Arial" panose="020B0604020202020204" pitchFamily="34" charset="0"/>
              <a:buNone/>
            </a:pPr>
            <a:endParaRPr lang="en-US" sz="1100" b="0" i="0" baseline="0" dirty="0">
              <a:solidFill>
                <a:schemeClr val="tx1"/>
              </a:solidFill>
            </a:endParaRPr>
          </a:p>
          <a:p>
            <a:pPr marL="171450" indent="-171450">
              <a:buFont typeface="Arial" panose="020B0604020202020204" pitchFamily="34" charset="0"/>
              <a:buChar char="•"/>
            </a:pPr>
            <a:r>
              <a:rPr lang="en-US" sz="1100" b="0" i="0" baseline="0" dirty="0">
                <a:solidFill>
                  <a:schemeClr val="tx1"/>
                </a:solidFill>
              </a:rPr>
              <a:t>So let’s get started.</a:t>
            </a:r>
          </a:p>
          <a:p>
            <a:pPr marL="171450" indent="-171450">
              <a:buFont typeface="Arial" panose="020B0604020202020204" pitchFamily="34" charset="0"/>
              <a:buChar char="•"/>
            </a:pPr>
            <a:endParaRPr lang="en-US" sz="1100" b="0" i="0" baseline="0" dirty="0">
              <a:solidFill>
                <a:schemeClr val="tx1"/>
              </a:solidFill>
            </a:endParaRPr>
          </a:p>
          <a:p>
            <a:pPr marL="171450" indent="-171450">
              <a:buFont typeface="Arial" panose="020B0604020202020204" pitchFamily="34" charset="0"/>
              <a:buChar char="•"/>
            </a:pPr>
            <a:endParaRPr lang="en-US" sz="1100" b="0" i="0" baseline="0" dirty="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3</a:t>
            </a:fld>
            <a:endParaRPr lang="en-GB" dirty="0"/>
          </a:p>
        </p:txBody>
      </p:sp>
    </p:spTree>
    <p:extLst>
      <p:ext uri="{BB962C8B-B14F-4D97-AF65-F5344CB8AC3E}">
        <p14:creationId xmlns:p14="http://schemas.microsoft.com/office/powerpoint/2010/main" val="890482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sz="1100" dirty="0" smtClean="0">
                <a:solidFill>
                  <a:schemeClr val="tx1">
                    <a:lumMod val="50000"/>
                  </a:schemeClr>
                </a:solidFill>
              </a:rPr>
              <a:t>And that bring us to the end of today’s lesson.</a:t>
            </a:r>
          </a:p>
          <a:p>
            <a:pPr marL="171450" indent="-171450">
              <a:buFont typeface="Arial" panose="020B0604020202020204" pitchFamily="34" charset="0"/>
              <a:buChar char="•"/>
            </a:pPr>
            <a:endParaRPr lang="en-CA" sz="1100" dirty="0" smtClean="0">
              <a:solidFill>
                <a:schemeClr val="tx1">
                  <a:lumMod val="50000"/>
                </a:schemeClr>
              </a:solidFill>
            </a:endParaRPr>
          </a:p>
          <a:p>
            <a:pPr marL="171450" indent="-171450">
              <a:buFont typeface="Arial" panose="020B0604020202020204" pitchFamily="34" charset="0"/>
              <a:buChar char="•"/>
            </a:pPr>
            <a:r>
              <a:rPr lang="en-CA" sz="1100" dirty="0" smtClean="0">
                <a:solidFill>
                  <a:schemeClr val="tx1">
                    <a:lumMod val="50000"/>
                  </a:schemeClr>
                </a:solidFill>
              </a:rPr>
              <a:t>Any</a:t>
            </a:r>
            <a:r>
              <a:rPr lang="en-CA" sz="1100" baseline="0" dirty="0" smtClean="0">
                <a:solidFill>
                  <a:schemeClr val="tx1">
                    <a:lumMod val="50000"/>
                  </a:schemeClr>
                </a:solidFill>
              </a:rPr>
              <a:t> questions?</a:t>
            </a:r>
          </a:p>
          <a:p>
            <a:pPr marL="171450" indent="-171450">
              <a:buFont typeface="Arial" panose="020B0604020202020204" pitchFamily="34" charset="0"/>
              <a:buChar char="•"/>
            </a:pPr>
            <a:endParaRPr lang="en-CA" sz="1100" baseline="0" dirty="0" smtClean="0">
              <a:solidFill>
                <a:schemeClr val="tx1">
                  <a:lumMod val="50000"/>
                </a:schemeClr>
              </a:solidFill>
            </a:endParaRPr>
          </a:p>
          <a:p>
            <a:pPr marL="171450" indent="-171450">
              <a:buFont typeface="Arial" panose="020B0604020202020204" pitchFamily="34" charset="0"/>
              <a:buChar char="•"/>
            </a:pPr>
            <a:r>
              <a:rPr lang="en-CA" sz="1100" dirty="0" smtClean="0">
                <a:solidFill>
                  <a:schemeClr val="tx1">
                    <a:lumMod val="50000"/>
                  </a:schemeClr>
                </a:solidFill>
              </a:rPr>
              <a:t>Please feel free to reach out to me or a member of my team to discuss any questions you may have.</a:t>
            </a:r>
          </a:p>
          <a:p>
            <a:pPr marL="171450" indent="-171450">
              <a:buFont typeface="Arial" panose="020B0604020202020204" pitchFamily="34" charset="0"/>
              <a:buChar char="•"/>
            </a:pPr>
            <a:endParaRPr lang="en-CA" sz="1100" dirty="0" smtClean="0">
              <a:solidFill>
                <a:schemeClr val="tx1">
                  <a:lumMod val="50000"/>
                </a:schemeClr>
              </a:solidFill>
            </a:endParaRPr>
          </a:p>
          <a:p>
            <a:pPr marL="171450" indent="-171450">
              <a:buFont typeface="Arial" panose="020B0604020202020204" pitchFamily="34" charset="0"/>
              <a:buChar char="•"/>
            </a:pPr>
            <a:r>
              <a:rPr lang="en-CA" sz="1100" dirty="0" smtClean="0">
                <a:solidFill>
                  <a:schemeClr val="tx1">
                    <a:lumMod val="50000"/>
                  </a:schemeClr>
                </a:solidFill>
              </a:rPr>
              <a:t>In the next</a:t>
            </a:r>
            <a:r>
              <a:rPr lang="en-CA" sz="1100" baseline="0" dirty="0" smtClean="0">
                <a:solidFill>
                  <a:schemeClr val="tx1">
                    <a:lumMod val="50000"/>
                  </a:schemeClr>
                </a:solidFill>
              </a:rPr>
              <a:t> lesson, Wealth Stage Plans, we will walk through a case study of a multi-generational family.</a:t>
            </a:r>
          </a:p>
          <a:p>
            <a:pPr marL="171450" indent="-171450">
              <a:buFont typeface="Arial" panose="020B0604020202020204" pitchFamily="34" charset="0"/>
              <a:buChar char="•"/>
            </a:pPr>
            <a:endParaRPr lang="en-CA" sz="1100" baseline="0" dirty="0" smtClean="0">
              <a:solidFill>
                <a:schemeClr val="tx1">
                  <a:lumMod val="50000"/>
                </a:schemeClr>
              </a:solidFill>
            </a:endParaRPr>
          </a:p>
          <a:p>
            <a:pPr marL="628650" lvl="1" indent="-171450">
              <a:buFont typeface="Arial" panose="020B0604020202020204" pitchFamily="34" charset="0"/>
              <a:buChar char="•"/>
            </a:pPr>
            <a:r>
              <a:rPr lang="en-CA" sz="1100" baseline="0" dirty="0" smtClean="0">
                <a:solidFill>
                  <a:schemeClr val="tx1">
                    <a:lumMod val="50000"/>
                  </a:schemeClr>
                </a:solidFill>
              </a:rPr>
              <a:t>We will demonstrate how planning needs differ across the three wealth stages you learned about in this lesson: ‘Early Saver’, ‘Mid-Life Accumulator’ and ‘Preserver/Spender’. </a:t>
            </a:r>
          </a:p>
          <a:p>
            <a:pPr marL="171450" indent="-171450">
              <a:buFont typeface="Arial" panose="020B0604020202020204" pitchFamily="34" charset="0"/>
              <a:buChar char="•"/>
            </a:pPr>
            <a:endParaRPr lang="en-CA" sz="1100" baseline="0" dirty="0" smtClean="0">
              <a:solidFill>
                <a:schemeClr val="tx1">
                  <a:lumMod val="50000"/>
                </a:schemeClr>
              </a:solidFill>
            </a:endParaRPr>
          </a:p>
          <a:p>
            <a:pPr marL="171450" indent="-171450">
              <a:buFont typeface="Arial" panose="020B0604020202020204" pitchFamily="34" charset="0"/>
              <a:buChar char="•"/>
            </a:pPr>
            <a:r>
              <a:rPr lang="en-CA" sz="1100" baseline="0" dirty="0" smtClean="0">
                <a:solidFill>
                  <a:schemeClr val="tx1">
                    <a:lumMod val="50000"/>
                  </a:schemeClr>
                </a:solidFill>
              </a:rPr>
              <a:t> It will be held on _____________________________, so please watch for an invitation and contact any one of us to register.</a:t>
            </a:r>
          </a:p>
          <a:p>
            <a:pPr marL="171450" indent="-171450">
              <a:buFont typeface="Arial" panose="020B0604020202020204" pitchFamily="34" charset="0"/>
              <a:buChar char="•"/>
            </a:pPr>
            <a:endParaRPr lang="en-CA" sz="1100" baseline="0" dirty="0" smtClean="0">
              <a:solidFill>
                <a:schemeClr val="tx1">
                  <a:lumMod val="50000"/>
                </a:schemeClr>
              </a:solidFill>
            </a:endParaRPr>
          </a:p>
          <a:p>
            <a:pPr marL="171450" indent="-171450">
              <a:buFont typeface="Arial" panose="020B0604020202020204" pitchFamily="34" charset="0"/>
              <a:buChar char="•"/>
            </a:pPr>
            <a:r>
              <a:rPr lang="en-CA" sz="1100" baseline="0" dirty="0" smtClean="0">
                <a:solidFill>
                  <a:schemeClr val="tx1">
                    <a:lumMod val="50000"/>
                  </a:schemeClr>
                </a:solidFill>
              </a:rPr>
              <a:t>Thank you!</a:t>
            </a:r>
          </a:p>
          <a:p>
            <a:pPr marL="171450" indent="-171450">
              <a:buFont typeface="Arial" panose="020B0604020202020204" pitchFamily="34" charset="0"/>
              <a:buChar char="•"/>
            </a:pPr>
            <a:endParaRPr lang="en-CA" sz="1100" baseline="0" dirty="0" smtClean="0">
              <a:solidFill>
                <a:schemeClr val="tx1">
                  <a:lumMod val="50000"/>
                </a:schemeClr>
              </a:solidFill>
            </a:endParaRPr>
          </a:p>
          <a:p>
            <a:pPr marL="0" indent="0">
              <a:buFont typeface="Arial" panose="020B0604020202020204" pitchFamily="34" charset="0"/>
              <a:buNone/>
            </a:pPr>
            <a:r>
              <a:rPr lang="en-CA" sz="1100" baseline="0" dirty="0" smtClean="0">
                <a:solidFill>
                  <a:schemeClr val="tx1">
                    <a:lumMod val="50000"/>
                  </a:schemeClr>
                </a:solidFill>
              </a:rPr>
              <a:t>OR</a:t>
            </a:r>
          </a:p>
          <a:p>
            <a:pPr marL="0" indent="0">
              <a:buFont typeface="Arial" panose="020B0604020202020204" pitchFamily="34" charset="0"/>
              <a:buNone/>
            </a:pPr>
            <a:endParaRPr lang="en-CA" sz="1100" baseline="0" dirty="0" smtClean="0">
              <a:solidFill>
                <a:schemeClr val="tx1">
                  <a:lumMod val="50000"/>
                </a:schemeClr>
              </a:solidFill>
            </a:endParaRPr>
          </a:p>
          <a:p>
            <a:pPr marL="171450" indent="-171450">
              <a:buFont typeface="Arial" panose="020B0604020202020204" pitchFamily="34" charset="0"/>
              <a:buChar char="•"/>
            </a:pPr>
            <a:r>
              <a:rPr lang="en-CA" sz="1100" dirty="0" smtClean="0">
                <a:solidFill>
                  <a:schemeClr val="tx1">
                    <a:lumMod val="50000"/>
                  </a:schemeClr>
                </a:solidFill>
              </a:rPr>
              <a:t>And that bring us to the end of our lesson on ‘Planning Benefits’.</a:t>
            </a:r>
          </a:p>
          <a:p>
            <a:pPr marL="171450" indent="-171450">
              <a:buFont typeface="Arial" panose="020B0604020202020204" pitchFamily="34" charset="0"/>
              <a:buChar char="•"/>
            </a:pPr>
            <a:endParaRPr lang="en-CA" sz="1100" dirty="0" smtClean="0">
              <a:solidFill>
                <a:schemeClr val="tx1">
                  <a:lumMod val="50000"/>
                </a:schemeClr>
              </a:solidFill>
            </a:endParaRPr>
          </a:p>
          <a:p>
            <a:pPr marL="171450" indent="-171450">
              <a:buFont typeface="Arial" panose="020B0604020202020204" pitchFamily="34" charset="0"/>
              <a:buChar char="•"/>
            </a:pPr>
            <a:r>
              <a:rPr lang="en-CA" sz="1100" dirty="0" smtClean="0">
                <a:solidFill>
                  <a:schemeClr val="tx1">
                    <a:lumMod val="50000"/>
                  </a:schemeClr>
                </a:solidFill>
              </a:rPr>
              <a:t>Any</a:t>
            </a:r>
            <a:r>
              <a:rPr lang="en-CA" sz="1100" baseline="0" dirty="0" smtClean="0">
                <a:solidFill>
                  <a:schemeClr val="tx1">
                    <a:lumMod val="50000"/>
                  </a:schemeClr>
                </a:solidFill>
              </a:rPr>
              <a:t> questions before we move on to our case study illustration for ‘Wealth Stage Plans’ in module #8?</a:t>
            </a:r>
          </a:p>
          <a:p>
            <a:pPr marL="171450" indent="-171450">
              <a:buFont typeface="Arial" panose="020B0604020202020204" pitchFamily="34" charset="0"/>
              <a:buChar char="•"/>
            </a:pPr>
            <a:endParaRPr lang="en-CA" sz="1100" baseline="0" dirty="0" smtClean="0">
              <a:solidFill>
                <a:schemeClr val="tx1">
                  <a:lumMod val="50000"/>
                </a:schemeClr>
              </a:solidFill>
            </a:endParaRPr>
          </a:p>
          <a:p>
            <a:pPr marL="171450" indent="-171450">
              <a:buFont typeface="Arial" panose="020B0604020202020204" pitchFamily="34" charset="0"/>
              <a:buChar char="•"/>
            </a:pPr>
            <a:r>
              <a:rPr lang="en-CA" sz="1100" dirty="0" smtClean="0">
                <a:solidFill>
                  <a:schemeClr val="tx1">
                    <a:lumMod val="50000"/>
                  </a:schemeClr>
                </a:solidFill>
              </a:rPr>
              <a:t>Ok, we will take a short break, and then we will </a:t>
            </a:r>
            <a:r>
              <a:rPr lang="en-CA" sz="1100" baseline="0" dirty="0" smtClean="0">
                <a:solidFill>
                  <a:schemeClr val="tx1">
                    <a:lumMod val="50000"/>
                  </a:schemeClr>
                </a:solidFill>
              </a:rPr>
              <a:t>walk through a case study of a multi-generational family.</a:t>
            </a:r>
          </a:p>
          <a:p>
            <a:pPr marL="171450" indent="-171450">
              <a:buFont typeface="Arial" panose="020B0604020202020204" pitchFamily="34" charset="0"/>
              <a:buChar char="•"/>
            </a:pPr>
            <a:endParaRPr lang="en-CA" sz="1100" baseline="0" dirty="0" smtClean="0">
              <a:solidFill>
                <a:schemeClr val="tx1">
                  <a:lumMod val="50000"/>
                </a:schemeClr>
              </a:solidFill>
            </a:endParaRPr>
          </a:p>
          <a:p>
            <a:pPr marL="171450" indent="-171450">
              <a:buFont typeface="Arial" panose="020B0604020202020204" pitchFamily="34" charset="0"/>
              <a:buChar char="•"/>
            </a:pPr>
            <a:r>
              <a:rPr lang="en-CA" sz="1100" baseline="0" dirty="0" smtClean="0">
                <a:solidFill>
                  <a:schemeClr val="tx1">
                    <a:lumMod val="50000"/>
                  </a:schemeClr>
                </a:solidFill>
              </a:rPr>
              <a:t>In the case study, we will demonstrate how planning needs differ across the three wealth stages you just learned about: </a:t>
            </a:r>
          </a:p>
          <a:p>
            <a:pPr marL="171450" indent="-171450">
              <a:buFont typeface="Arial" panose="020B0604020202020204" pitchFamily="34" charset="0"/>
              <a:buChar char="•"/>
            </a:pPr>
            <a:endParaRPr lang="en-CA" sz="1100" baseline="0" dirty="0" smtClean="0">
              <a:solidFill>
                <a:schemeClr val="tx1">
                  <a:lumMod val="50000"/>
                </a:schemeClr>
              </a:solidFill>
            </a:endParaRPr>
          </a:p>
          <a:p>
            <a:pPr marL="628650" lvl="1" indent="-171450">
              <a:buFont typeface="Arial" panose="020B0604020202020204" pitchFamily="34" charset="0"/>
              <a:buChar char="•"/>
            </a:pPr>
            <a:r>
              <a:rPr lang="en-CA" sz="1100" baseline="0" dirty="0" smtClean="0">
                <a:solidFill>
                  <a:schemeClr val="tx1">
                    <a:lumMod val="50000"/>
                  </a:schemeClr>
                </a:solidFill>
              </a:rPr>
              <a:t>the ‘Early Saver’ – role played by a Millennial.</a:t>
            </a:r>
          </a:p>
          <a:p>
            <a:pPr marL="628650" lvl="1" indent="-171450">
              <a:buFont typeface="Arial" panose="020B0604020202020204" pitchFamily="34" charset="0"/>
              <a:buChar char="•"/>
            </a:pPr>
            <a:endParaRPr lang="en-CA" sz="1100" baseline="0" dirty="0" smtClean="0">
              <a:solidFill>
                <a:schemeClr val="tx1">
                  <a:lumMod val="50000"/>
                </a:schemeClr>
              </a:solidFill>
            </a:endParaRPr>
          </a:p>
          <a:p>
            <a:pPr marL="628650" lvl="1" indent="-171450">
              <a:buFont typeface="Arial" panose="020B0604020202020204" pitchFamily="34" charset="0"/>
              <a:buChar char="•"/>
            </a:pPr>
            <a:r>
              <a:rPr lang="en-CA" sz="1100" baseline="0" dirty="0" smtClean="0">
                <a:solidFill>
                  <a:schemeClr val="tx1">
                    <a:lumMod val="50000"/>
                  </a:schemeClr>
                </a:solidFill>
              </a:rPr>
              <a:t>the ‘Mid-Life Accumulator’ – role played by a Generation </a:t>
            </a:r>
            <a:r>
              <a:rPr lang="en-CA" sz="1100" baseline="0" dirty="0" err="1" smtClean="0">
                <a:solidFill>
                  <a:schemeClr val="tx1">
                    <a:lumMod val="50000"/>
                  </a:schemeClr>
                </a:solidFill>
              </a:rPr>
              <a:t>X’er</a:t>
            </a:r>
            <a:r>
              <a:rPr lang="en-CA" sz="1100" baseline="0" dirty="0" smtClean="0">
                <a:solidFill>
                  <a:schemeClr val="tx1">
                    <a:lumMod val="50000"/>
                  </a:schemeClr>
                </a:solidFill>
              </a:rPr>
              <a:t>.</a:t>
            </a:r>
          </a:p>
          <a:p>
            <a:pPr marL="628650" lvl="1" indent="-171450">
              <a:buFont typeface="Arial" panose="020B0604020202020204" pitchFamily="34" charset="0"/>
              <a:buChar char="•"/>
            </a:pPr>
            <a:endParaRPr lang="en-CA" sz="1100" baseline="0" dirty="0" smtClean="0">
              <a:solidFill>
                <a:schemeClr val="tx1">
                  <a:lumMod val="50000"/>
                </a:schemeClr>
              </a:solidFill>
            </a:endParaRPr>
          </a:p>
          <a:p>
            <a:pPr marL="628650" lvl="1" indent="-171450">
              <a:buFont typeface="Arial" panose="020B0604020202020204" pitchFamily="34" charset="0"/>
              <a:buChar char="•"/>
            </a:pPr>
            <a:r>
              <a:rPr lang="en-CA" sz="1100" baseline="0" dirty="0" smtClean="0">
                <a:solidFill>
                  <a:schemeClr val="tx1">
                    <a:lumMod val="50000"/>
                  </a:schemeClr>
                </a:solidFill>
              </a:rPr>
              <a:t>and the ‘Preserver/Spender’ – role played by a Baby Boomer.</a:t>
            </a:r>
          </a:p>
          <a:p>
            <a:pPr marL="0" indent="0">
              <a:buFont typeface="Arial" panose="020B0604020202020204" pitchFamily="34" charset="0"/>
              <a:buNone/>
            </a:pPr>
            <a:endParaRPr lang="en-CA" sz="1100" baseline="0" dirty="0" smtClean="0">
              <a:solidFill>
                <a:schemeClr val="tx1">
                  <a:lumMod val="50000"/>
                </a:schemeClr>
              </a:solidFill>
            </a:endParaRPr>
          </a:p>
          <a:p>
            <a:pPr marL="171450" indent="-171450">
              <a:buFont typeface="Arial" panose="020B0604020202020204" pitchFamily="34" charset="0"/>
              <a:buChar char="•"/>
            </a:pPr>
            <a:r>
              <a:rPr lang="en-CA" sz="1100" baseline="0" dirty="0" smtClean="0">
                <a:solidFill>
                  <a:schemeClr val="tx1">
                    <a:lumMod val="50000"/>
                  </a:schemeClr>
                </a:solidFill>
              </a:rPr>
              <a:t>Thank you!</a:t>
            </a:r>
          </a:p>
          <a:p>
            <a:endParaRPr lang="en-CA" sz="1100" dirty="0">
              <a:solidFill>
                <a:schemeClr val="tx1">
                  <a:lumMod val="50000"/>
                </a:schemeClr>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30</a:t>
            </a:fld>
            <a:endParaRPr lang="en-GB" dirty="0"/>
          </a:p>
        </p:txBody>
      </p:sp>
    </p:spTree>
    <p:extLst>
      <p:ext uri="{BB962C8B-B14F-4D97-AF65-F5344CB8AC3E}">
        <p14:creationId xmlns:p14="http://schemas.microsoft.com/office/powerpoint/2010/main" val="33240089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rtl="0" eaLnBrk="1" fontAlgn="ctr" latinLnBrk="0" hangingPunct="1">
              <a:buFont typeface="Arial" panose="020B0604020202020204" pitchFamily="34" charset="0"/>
              <a:buChar char="•"/>
            </a:pPr>
            <a:r>
              <a:rPr lang="en-US" sz="1200" b="0" i="0" u="none" strike="noStrike" kern="1200" dirty="0" smtClean="0">
                <a:solidFill>
                  <a:schemeClr val="tx1"/>
                </a:solidFill>
                <a:effectLst/>
                <a:latin typeface="+mn-lt"/>
                <a:ea typeface="+mn-ea"/>
                <a:cs typeface="+mn-cs"/>
              </a:rPr>
              <a:t>What is a </a:t>
            </a:r>
            <a:r>
              <a:rPr lang="en-US" sz="1200" b="1" i="1" u="none" strike="noStrike" kern="1200" dirty="0" smtClean="0">
                <a:solidFill>
                  <a:schemeClr val="tx1"/>
                </a:solidFill>
                <a:effectLst/>
                <a:latin typeface="+mn-lt"/>
                <a:ea typeface="+mn-ea"/>
                <a:cs typeface="+mn-cs"/>
              </a:rPr>
              <a:t>Portfolio Manager</a:t>
            </a:r>
            <a:r>
              <a:rPr lang="en-US" sz="1200" b="0" i="0" u="none" strike="noStrike" kern="1200" dirty="0" smtClean="0">
                <a:solidFill>
                  <a:schemeClr val="tx1"/>
                </a:solidFill>
                <a:effectLst/>
                <a:latin typeface="+mn-lt"/>
                <a:ea typeface="+mn-ea"/>
                <a:cs typeface="+mn-cs"/>
              </a:rPr>
              <a:t>, also referred to as a Money Manager?  </a:t>
            </a:r>
          </a:p>
          <a:p>
            <a:pPr rtl="0" eaLnBrk="1" fontAlgn="ctr" latinLnBrk="0" hangingPunct="1"/>
            <a:endParaRPr lang="en-US" sz="1200" b="0" i="0" u="none" strike="noStrike" kern="1200" dirty="0" smtClean="0">
              <a:solidFill>
                <a:schemeClr val="tx1"/>
              </a:solidFill>
              <a:effectLst/>
              <a:latin typeface="+mn-lt"/>
              <a:ea typeface="+mn-ea"/>
              <a:cs typeface="+mn-cs"/>
            </a:endParaRPr>
          </a:p>
          <a:p>
            <a:pPr marL="628650" lvl="1" indent="-171450" rtl="0" eaLnBrk="1" fontAlgn="ctr" latinLnBrk="0" hangingPunct="1">
              <a:buFont typeface="Arial" panose="020B0604020202020204" pitchFamily="34" charset="0"/>
              <a:buChar char="•"/>
            </a:pPr>
            <a:r>
              <a:rPr lang="en-US" sz="1200" b="0" i="0" u="none" strike="noStrike" kern="1200" dirty="0" smtClean="0">
                <a:solidFill>
                  <a:schemeClr val="tx1"/>
                </a:solidFill>
                <a:effectLst/>
                <a:latin typeface="+mn-lt"/>
                <a:ea typeface="+mn-ea"/>
                <a:cs typeface="+mn-cs"/>
              </a:rPr>
              <a:t>A team </a:t>
            </a:r>
            <a:r>
              <a:rPr lang="en-US" sz="1200" b="0" i="0" u="none" strike="noStrike" kern="1200" baseline="0" dirty="0" smtClean="0">
                <a:solidFill>
                  <a:schemeClr val="tx1"/>
                </a:solidFill>
                <a:effectLst/>
                <a:latin typeface="+mn-lt"/>
                <a:ea typeface="+mn-ea"/>
                <a:cs typeface="+mn-cs"/>
              </a:rPr>
              <a:t>of investment professionals responsible for </a:t>
            </a:r>
            <a:r>
              <a:rPr lang="en-US" sz="1200" b="0" i="0" u="none" strike="noStrike" kern="1200" dirty="0" smtClean="0">
                <a:solidFill>
                  <a:schemeClr val="tx1"/>
                </a:solidFill>
                <a:effectLst/>
                <a:latin typeface="+mn-lt"/>
                <a:ea typeface="+mn-ea"/>
                <a:cs typeface="+mn-cs"/>
              </a:rPr>
              <a:t>making the day-to-day buy and sell decision</a:t>
            </a:r>
            <a:r>
              <a:rPr lang="en-US" sz="1200" b="0" i="0" u="none" strike="noStrike" kern="1200" baseline="0" dirty="0" smtClean="0">
                <a:solidFill>
                  <a:schemeClr val="tx1"/>
                </a:solidFill>
                <a:effectLst/>
                <a:latin typeface="+mn-lt"/>
                <a:ea typeface="+mn-ea"/>
                <a:cs typeface="+mn-cs"/>
              </a:rPr>
              <a:t>s in accordance with the investment fund’s stated objective. </a:t>
            </a:r>
          </a:p>
          <a:p>
            <a:pPr marL="457200" lvl="1" indent="0" rtl="0" eaLnBrk="1" fontAlgn="ctr" latinLnBrk="0" hangingPunct="1">
              <a:buFont typeface="Arial" panose="020B0604020202020204" pitchFamily="34" charset="0"/>
              <a:buNone/>
            </a:pPr>
            <a:r>
              <a:rPr lang="en-US" sz="1200" b="0" i="0" u="none" strike="noStrike" kern="1200" baseline="0" dirty="0" smtClean="0">
                <a:solidFill>
                  <a:schemeClr val="tx1"/>
                </a:solidFill>
                <a:effectLst/>
                <a:latin typeface="+mn-lt"/>
                <a:ea typeface="+mn-ea"/>
                <a:cs typeface="+mn-cs"/>
              </a:rPr>
              <a:t> </a:t>
            </a:r>
            <a:endParaRPr lang="en-US" sz="1200" b="0" i="0" u="none" strike="noStrike" kern="1200" dirty="0" smtClean="0">
              <a:solidFill>
                <a:schemeClr val="tx1"/>
              </a:solidFill>
              <a:effectLst/>
              <a:latin typeface="+mn-lt"/>
              <a:ea typeface="+mn-ea"/>
              <a:cs typeface="+mn-cs"/>
            </a:endParaRPr>
          </a:p>
          <a:p>
            <a:pPr marL="171450" indent="-171450" rtl="0" eaLnBrk="1" fontAlgn="ctr" latinLnBrk="0" hangingPunct="1">
              <a:buFont typeface="Arial" panose="020B0604020202020204" pitchFamily="34" charset="0"/>
              <a:buChar char="•"/>
            </a:pPr>
            <a:r>
              <a:rPr lang="en-US" sz="1200" b="1" i="1" u="none" strike="noStrike" kern="1200" dirty="0" smtClean="0">
                <a:solidFill>
                  <a:schemeClr val="tx1"/>
                </a:solidFill>
                <a:effectLst/>
                <a:latin typeface="+mn-lt"/>
                <a:ea typeface="+mn-ea"/>
                <a:cs typeface="+mn-cs"/>
              </a:rPr>
              <a:t>Investment Mandate </a:t>
            </a:r>
            <a:r>
              <a:rPr lang="en-US" sz="1200" b="0" i="0" u="none" strike="noStrike" kern="1200" dirty="0" smtClean="0">
                <a:solidFill>
                  <a:schemeClr val="tx1"/>
                </a:solidFill>
                <a:effectLst/>
                <a:latin typeface="+mn-lt"/>
                <a:ea typeface="+mn-ea"/>
                <a:cs typeface="+mn-cs"/>
              </a:rPr>
              <a:t>refers to the formal guidelines around risk and return objectives the money manager</a:t>
            </a:r>
            <a:r>
              <a:rPr lang="en-US" sz="1200" b="0" i="0" u="none" strike="noStrike" kern="1200" baseline="0" dirty="0" smtClean="0">
                <a:solidFill>
                  <a:schemeClr val="tx1"/>
                </a:solidFill>
                <a:effectLst/>
                <a:latin typeface="+mn-lt"/>
                <a:ea typeface="+mn-ea"/>
                <a:cs typeface="+mn-cs"/>
              </a:rPr>
              <a:t> follows when choosing the investments for the portfolio.  </a:t>
            </a:r>
          </a:p>
          <a:p>
            <a:pPr marL="171450" indent="-171450" rtl="0" eaLnBrk="1" fontAlgn="ctr" latinLnBrk="0" hangingPunct="1">
              <a:buFont typeface="Arial" panose="020B0604020202020204" pitchFamily="34" charset="0"/>
              <a:buChar char="•"/>
            </a:pPr>
            <a:endParaRPr lang="en-US" sz="1200" b="0" i="0" u="none" strike="noStrike" kern="1200" dirty="0" smtClean="0">
              <a:solidFill>
                <a:schemeClr val="tx1"/>
              </a:solidFill>
              <a:effectLst/>
              <a:latin typeface="+mn-lt"/>
              <a:ea typeface="+mn-ea"/>
              <a:cs typeface="+mn-cs"/>
            </a:endParaRPr>
          </a:p>
          <a:p>
            <a:pPr marL="171450" indent="-171450" rtl="0" eaLnBrk="1" fontAlgn="ctr" latinLnBrk="0" hangingPunct="1">
              <a:buFont typeface="Arial" panose="020B0604020202020204" pitchFamily="34" charset="0"/>
              <a:buChar char="•"/>
            </a:pPr>
            <a:r>
              <a:rPr lang="en-US" sz="1200" b="1" i="1" u="none" strike="noStrike" kern="1200" dirty="0" smtClean="0">
                <a:solidFill>
                  <a:schemeClr val="tx1"/>
                </a:solidFill>
                <a:effectLst/>
                <a:latin typeface="+mn-lt"/>
                <a:ea typeface="+mn-ea"/>
                <a:cs typeface="+mn-cs"/>
              </a:rPr>
              <a:t>Benchmark </a:t>
            </a:r>
            <a:r>
              <a:rPr lang="en-US" sz="1200" b="0" i="0" u="none" strike="noStrike" kern="1200" dirty="0" smtClean="0">
                <a:solidFill>
                  <a:schemeClr val="tx1"/>
                </a:solidFill>
                <a:effectLst/>
                <a:latin typeface="+mn-lt"/>
                <a:ea typeface="+mn-ea"/>
                <a:cs typeface="+mn-cs"/>
              </a:rPr>
              <a:t>is a market or sector index against which the performance of the investment fund can be compared. </a:t>
            </a:r>
          </a:p>
          <a:p>
            <a:pPr rtl="0" eaLnBrk="1" fontAlgn="ctr" latinLnBrk="0" hangingPunct="1"/>
            <a:endParaRPr lang="en-US" sz="1200" b="1" i="1" u="none" strike="noStrike" kern="1200" dirty="0" smtClean="0">
              <a:solidFill>
                <a:schemeClr val="tx1"/>
              </a:solidFill>
              <a:effectLst/>
              <a:latin typeface="+mn-lt"/>
              <a:ea typeface="+mn-ea"/>
              <a:cs typeface="+mn-cs"/>
            </a:endParaRPr>
          </a:p>
          <a:p>
            <a:pPr marL="171450" indent="-171450" rtl="0" eaLnBrk="1" fontAlgn="ctr" latinLnBrk="0" hangingPunct="1">
              <a:buFont typeface="Arial" panose="020B0604020202020204" pitchFamily="34" charset="0"/>
              <a:buChar char="•"/>
            </a:pPr>
            <a:r>
              <a:rPr lang="en-US" sz="1200" b="1" i="1" u="none" strike="noStrike" kern="1200" dirty="0" smtClean="0">
                <a:solidFill>
                  <a:schemeClr val="tx1"/>
                </a:solidFill>
                <a:effectLst/>
                <a:latin typeface="+mn-lt"/>
                <a:ea typeface="+mn-ea"/>
                <a:cs typeface="+mn-cs"/>
              </a:rPr>
              <a:t>Net Asset Value (NAV) </a:t>
            </a:r>
            <a:r>
              <a:rPr lang="en-US" sz="1200" b="0" i="0" u="none" strike="noStrike" kern="1200" dirty="0" smtClean="0">
                <a:solidFill>
                  <a:schemeClr val="tx1"/>
                </a:solidFill>
                <a:effectLst/>
                <a:latin typeface="+mn-lt"/>
                <a:ea typeface="+mn-ea"/>
                <a:cs typeface="+mn-cs"/>
              </a:rPr>
              <a:t>is the total sum of the market value of all the securities held in the portfolio including cash, less the liabilities, divided by the total number of units outstanding.</a:t>
            </a:r>
          </a:p>
          <a:p>
            <a:pPr marL="171450" indent="-171450" rtl="0" eaLnBrk="1" fontAlgn="ctr" latinLnBrk="0" hangingPunct="1">
              <a:buFont typeface="Arial" panose="020B0604020202020204" pitchFamily="34" charset="0"/>
              <a:buChar char="•"/>
            </a:pPr>
            <a:endParaRPr lang="en-US" sz="1200" b="0" i="0" u="none" strike="noStrike" kern="1200" dirty="0" smtClean="0">
              <a:solidFill>
                <a:schemeClr val="tx1"/>
              </a:solidFill>
              <a:effectLst/>
              <a:latin typeface="+mn-lt"/>
              <a:ea typeface="+mn-ea"/>
              <a:cs typeface="+mn-cs"/>
            </a:endParaRPr>
          </a:p>
          <a:p>
            <a:pPr marL="171450" indent="-171450" rtl="0" eaLnBrk="1" fontAlgn="ctr" latinLnBrk="0" hangingPunct="1">
              <a:buFont typeface="Arial" panose="020B0604020202020204" pitchFamily="34" charset="0"/>
              <a:buChar char="•"/>
            </a:pPr>
            <a:r>
              <a:rPr lang="en-US" sz="1200" b="0" i="0" u="none" strike="noStrike" kern="1200" dirty="0" smtClean="0">
                <a:solidFill>
                  <a:schemeClr val="tx1"/>
                </a:solidFill>
                <a:effectLst/>
                <a:latin typeface="+mn-lt"/>
                <a:ea typeface="+mn-ea"/>
                <a:cs typeface="+mn-cs"/>
              </a:rPr>
              <a:t>And lastly, the </a:t>
            </a:r>
            <a:r>
              <a:rPr lang="en-US" sz="1200" b="1" i="1" u="none" strike="noStrike" kern="1200" dirty="0" smtClean="0">
                <a:solidFill>
                  <a:schemeClr val="tx1"/>
                </a:solidFill>
                <a:effectLst/>
                <a:latin typeface="+mn-lt"/>
                <a:ea typeface="+mn-ea"/>
                <a:cs typeface="+mn-cs"/>
              </a:rPr>
              <a:t>Management Expense Ratio (MER)</a:t>
            </a:r>
            <a:r>
              <a:rPr lang="en-US" sz="1200" b="0" i="0" u="none" strike="noStrike" kern="1200" dirty="0" smtClean="0">
                <a:solidFill>
                  <a:schemeClr val="tx1"/>
                </a:solidFill>
                <a:effectLst/>
                <a:latin typeface="+mn-lt"/>
                <a:ea typeface="+mn-ea"/>
                <a:cs typeface="+mn-cs"/>
              </a:rPr>
              <a:t>.</a:t>
            </a:r>
          </a:p>
          <a:p>
            <a:pPr rtl="0" eaLnBrk="1" fontAlgn="ctr" latinLnBrk="0" hangingPunct="1"/>
            <a:endParaRPr lang="en-US" sz="1200" b="0" i="0" u="none" strike="noStrike" kern="1200" dirty="0" smtClean="0">
              <a:solidFill>
                <a:schemeClr val="tx1"/>
              </a:solidFill>
              <a:effectLst/>
              <a:latin typeface="+mn-lt"/>
              <a:ea typeface="+mn-ea"/>
              <a:cs typeface="+mn-cs"/>
            </a:endParaRPr>
          </a:p>
          <a:p>
            <a:pPr marL="628650" lvl="1" indent="-171450" rtl="0" eaLnBrk="1" fontAlgn="ctr" latinLnBrk="0" hangingPunct="1">
              <a:buFont typeface="Arial" panose="020B0604020202020204" pitchFamily="34" charset="0"/>
              <a:buChar char="•"/>
            </a:pPr>
            <a:r>
              <a:rPr lang="en-US" sz="1200" b="0" i="0" u="none" strike="noStrike" kern="1200" dirty="0" smtClean="0">
                <a:solidFill>
                  <a:schemeClr val="tx1"/>
                </a:solidFill>
                <a:effectLst/>
                <a:latin typeface="+mn-lt"/>
                <a:ea typeface="+mn-ea"/>
                <a:cs typeface="+mn-cs"/>
              </a:rPr>
              <a:t>The MER is the percentage fee mutual funds pays annually to the management company for managing the fund and it’s investments,</a:t>
            </a:r>
            <a:r>
              <a:rPr lang="en-US" sz="1200" b="0" i="0" u="none" strike="noStrike" kern="1200" baseline="0" dirty="0" smtClean="0">
                <a:solidFill>
                  <a:schemeClr val="tx1"/>
                </a:solidFill>
                <a:effectLst/>
                <a:latin typeface="+mn-lt"/>
                <a:ea typeface="+mn-ea"/>
                <a:cs typeface="+mn-cs"/>
              </a:rPr>
              <a:t> plus operating costs.</a:t>
            </a:r>
            <a:endParaRPr lang="en-US" sz="1200" b="0" i="0" u="none" strike="noStrike" kern="1200" dirty="0" smtClean="0">
              <a:solidFill>
                <a:schemeClr val="tx1"/>
              </a:solidFill>
              <a:effectLst/>
              <a:latin typeface="+mn-lt"/>
              <a:ea typeface="+mn-ea"/>
              <a:cs typeface="+mn-cs"/>
            </a:endParaRPr>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t>31</a:t>
            </a:fld>
            <a:endParaRPr lang="en-GB" dirty="0"/>
          </a:p>
        </p:txBody>
      </p:sp>
    </p:spTree>
    <p:extLst>
      <p:ext uri="{BB962C8B-B14F-4D97-AF65-F5344CB8AC3E}">
        <p14:creationId xmlns:p14="http://schemas.microsoft.com/office/powerpoint/2010/main" val="10969236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378AAFC-4B30-4204-9849-0711C279DE3B}" type="slidenum">
              <a:rPr lang="en-GB" smtClean="0"/>
              <a:t>32</a:t>
            </a:fld>
            <a:endParaRPr lang="en-GB" dirty="0"/>
          </a:p>
        </p:txBody>
      </p:sp>
    </p:spTree>
    <p:extLst>
      <p:ext uri="{BB962C8B-B14F-4D97-AF65-F5344CB8AC3E}">
        <p14:creationId xmlns:p14="http://schemas.microsoft.com/office/powerpoint/2010/main" val="872326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anose="020B0604020202020204" pitchFamily="34" charset="0"/>
              <a:buChar char="•"/>
            </a:pPr>
            <a:r>
              <a:rPr lang="en-US" sz="1100" dirty="0" smtClean="0">
                <a:solidFill>
                  <a:schemeClr val="tx1"/>
                </a:solidFill>
              </a:rPr>
              <a:t>Previously</a:t>
            </a:r>
            <a:r>
              <a:rPr lang="en-US" sz="1100" baseline="0" dirty="0" smtClean="0">
                <a:solidFill>
                  <a:schemeClr val="tx1"/>
                </a:solidFill>
              </a:rPr>
              <a:t> in m</a:t>
            </a:r>
            <a:r>
              <a:rPr lang="en-US" sz="1100" dirty="0" smtClean="0">
                <a:solidFill>
                  <a:schemeClr val="tx1"/>
                </a:solidFill>
              </a:rPr>
              <a:t>odule 10, you learned about</a:t>
            </a:r>
            <a:r>
              <a:rPr lang="en-US" sz="1100" baseline="0" dirty="0" smtClean="0">
                <a:solidFill>
                  <a:schemeClr val="tx1"/>
                </a:solidFill>
              </a:rPr>
              <a:t> </a:t>
            </a:r>
            <a:r>
              <a:rPr lang="en-US" sz="1100" dirty="0" smtClean="0">
                <a:solidFill>
                  <a:schemeClr val="tx1"/>
                </a:solidFill>
              </a:rPr>
              <a:t>the primary asset classes of stocks (equities), bonds (fixed income), and cash.</a:t>
            </a:r>
          </a:p>
          <a:p>
            <a:pPr marL="171450" indent="-171450">
              <a:buFont typeface="Arial" panose="020B0604020202020204" pitchFamily="34" charset="0"/>
              <a:buChar char="•"/>
            </a:pPr>
            <a:endParaRPr lang="en-US" sz="1100" dirty="0" smtClean="0">
              <a:solidFill>
                <a:schemeClr val="tx1"/>
              </a:solidFill>
            </a:endParaRPr>
          </a:p>
          <a:p>
            <a:pPr marL="0" indent="0">
              <a:buFont typeface="Arial" panose="020B0604020202020204" pitchFamily="34" charset="0"/>
              <a:buNone/>
            </a:pPr>
            <a:r>
              <a:rPr lang="en-US" sz="1100" dirty="0" smtClean="0">
                <a:solidFill>
                  <a:schemeClr val="tx1"/>
                </a:solidFill>
              </a:rPr>
              <a:t>OR</a:t>
            </a:r>
          </a:p>
          <a:p>
            <a:pPr marL="0" indent="0">
              <a:buFont typeface="Arial" panose="020B0604020202020204" pitchFamily="34" charset="0"/>
              <a:buNone/>
            </a:pPr>
            <a:endParaRPr lang="en-US" sz="110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smtClean="0">
                <a:solidFill>
                  <a:schemeClr val="tx1"/>
                </a:solidFill>
              </a:rPr>
              <a:t>There are three primary</a:t>
            </a:r>
            <a:r>
              <a:rPr lang="en-US" sz="1100" baseline="0" dirty="0" smtClean="0">
                <a:solidFill>
                  <a:schemeClr val="tx1"/>
                </a:solidFill>
              </a:rPr>
              <a:t> </a:t>
            </a:r>
            <a:r>
              <a:rPr lang="en-US" sz="1100" dirty="0" smtClean="0">
                <a:solidFill>
                  <a:schemeClr val="tx1"/>
                </a:solidFill>
              </a:rPr>
              <a:t>asset classes: stocks (equities), bonds (fixed income), and cash.</a:t>
            </a:r>
          </a:p>
          <a:p>
            <a:endParaRPr lang="en-US" sz="1100" dirty="0" smtClean="0">
              <a:solidFill>
                <a:schemeClr val="tx1"/>
              </a:solidFill>
            </a:endParaRPr>
          </a:p>
          <a:p>
            <a:pPr marL="171450" indent="-171450">
              <a:buFont typeface="Arial" panose="020B0604020202020204" pitchFamily="34" charset="0"/>
              <a:buChar char="•"/>
            </a:pPr>
            <a:r>
              <a:rPr lang="en-US" sz="1100" dirty="0" smtClean="0">
                <a:solidFill>
                  <a:schemeClr val="tx1"/>
                </a:solidFill>
              </a:rPr>
              <a:t>A</a:t>
            </a:r>
            <a:r>
              <a:rPr lang="en-US" sz="1100" baseline="0" dirty="0" smtClean="0">
                <a:solidFill>
                  <a:schemeClr val="tx1"/>
                </a:solidFill>
              </a:rPr>
              <a:t> key objective for today is to explore the </a:t>
            </a:r>
            <a:r>
              <a:rPr lang="en-US" sz="1100" dirty="0" smtClean="0">
                <a:solidFill>
                  <a:schemeClr val="tx1"/>
                </a:solidFill>
              </a:rPr>
              <a:t>origins of stocks and</a:t>
            </a:r>
            <a:r>
              <a:rPr lang="en-US" sz="1100" baseline="0" dirty="0" smtClean="0">
                <a:solidFill>
                  <a:schemeClr val="tx1"/>
                </a:solidFill>
              </a:rPr>
              <a:t> bonds</a:t>
            </a:r>
            <a:r>
              <a:rPr lang="en-US" sz="1100" dirty="0" smtClean="0">
                <a:solidFill>
                  <a:schemeClr val="tx1"/>
                </a:solidFill>
              </a:rPr>
              <a:t>, the role they play in the economy, and finally how stocks and bonds can be packaged as mutual funds and exchange traded funds for further sale to investors. </a:t>
            </a:r>
          </a:p>
          <a:p>
            <a:pPr marL="0" indent="0">
              <a:buFont typeface="Arial" panose="020B0604020202020204" pitchFamily="34" charset="0"/>
              <a:buNone/>
            </a:pPr>
            <a:endParaRPr lang="en-US" sz="1100" b="0" i="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100" dirty="0" smtClean="0">
                <a:solidFill>
                  <a:schemeClr val="tx1"/>
                </a:solidFill>
              </a:rPr>
              <a:t>To achieve this objective, we first need to step</a:t>
            </a:r>
            <a:r>
              <a:rPr lang="en-US" sz="1100" baseline="0" dirty="0" smtClean="0">
                <a:solidFill>
                  <a:schemeClr val="tx1"/>
                </a:solidFill>
              </a:rPr>
              <a:t> back and examine the role of the </a:t>
            </a:r>
            <a:r>
              <a:rPr lang="en-US" sz="1100" b="0" i="0" baseline="0" dirty="0" smtClean="0">
                <a:solidFill>
                  <a:schemeClr val="tx1"/>
                </a:solidFill>
              </a:rPr>
              <a:t>financial markets.</a:t>
            </a:r>
          </a:p>
          <a:p>
            <a:pPr marL="171450" indent="-171450">
              <a:buFont typeface="Arial" panose="020B0604020202020204" pitchFamily="34" charset="0"/>
              <a:buChar char="•"/>
            </a:pPr>
            <a:endParaRPr lang="en-US" sz="1100" b="0" i="0" baseline="0" dirty="0" smtClean="0">
              <a:solidFill>
                <a:schemeClr val="tx1"/>
              </a:solidFill>
            </a:endParaRPr>
          </a:p>
          <a:p>
            <a:pPr marL="171450" indent="-171450">
              <a:buFont typeface="Arial" panose="020B0604020202020204" pitchFamily="34" charset="0"/>
              <a:buChar char="•"/>
            </a:pPr>
            <a:r>
              <a:rPr lang="en-US" sz="1100" b="0" i="0" baseline="0" dirty="0" smtClean="0">
                <a:solidFill>
                  <a:schemeClr val="tx1"/>
                </a:solidFill>
              </a:rPr>
              <a:t>We break the financial markets down into two structures:</a:t>
            </a:r>
          </a:p>
          <a:p>
            <a:pPr marL="171450" indent="-171450">
              <a:buFont typeface="Arial" panose="020B0604020202020204" pitchFamily="34" charset="0"/>
              <a:buChar char="•"/>
            </a:pPr>
            <a:endParaRPr lang="en-US" sz="1100" b="0" i="0" baseline="0" dirty="0" smtClean="0">
              <a:solidFill>
                <a:schemeClr val="tx1"/>
              </a:solidFill>
            </a:endParaRPr>
          </a:p>
          <a:p>
            <a:pPr marL="628650" lvl="1" indent="-171450">
              <a:buFont typeface="Arial" panose="020B0604020202020204" pitchFamily="34" charset="0"/>
              <a:buChar char="•"/>
            </a:pPr>
            <a:r>
              <a:rPr lang="en-US" sz="1100" b="0" i="0" baseline="0" dirty="0" smtClean="0">
                <a:solidFill>
                  <a:schemeClr val="tx1"/>
                </a:solidFill>
              </a:rPr>
              <a:t>Those based on </a:t>
            </a:r>
            <a:r>
              <a:rPr lang="en-US" sz="1100" b="1" i="0" baseline="0" dirty="0" smtClean="0">
                <a:solidFill>
                  <a:schemeClr val="tx1"/>
                </a:solidFill>
              </a:rPr>
              <a:t>maturities</a:t>
            </a:r>
            <a:r>
              <a:rPr lang="en-US" sz="1100" b="0" i="0" baseline="0" dirty="0" smtClean="0">
                <a:solidFill>
                  <a:schemeClr val="tx1"/>
                </a:solidFill>
              </a:rPr>
              <a:t> (e.g. short term </a:t>
            </a:r>
            <a:r>
              <a:rPr lang="en-US" sz="1100" b="0" i="0" baseline="0" dirty="0" err="1" smtClean="0">
                <a:solidFill>
                  <a:schemeClr val="tx1"/>
                </a:solidFill>
              </a:rPr>
              <a:t>t-bills</a:t>
            </a:r>
            <a:r>
              <a:rPr lang="en-US" sz="1100" b="0" i="0" baseline="0" dirty="0" smtClean="0">
                <a:solidFill>
                  <a:schemeClr val="tx1"/>
                </a:solidFill>
              </a:rPr>
              <a:t> or long term stocks and bonds); and</a:t>
            </a:r>
          </a:p>
          <a:p>
            <a:pPr marL="628650" lvl="1" indent="-171450">
              <a:buFont typeface="Arial" panose="020B0604020202020204" pitchFamily="34" charset="0"/>
              <a:buChar char="•"/>
            </a:pPr>
            <a:endParaRPr lang="en-US" sz="1100" b="0" i="0" baseline="0" dirty="0" smtClean="0">
              <a:solidFill>
                <a:schemeClr val="tx1"/>
              </a:solidFill>
            </a:endParaRPr>
          </a:p>
          <a:p>
            <a:pPr marL="628650" lvl="1" indent="-171450">
              <a:buFont typeface="Arial" panose="020B0604020202020204" pitchFamily="34" charset="0"/>
              <a:buChar char="•"/>
            </a:pPr>
            <a:r>
              <a:rPr lang="en-US" sz="1100" b="0" i="0" baseline="0" dirty="0" smtClean="0">
                <a:solidFill>
                  <a:schemeClr val="tx1"/>
                </a:solidFill>
              </a:rPr>
              <a:t>Those based on </a:t>
            </a:r>
            <a:r>
              <a:rPr lang="en-US" sz="1100" b="1" i="0" baseline="0" dirty="0" smtClean="0">
                <a:solidFill>
                  <a:schemeClr val="tx1"/>
                </a:solidFill>
              </a:rPr>
              <a:t>trading</a:t>
            </a:r>
            <a:r>
              <a:rPr lang="en-US" sz="1100" b="0" i="0" baseline="0" dirty="0" smtClean="0">
                <a:solidFill>
                  <a:schemeClr val="tx1"/>
                </a:solidFill>
              </a:rPr>
              <a:t> (e.g. newly issued or outstanding securities).</a:t>
            </a:r>
          </a:p>
          <a:p>
            <a:pPr marL="0" indent="0">
              <a:buFont typeface="Arial" panose="020B0604020202020204" pitchFamily="34" charset="0"/>
              <a:buNone/>
            </a:pPr>
            <a:endParaRPr lang="en-US" sz="1100" b="0" i="0" kern="1200" dirty="0" smtClean="0">
              <a:solidFill>
                <a:schemeClr val="tx1"/>
              </a:solidFill>
              <a:effectLst/>
              <a:latin typeface="+mn-lt"/>
              <a:ea typeface="+mn-ea"/>
              <a:cs typeface="+mn-cs"/>
            </a:endParaRPr>
          </a:p>
          <a:p>
            <a:pPr marL="0" indent="0">
              <a:buFont typeface="Arial" panose="020B0604020202020204" pitchFamily="34" charset="0"/>
              <a:buNone/>
            </a:pPr>
            <a:endParaRPr lang="en-US" sz="1100" dirty="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4</a:t>
            </a:fld>
            <a:endParaRPr lang="en-GB" dirty="0"/>
          </a:p>
        </p:txBody>
      </p:sp>
    </p:spTree>
    <p:extLst>
      <p:ext uri="{BB962C8B-B14F-4D97-AF65-F5344CB8AC3E}">
        <p14:creationId xmlns:p14="http://schemas.microsoft.com/office/powerpoint/2010/main" val="513122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nSpc>
                <a:spcPct val="100000"/>
              </a:lnSpc>
              <a:spcBef>
                <a:spcPts val="0"/>
              </a:spcBef>
              <a:spcAft>
                <a:spcPts val="0"/>
              </a:spcAft>
              <a:buFont typeface="Arial" panose="020B0604020202020204" pitchFamily="34" charset="0"/>
              <a:buChar char="•"/>
            </a:pPr>
            <a:r>
              <a:rPr lang="en-US" sz="1100" b="0" baseline="0" dirty="0" smtClean="0">
                <a:solidFill>
                  <a:schemeClr val="tx1"/>
                </a:solidFill>
              </a:rPr>
              <a:t>What do all these terms mean?</a:t>
            </a:r>
          </a:p>
          <a:p>
            <a:pPr marL="171450" indent="-171450">
              <a:lnSpc>
                <a:spcPct val="100000"/>
              </a:lnSpc>
              <a:spcBef>
                <a:spcPts val="0"/>
              </a:spcBef>
              <a:spcAft>
                <a:spcPts val="0"/>
              </a:spcAft>
              <a:buFont typeface="Arial" panose="020B0604020202020204" pitchFamily="34" charset="0"/>
              <a:buChar char="•"/>
            </a:pPr>
            <a:endParaRPr lang="en-US" sz="1100" b="0" baseline="0" dirty="0" smtClean="0">
              <a:solidFill>
                <a:schemeClr val="tx1"/>
              </a:solidFill>
            </a:endParaRPr>
          </a:p>
          <a:p>
            <a:pPr marL="171450" indent="-171450">
              <a:lnSpc>
                <a:spcPct val="100000"/>
              </a:lnSpc>
              <a:spcBef>
                <a:spcPts val="0"/>
              </a:spcBef>
              <a:spcAft>
                <a:spcPts val="0"/>
              </a:spcAft>
              <a:buFont typeface="Arial" panose="020B0604020202020204" pitchFamily="34" charset="0"/>
              <a:buChar char="•"/>
            </a:pPr>
            <a:r>
              <a:rPr lang="en-US" sz="1100" b="1" i="1" dirty="0" smtClean="0">
                <a:solidFill>
                  <a:schemeClr val="tx1"/>
                </a:solidFill>
              </a:rPr>
              <a:t>Financial markets </a:t>
            </a:r>
            <a:r>
              <a:rPr lang="en-US" sz="1100" dirty="0" smtClean="0">
                <a:solidFill>
                  <a:schemeClr val="tx1"/>
                </a:solidFill>
              </a:rPr>
              <a:t>refers to the broad set of rules and systems that are in place so that financial transactions can happen easily, legally, and with predictability among buyers and sellers of financial instruments. </a:t>
            </a:r>
          </a:p>
          <a:p>
            <a:pPr marL="0" indent="0">
              <a:lnSpc>
                <a:spcPct val="100000"/>
              </a:lnSpc>
              <a:spcBef>
                <a:spcPts val="0"/>
              </a:spcBef>
              <a:spcAft>
                <a:spcPts val="0"/>
              </a:spcAft>
              <a:buFont typeface="Arial" panose="020B0604020202020204" pitchFamily="34" charset="0"/>
              <a:buNone/>
            </a:pPr>
            <a:r>
              <a:rPr lang="en-US" sz="1100" dirty="0" smtClean="0">
                <a:solidFill>
                  <a:schemeClr val="tx1"/>
                </a:solidFill>
              </a:rPr>
              <a:t>  </a:t>
            </a:r>
          </a:p>
          <a:p>
            <a:pPr marL="171450" indent="-171450">
              <a:lnSpc>
                <a:spcPct val="100000"/>
              </a:lnSpc>
              <a:spcBef>
                <a:spcPts val="0"/>
              </a:spcBef>
              <a:spcAft>
                <a:spcPts val="0"/>
              </a:spcAft>
              <a:buFont typeface="Arial" panose="020B0604020202020204" pitchFamily="34" charset="0"/>
              <a:buChar char="•"/>
            </a:pPr>
            <a:r>
              <a:rPr lang="en-US" sz="1100" dirty="0" smtClean="0">
                <a:solidFill>
                  <a:schemeClr val="tx1"/>
                </a:solidFill>
              </a:rPr>
              <a:t>Within</a:t>
            </a:r>
            <a:r>
              <a:rPr lang="en-US" sz="1100" baseline="0" dirty="0" smtClean="0">
                <a:solidFill>
                  <a:schemeClr val="tx1"/>
                </a:solidFill>
              </a:rPr>
              <a:t> the </a:t>
            </a:r>
            <a:r>
              <a:rPr lang="en-US" sz="1100" dirty="0" smtClean="0">
                <a:solidFill>
                  <a:schemeClr val="tx1"/>
                </a:solidFill>
              </a:rPr>
              <a:t>financial markets,</a:t>
            </a:r>
            <a:r>
              <a:rPr lang="en-US" sz="1100" baseline="0" dirty="0" smtClean="0">
                <a:solidFill>
                  <a:schemeClr val="tx1"/>
                </a:solidFill>
              </a:rPr>
              <a:t> we have markets that are differentiated based on the </a:t>
            </a:r>
            <a:r>
              <a:rPr lang="en-US" sz="1100" b="1" i="1" baseline="0" dirty="0" smtClean="0">
                <a:solidFill>
                  <a:schemeClr val="tx1"/>
                </a:solidFill>
              </a:rPr>
              <a:t>maturity</a:t>
            </a:r>
            <a:r>
              <a:rPr lang="en-US" sz="1100" i="1" baseline="0" dirty="0" smtClean="0">
                <a:solidFill>
                  <a:schemeClr val="tx1"/>
                </a:solidFill>
              </a:rPr>
              <a:t> </a:t>
            </a:r>
            <a:r>
              <a:rPr lang="en-US" sz="1100" baseline="0" dirty="0" smtClean="0">
                <a:solidFill>
                  <a:schemeClr val="tx1"/>
                </a:solidFill>
              </a:rPr>
              <a:t>of the investment vehicle being traded.     </a:t>
            </a:r>
          </a:p>
          <a:p>
            <a:pPr marL="171450" indent="-171450">
              <a:lnSpc>
                <a:spcPct val="100000"/>
              </a:lnSpc>
              <a:spcBef>
                <a:spcPts val="0"/>
              </a:spcBef>
              <a:spcAft>
                <a:spcPts val="0"/>
              </a:spcAft>
              <a:buFont typeface="Arial" panose="020B0604020202020204" pitchFamily="34" charset="0"/>
              <a:buChar char="•"/>
            </a:pPr>
            <a:endParaRPr lang="en-US" sz="1100" baseline="0" dirty="0" smtClean="0">
              <a:solidFill>
                <a:schemeClr val="tx1"/>
              </a:solidFill>
            </a:endParaRPr>
          </a:p>
          <a:p>
            <a:pPr marL="628650" lvl="1" indent="-171450">
              <a:lnSpc>
                <a:spcPct val="100000"/>
              </a:lnSpc>
              <a:spcBef>
                <a:spcPts val="0"/>
              </a:spcBef>
              <a:spcAft>
                <a:spcPts val="0"/>
              </a:spcAft>
              <a:buFont typeface="Arial" panose="020B0604020202020204" pitchFamily="34" charset="0"/>
              <a:buChar char="•"/>
            </a:pPr>
            <a:r>
              <a:rPr lang="en-US" sz="1100" b="1" i="1" baseline="0" dirty="0" smtClean="0">
                <a:solidFill>
                  <a:schemeClr val="tx1"/>
                </a:solidFill>
              </a:rPr>
              <a:t>Money market </a:t>
            </a:r>
            <a:r>
              <a:rPr lang="en-US" sz="1100" b="0" baseline="0" dirty="0" smtClean="0">
                <a:solidFill>
                  <a:schemeClr val="tx1"/>
                </a:solidFill>
              </a:rPr>
              <a:t>refers to financial transactions of investment vehicles that have a maturity of 1 year or less (e.g. Government treasury bills).</a:t>
            </a:r>
          </a:p>
          <a:p>
            <a:pPr marL="457200" lvl="1" indent="0">
              <a:lnSpc>
                <a:spcPct val="100000"/>
              </a:lnSpc>
              <a:spcBef>
                <a:spcPts val="0"/>
              </a:spcBef>
              <a:spcAft>
                <a:spcPts val="0"/>
              </a:spcAft>
              <a:buFont typeface="Arial" panose="020B0604020202020204" pitchFamily="34" charset="0"/>
              <a:buNone/>
            </a:pPr>
            <a:r>
              <a:rPr lang="en-US" sz="1100" b="0" baseline="0" dirty="0" smtClean="0">
                <a:solidFill>
                  <a:schemeClr val="tx1"/>
                </a:solidFill>
              </a:rPr>
              <a:t>  </a:t>
            </a:r>
            <a:endParaRPr lang="en-US" sz="1100" b="1" dirty="0" smtClean="0">
              <a:solidFill>
                <a:schemeClr val="tx1"/>
              </a:solidFill>
            </a:endParaRPr>
          </a:p>
          <a:p>
            <a:pPr marL="628650" lvl="1" indent="-171450">
              <a:lnSpc>
                <a:spcPct val="100000"/>
              </a:lnSpc>
              <a:spcBef>
                <a:spcPts val="0"/>
              </a:spcBef>
              <a:spcAft>
                <a:spcPts val="0"/>
              </a:spcAft>
              <a:buFont typeface="Arial" panose="020B0604020202020204" pitchFamily="34" charset="0"/>
              <a:buChar char="•"/>
            </a:pPr>
            <a:r>
              <a:rPr lang="en-US" sz="1100" b="1" i="1" dirty="0" smtClean="0">
                <a:solidFill>
                  <a:schemeClr val="tx1"/>
                </a:solidFill>
              </a:rPr>
              <a:t>Capital market </a:t>
            </a:r>
            <a:r>
              <a:rPr lang="en-US" sz="1100" dirty="0" smtClean="0">
                <a:solidFill>
                  <a:schemeClr val="tx1"/>
                </a:solidFill>
              </a:rPr>
              <a:t>refers to</a:t>
            </a:r>
            <a:r>
              <a:rPr lang="en-US" sz="1100" baseline="0" dirty="0" smtClean="0">
                <a:solidFill>
                  <a:schemeClr val="tx1"/>
                </a:solidFill>
              </a:rPr>
              <a:t> </a:t>
            </a:r>
            <a:r>
              <a:rPr lang="en-US" sz="1100" dirty="0" smtClean="0">
                <a:solidFill>
                  <a:schemeClr val="tx1"/>
                </a:solidFill>
              </a:rPr>
              <a:t>financial transactions between buyers and sellers for investments that have a maturity</a:t>
            </a:r>
            <a:r>
              <a:rPr lang="en-US" sz="1100" baseline="0" dirty="0" smtClean="0">
                <a:solidFill>
                  <a:schemeClr val="tx1"/>
                </a:solidFill>
              </a:rPr>
              <a:t> </a:t>
            </a:r>
            <a:r>
              <a:rPr lang="en-US" sz="1100" b="0" baseline="0" dirty="0" smtClean="0">
                <a:solidFill>
                  <a:schemeClr val="tx1"/>
                </a:solidFill>
              </a:rPr>
              <a:t>of </a:t>
            </a:r>
            <a:r>
              <a:rPr lang="en-US" sz="1100" b="0" dirty="0" smtClean="0">
                <a:solidFill>
                  <a:schemeClr val="tx1"/>
                </a:solidFill>
              </a:rPr>
              <a:t>greater than 1 year (e.g.</a:t>
            </a:r>
            <a:r>
              <a:rPr lang="en-US" sz="1100" b="0" baseline="0" dirty="0" smtClean="0">
                <a:solidFill>
                  <a:schemeClr val="tx1"/>
                </a:solidFill>
              </a:rPr>
              <a:t> stocks and bonds)</a:t>
            </a:r>
            <a:r>
              <a:rPr lang="en-US" sz="1100" dirty="0" smtClean="0">
                <a:solidFill>
                  <a:schemeClr val="tx1"/>
                </a:solidFill>
              </a:rPr>
              <a:t>.</a:t>
            </a:r>
          </a:p>
          <a:p>
            <a:pPr marL="628650" lvl="1" indent="-171450">
              <a:lnSpc>
                <a:spcPct val="100000"/>
              </a:lnSpc>
              <a:spcBef>
                <a:spcPts val="0"/>
              </a:spcBef>
              <a:spcAft>
                <a:spcPts val="0"/>
              </a:spcAft>
              <a:buFont typeface="Arial" panose="020B0604020202020204" pitchFamily="34" charset="0"/>
              <a:buChar char="•"/>
            </a:pPr>
            <a:endParaRPr lang="en-US" sz="110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kern="1200" dirty="0" smtClean="0">
                <a:solidFill>
                  <a:schemeClr val="tx1"/>
                </a:solidFill>
                <a:effectLst/>
                <a:latin typeface="+mn-lt"/>
                <a:ea typeface="+mn-ea"/>
                <a:cs typeface="+mn-cs"/>
              </a:rPr>
              <a:t>Because the capital markets are the </a:t>
            </a:r>
            <a:r>
              <a:rPr lang="en-US" sz="1100" dirty="0" smtClean="0">
                <a:solidFill>
                  <a:schemeClr val="tx1"/>
                </a:solidFill>
              </a:rPr>
              <a:t>source of the majority of stocks and bonds </a:t>
            </a:r>
            <a:r>
              <a:rPr lang="en-US" sz="1100" b="0" kern="1200" dirty="0" smtClean="0">
                <a:solidFill>
                  <a:schemeClr val="tx1"/>
                </a:solidFill>
                <a:effectLst/>
                <a:latin typeface="+mn-lt"/>
                <a:ea typeface="+mn-ea"/>
                <a:cs typeface="+mn-cs"/>
              </a:rPr>
              <a:t>that are used to build investment portfolios, we are going to focus our </a:t>
            </a:r>
            <a:r>
              <a:rPr lang="en-US" sz="1100" b="0" kern="1200" baseline="0" dirty="0" smtClean="0">
                <a:solidFill>
                  <a:schemeClr val="tx1"/>
                </a:solidFill>
                <a:effectLst/>
                <a:latin typeface="+mn-lt"/>
                <a:ea typeface="+mn-ea"/>
                <a:cs typeface="+mn-cs"/>
              </a:rPr>
              <a:t>attention </a:t>
            </a:r>
            <a:r>
              <a:rPr lang="en-US" sz="1100" b="0" kern="1200" dirty="0" smtClean="0">
                <a:solidFill>
                  <a:schemeClr val="tx1"/>
                </a:solidFill>
                <a:effectLst/>
                <a:latin typeface="+mn-lt"/>
                <a:ea typeface="+mn-ea"/>
                <a:cs typeface="+mn-cs"/>
              </a:rPr>
              <a:t>here.</a:t>
            </a:r>
          </a:p>
          <a:p>
            <a:pPr marL="171450" indent="-171450">
              <a:lnSpc>
                <a:spcPct val="100000"/>
              </a:lnSpc>
              <a:spcBef>
                <a:spcPts val="0"/>
              </a:spcBef>
              <a:spcAft>
                <a:spcPts val="0"/>
              </a:spcAft>
              <a:buFont typeface="Arial" panose="020B0604020202020204" pitchFamily="34" charset="0"/>
              <a:buChar char="•"/>
            </a:pPr>
            <a:endParaRPr lang="en-US" sz="1100" dirty="0" smtClean="0">
              <a:solidFill>
                <a:schemeClr val="tx1"/>
              </a:solidFill>
            </a:endParaRPr>
          </a:p>
          <a:p>
            <a:pPr marL="171450" indent="-171450">
              <a:lnSpc>
                <a:spcPct val="100000"/>
              </a:lnSpc>
              <a:spcBef>
                <a:spcPts val="0"/>
              </a:spcBef>
              <a:spcAft>
                <a:spcPts val="0"/>
              </a:spcAft>
              <a:buFont typeface="Arial" panose="020B0604020202020204" pitchFamily="34" charset="0"/>
              <a:buChar char="•"/>
            </a:pPr>
            <a:r>
              <a:rPr lang="en-US" sz="1100" dirty="0" smtClean="0">
                <a:solidFill>
                  <a:schemeClr val="tx1"/>
                </a:solidFill>
              </a:rPr>
              <a:t>When a corporation or the government</a:t>
            </a:r>
            <a:r>
              <a:rPr lang="en-US" sz="1100" baseline="0" dirty="0" smtClean="0">
                <a:solidFill>
                  <a:schemeClr val="tx1"/>
                </a:solidFill>
              </a:rPr>
              <a:t> issues </a:t>
            </a:r>
            <a:r>
              <a:rPr lang="en-US" sz="1100" dirty="0" smtClean="0">
                <a:solidFill>
                  <a:schemeClr val="tx1"/>
                </a:solidFill>
              </a:rPr>
              <a:t>a</a:t>
            </a:r>
            <a:r>
              <a:rPr lang="en-US" sz="1100" baseline="0" dirty="0" smtClean="0">
                <a:solidFill>
                  <a:schemeClr val="tx1"/>
                </a:solidFill>
              </a:rPr>
              <a:t> new stock or bond </a:t>
            </a:r>
            <a:r>
              <a:rPr lang="en-US" sz="1100" b="0" baseline="0" dirty="0" smtClean="0">
                <a:solidFill>
                  <a:schemeClr val="tx1"/>
                </a:solidFill>
              </a:rPr>
              <a:t>directly</a:t>
            </a:r>
            <a:r>
              <a:rPr lang="en-US" sz="1100" baseline="0" dirty="0" smtClean="0">
                <a:solidFill>
                  <a:schemeClr val="tx1"/>
                </a:solidFill>
              </a:rPr>
              <a:t> to the public to raise capital, this happens in the </a:t>
            </a:r>
            <a:r>
              <a:rPr lang="en-US" sz="1100" b="1" i="1" baseline="0" dirty="0" smtClean="0">
                <a:solidFill>
                  <a:schemeClr val="tx1"/>
                </a:solidFill>
              </a:rPr>
              <a:t>primary</a:t>
            </a:r>
            <a:r>
              <a:rPr lang="en-US" sz="1100" i="1" baseline="0" dirty="0" smtClean="0">
                <a:solidFill>
                  <a:schemeClr val="tx1"/>
                </a:solidFill>
              </a:rPr>
              <a:t> </a:t>
            </a:r>
            <a:r>
              <a:rPr lang="en-US" sz="1100" b="1" i="1" baseline="0" dirty="0" smtClean="0">
                <a:solidFill>
                  <a:schemeClr val="tx1"/>
                </a:solidFill>
              </a:rPr>
              <a:t>market</a:t>
            </a:r>
            <a:r>
              <a:rPr lang="en-US" sz="1100" b="0" baseline="0" dirty="0" smtClean="0">
                <a:solidFill>
                  <a:schemeClr val="tx1"/>
                </a:solidFill>
              </a:rPr>
              <a:t>.</a:t>
            </a:r>
          </a:p>
          <a:p>
            <a:pPr marL="171450" indent="-171450">
              <a:lnSpc>
                <a:spcPct val="100000"/>
              </a:lnSpc>
              <a:spcBef>
                <a:spcPts val="0"/>
              </a:spcBef>
              <a:spcAft>
                <a:spcPts val="0"/>
              </a:spcAft>
              <a:buFont typeface="Arial" panose="020B0604020202020204" pitchFamily="34" charset="0"/>
              <a:buChar char="•"/>
            </a:pPr>
            <a:endParaRPr lang="en-US" sz="1100" b="0" baseline="0" dirty="0" smtClean="0">
              <a:solidFill>
                <a:schemeClr val="tx1"/>
              </a:solidFill>
            </a:endParaRPr>
          </a:p>
          <a:p>
            <a:pPr marL="628650" lvl="1" indent="-171450">
              <a:lnSpc>
                <a:spcPct val="100000"/>
              </a:lnSpc>
              <a:spcBef>
                <a:spcPts val="0"/>
              </a:spcBef>
              <a:spcAft>
                <a:spcPts val="0"/>
              </a:spcAft>
              <a:buFont typeface="Arial" panose="020B0604020202020204" pitchFamily="34" charset="0"/>
              <a:buChar char="•"/>
            </a:pPr>
            <a:r>
              <a:rPr lang="en-US" sz="1100" b="0" baseline="0" dirty="0" smtClean="0">
                <a:solidFill>
                  <a:schemeClr val="tx1"/>
                </a:solidFill>
              </a:rPr>
              <a:t>The corporation or the government is the </a:t>
            </a:r>
            <a:r>
              <a:rPr lang="en-US" sz="1100" b="1" i="1" baseline="0" dirty="0" smtClean="0">
                <a:solidFill>
                  <a:schemeClr val="tx1"/>
                </a:solidFill>
              </a:rPr>
              <a:t>issuer</a:t>
            </a:r>
            <a:r>
              <a:rPr lang="en-US" sz="1100" b="0" baseline="0" dirty="0" smtClean="0">
                <a:solidFill>
                  <a:schemeClr val="tx1"/>
                </a:solidFill>
              </a:rPr>
              <a:t>. </a:t>
            </a:r>
          </a:p>
          <a:p>
            <a:pPr marL="0" indent="0">
              <a:lnSpc>
                <a:spcPct val="100000"/>
              </a:lnSpc>
              <a:spcBef>
                <a:spcPts val="0"/>
              </a:spcBef>
              <a:spcAft>
                <a:spcPts val="0"/>
              </a:spcAft>
              <a:buFont typeface="Arial" panose="020B0604020202020204" pitchFamily="34" charset="0"/>
              <a:buNone/>
            </a:pPr>
            <a:endParaRPr lang="en-US" sz="1100" b="1" baseline="0" dirty="0" smtClean="0">
              <a:solidFill>
                <a:schemeClr val="tx1"/>
              </a:solidFill>
            </a:endParaRPr>
          </a:p>
          <a:p>
            <a:pPr marL="171450" indent="-171450">
              <a:lnSpc>
                <a:spcPct val="100000"/>
              </a:lnSpc>
              <a:spcBef>
                <a:spcPts val="0"/>
              </a:spcBef>
              <a:spcAft>
                <a:spcPts val="0"/>
              </a:spcAft>
              <a:buFont typeface="Arial" panose="020B0604020202020204" pitchFamily="34" charset="0"/>
              <a:buChar char="•"/>
            </a:pPr>
            <a:r>
              <a:rPr lang="en-US" sz="1100" baseline="0" dirty="0" smtClean="0">
                <a:solidFill>
                  <a:schemeClr val="tx1"/>
                </a:solidFill>
              </a:rPr>
              <a:t>When an existing security changes hands between individual investors, this happens in the </a:t>
            </a:r>
            <a:r>
              <a:rPr lang="en-US" sz="1100" b="1" i="1" baseline="0" dirty="0" smtClean="0">
                <a:solidFill>
                  <a:schemeClr val="tx1"/>
                </a:solidFill>
              </a:rPr>
              <a:t>secondary market</a:t>
            </a:r>
            <a:r>
              <a:rPr lang="en-US" sz="1100" baseline="0" dirty="0" smtClean="0">
                <a:solidFill>
                  <a:schemeClr val="tx1"/>
                </a:solidFill>
              </a:rPr>
              <a:t>.  </a:t>
            </a:r>
          </a:p>
          <a:p>
            <a:pPr marL="171450" indent="-171450">
              <a:lnSpc>
                <a:spcPct val="100000"/>
              </a:lnSpc>
              <a:spcBef>
                <a:spcPts val="0"/>
              </a:spcBef>
              <a:spcAft>
                <a:spcPts val="0"/>
              </a:spcAft>
              <a:buFont typeface="Arial" panose="020B0604020202020204" pitchFamily="34" charset="0"/>
              <a:buChar char="•"/>
            </a:pPr>
            <a:endParaRPr lang="en-US" sz="1100" baseline="0" dirty="0" smtClean="0">
              <a:solidFill>
                <a:schemeClr val="tx1"/>
              </a:solidFill>
            </a:endParaRPr>
          </a:p>
          <a:p>
            <a:pPr marL="628650" lvl="1" indent="-171450">
              <a:lnSpc>
                <a:spcPct val="100000"/>
              </a:lnSpc>
              <a:spcBef>
                <a:spcPts val="0"/>
              </a:spcBef>
              <a:spcAft>
                <a:spcPts val="0"/>
              </a:spcAft>
              <a:buFont typeface="Arial" panose="020B0604020202020204" pitchFamily="34" charset="0"/>
              <a:buChar char="•"/>
            </a:pPr>
            <a:r>
              <a:rPr lang="en-US" sz="1100" baseline="0" dirty="0" smtClean="0">
                <a:solidFill>
                  <a:schemeClr val="tx1"/>
                </a:solidFill>
              </a:rPr>
              <a:t>Most capital market activity happens in the secondary market.</a:t>
            </a:r>
          </a:p>
          <a:p>
            <a:pPr marL="171450" indent="-171450">
              <a:lnSpc>
                <a:spcPct val="100000"/>
              </a:lnSpc>
              <a:spcBef>
                <a:spcPts val="0"/>
              </a:spcBef>
              <a:spcAft>
                <a:spcPts val="0"/>
              </a:spcAft>
              <a:buFont typeface="Arial" panose="020B0604020202020204" pitchFamily="34" charset="0"/>
              <a:buChar char="•"/>
            </a:pPr>
            <a:endParaRPr lang="en-US" sz="1100" baseline="0" dirty="0" smtClean="0">
              <a:solidFill>
                <a:schemeClr val="tx1"/>
              </a:solidFill>
            </a:endParaRPr>
          </a:p>
          <a:p>
            <a:pPr marL="628650" lvl="1" indent="-171450">
              <a:lnSpc>
                <a:spcPct val="100000"/>
              </a:lnSpc>
              <a:spcBef>
                <a:spcPts val="0"/>
              </a:spcBef>
              <a:spcAft>
                <a:spcPts val="0"/>
              </a:spcAft>
              <a:buFont typeface="Arial" panose="020B0604020202020204" pitchFamily="34" charset="0"/>
              <a:buChar char="•"/>
            </a:pPr>
            <a:r>
              <a:rPr lang="en-US" sz="1100" baseline="0" dirty="0" smtClean="0">
                <a:solidFill>
                  <a:schemeClr val="tx1"/>
                </a:solidFill>
              </a:rPr>
              <a:t>Unlike the primary market, transactions in the secondary market do not involve the issuer.   </a:t>
            </a:r>
          </a:p>
          <a:p>
            <a:pPr marL="171450" indent="-171450">
              <a:lnSpc>
                <a:spcPct val="100000"/>
              </a:lnSpc>
              <a:spcBef>
                <a:spcPts val="0"/>
              </a:spcBef>
              <a:spcAft>
                <a:spcPts val="0"/>
              </a:spcAft>
              <a:buFont typeface="Arial" panose="020B0604020202020204" pitchFamily="34" charset="0"/>
              <a:buChar char="•"/>
            </a:pPr>
            <a:endParaRPr lang="en-US" sz="1100" dirty="0" smtClean="0">
              <a:solidFill>
                <a:schemeClr val="tx1"/>
              </a:solidFill>
            </a:endParaRPr>
          </a:p>
          <a:p>
            <a:pPr marL="628650" lvl="1" indent="-171450">
              <a:lnSpc>
                <a:spcPct val="100000"/>
              </a:lnSpc>
              <a:spcBef>
                <a:spcPts val="0"/>
              </a:spcBef>
              <a:spcAft>
                <a:spcPts val="0"/>
              </a:spcAft>
              <a:buFont typeface="Arial" panose="020B0604020202020204" pitchFamily="34" charset="0"/>
              <a:buChar char="•"/>
            </a:pPr>
            <a:r>
              <a:rPr lang="en-US" sz="1100" b="0" dirty="0" smtClean="0">
                <a:solidFill>
                  <a:schemeClr val="tx1"/>
                </a:solidFill>
              </a:rPr>
              <a:t>Within the secondary</a:t>
            </a:r>
            <a:r>
              <a:rPr lang="en-US" sz="1100" b="0" baseline="0" dirty="0" smtClean="0">
                <a:solidFill>
                  <a:schemeClr val="tx1"/>
                </a:solidFill>
              </a:rPr>
              <a:t> market, security transactions happen in 2 arenas: </a:t>
            </a:r>
          </a:p>
          <a:p>
            <a:pPr marL="171450" indent="-171450">
              <a:lnSpc>
                <a:spcPct val="100000"/>
              </a:lnSpc>
              <a:spcBef>
                <a:spcPts val="0"/>
              </a:spcBef>
              <a:spcAft>
                <a:spcPts val="0"/>
              </a:spcAft>
              <a:buFont typeface="Arial" panose="020B0604020202020204" pitchFamily="34" charset="0"/>
              <a:buChar char="•"/>
            </a:pPr>
            <a:endParaRPr lang="en-US" sz="1100" b="0" baseline="0" dirty="0" smtClean="0">
              <a:solidFill>
                <a:schemeClr val="tx1"/>
              </a:solidFill>
            </a:endParaRPr>
          </a:p>
          <a:p>
            <a:pPr marL="1143000" lvl="2" indent="-228600">
              <a:lnSpc>
                <a:spcPct val="100000"/>
              </a:lnSpc>
              <a:spcBef>
                <a:spcPts val="0"/>
              </a:spcBef>
              <a:spcAft>
                <a:spcPts val="0"/>
              </a:spcAft>
              <a:buFont typeface="+mj-lt"/>
              <a:buAutoNum type="arabicPeriod"/>
            </a:pPr>
            <a:r>
              <a:rPr lang="en-US" sz="1100" b="1" i="1" dirty="0" smtClean="0">
                <a:solidFill>
                  <a:schemeClr val="tx1"/>
                </a:solidFill>
              </a:rPr>
              <a:t>Financial </a:t>
            </a:r>
            <a:r>
              <a:rPr lang="en-US" sz="1100" b="1" i="1" baseline="0" dirty="0" smtClean="0">
                <a:solidFill>
                  <a:schemeClr val="tx1"/>
                </a:solidFill>
              </a:rPr>
              <a:t>exchanges </a:t>
            </a:r>
            <a:r>
              <a:rPr lang="en-US" sz="1100" b="0" i="0" baseline="0" dirty="0" smtClean="0">
                <a:solidFill>
                  <a:schemeClr val="tx1"/>
                </a:solidFill>
              </a:rPr>
              <a:t>(commonly referred to as stock markets) </a:t>
            </a:r>
            <a:r>
              <a:rPr lang="en-US" sz="1100" b="0" baseline="0" dirty="0" smtClean="0">
                <a:solidFill>
                  <a:schemeClr val="tx1"/>
                </a:solidFill>
              </a:rPr>
              <a:t>are where equities are traded; </a:t>
            </a:r>
            <a:r>
              <a:rPr lang="en-US" sz="1100" dirty="0" smtClean="0">
                <a:solidFill>
                  <a:schemeClr val="tx1"/>
                </a:solidFill>
              </a:rPr>
              <a:t>and</a:t>
            </a:r>
          </a:p>
          <a:p>
            <a:pPr marL="914400" lvl="2" indent="0">
              <a:lnSpc>
                <a:spcPct val="100000"/>
              </a:lnSpc>
              <a:spcBef>
                <a:spcPts val="0"/>
              </a:spcBef>
              <a:spcAft>
                <a:spcPts val="0"/>
              </a:spcAft>
              <a:buFont typeface="+mj-lt"/>
              <a:buNone/>
            </a:pPr>
            <a:endParaRPr lang="en-US" sz="1100" dirty="0" smtClean="0">
              <a:solidFill>
                <a:schemeClr val="tx1"/>
              </a:solidFill>
            </a:endParaRPr>
          </a:p>
          <a:p>
            <a:pPr marL="1143000" lvl="2" indent="-228600">
              <a:lnSpc>
                <a:spcPct val="100000"/>
              </a:lnSpc>
              <a:spcBef>
                <a:spcPts val="0"/>
              </a:spcBef>
              <a:spcAft>
                <a:spcPts val="0"/>
              </a:spcAft>
              <a:buFont typeface="+mj-lt"/>
              <a:buAutoNum type="arabicPeriod" startAt="2"/>
            </a:pPr>
            <a:r>
              <a:rPr lang="en-US" sz="1100" b="1" i="1" dirty="0" smtClean="0">
                <a:solidFill>
                  <a:schemeClr val="tx1"/>
                </a:solidFill>
              </a:rPr>
              <a:t>Over-the-counter markets </a:t>
            </a:r>
            <a:r>
              <a:rPr lang="en-US" sz="1100" baseline="0" dirty="0" smtClean="0">
                <a:solidFill>
                  <a:schemeClr val="tx1"/>
                </a:solidFill>
              </a:rPr>
              <a:t>are the primary method for bond trading as well as stock transactions.</a:t>
            </a:r>
          </a:p>
          <a:p>
            <a:pPr marL="914400" lvl="2" indent="0">
              <a:lnSpc>
                <a:spcPct val="100000"/>
              </a:lnSpc>
              <a:spcBef>
                <a:spcPts val="0"/>
              </a:spcBef>
              <a:spcAft>
                <a:spcPts val="0"/>
              </a:spcAft>
              <a:buFont typeface="+mj-lt"/>
              <a:buNone/>
            </a:pPr>
            <a:r>
              <a:rPr lang="en-US" sz="1100" baseline="0" dirty="0" smtClean="0">
                <a:solidFill>
                  <a:schemeClr val="tx1"/>
                </a:solidFill>
              </a:rPr>
              <a:t>  </a:t>
            </a:r>
          </a:p>
          <a:p>
            <a:pPr marL="171450" indent="-171450">
              <a:lnSpc>
                <a:spcPct val="100000"/>
              </a:lnSpc>
              <a:spcBef>
                <a:spcPts val="0"/>
              </a:spcBef>
              <a:spcAft>
                <a:spcPts val="0"/>
              </a:spcAft>
              <a:buFont typeface="Arial" panose="020B0604020202020204" pitchFamily="34" charset="0"/>
              <a:buChar char="•"/>
            </a:pPr>
            <a:r>
              <a:rPr lang="en-US" sz="1100" b="0" kern="1200" dirty="0" smtClean="0">
                <a:solidFill>
                  <a:schemeClr val="tx1"/>
                </a:solidFill>
                <a:effectLst/>
                <a:latin typeface="+mn-lt"/>
                <a:ea typeface="+mn-ea"/>
                <a:cs typeface="+mn-cs"/>
              </a:rPr>
              <a:t>What can</a:t>
            </a:r>
            <a:r>
              <a:rPr lang="en-US" sz="1100" b="0" kern="1200" baseline="0" dirty="0" smtClean="0">
                <a:solidFill>
                  <a:schemeClr val="tx1"/>
                </a:solidFill>
                <a:effectLst/>
                <a:latin typeface="+mn-lt"/>
                <a:ea typeface="+mn-ea"/>
                <a:cs typeface="+mn-cs"/>
              </a:rPr>
              <a:t> </a:t>
            </a:r>
            <a:r>
              <a:rPr lang="en-US" sz="1100" b="0" kern="1200" dirty="0" smtClean="0">
                <a:solidFill>
                  <a:schemeClr val="tx1"/>
                </a:solidFill>
                <a:effectLst/>
                <a:latin typeface="+mn-lt"/>
                <a:ea typeface="+mn-ea"/>
                <a:cs typeface="+mn-cs"/>
              </a:rPr>
              <a:t>makes these distinctions  between financial markets, capital markets, </a:t>
            </a:r>
            <a:r>
              <a:rPr lang="en-US" sz="1100" b="0" kern="1200" baseline="0" dirty="0" smtClean="0">
                <a:solidFill>
                  <a:schemeClr val="tx1"/>
                </a:solidFill>
                <a:effectLst/>
                <a:latin typeface="+mn-lt"/>
                <a:ea typeface="+mn-ea"/>
                <a:cs typeface="+mn-cs"/>
              </a:rPr>
              <a:t>and secondary markets </a:t>
            </a:r>
            <a:r>
              <a:rPr lang="en-US" sz="1100" b="0" kern="1200" dirty="0" smtClean="0">
                <a:solidFill>
                  <a:schemeClr val="tx1"/>
                </a:solidFill>
                <a:effectLst/>
                <a:latin typeface="+mn-lt"/>
                <a:ea typeface="+mn-ea"/>
                <a:cs typeface="+mn-cs"/>
              </a:rPr>
              <a:t>confusing is that th</a:t>
            </a:r>
            <a:r>
              <a:rPr lang="en-US" sz="1100" b="0" kern="1200" baseline="0" dirty="0" smtClean="0">
                <a:solidFill>
                  <a:schemeClr val="tx1"/>
                </a:solidFill>
                <a:effectLst/>
                <a:latin typeface="+mn-lt"/>
                <a:ea typeface="+mn-ea"/>
                <a:cs typeface="+mn-cs"/>
              </a:rPr>
              <a:t>e term “</a:t>
            </a:r>
            <a:r>
              <a:rPr lang="en-US" sz="1100" b="1" i="1" kern="1200" baseline="0" dirty="0" smtClean="0">
                <a:solidFill>
                  <a:schemeClr val="tx1"/>
                </a:solidFill>
                <a:effectLst/>
                <a:latin typeface="+mn-lt"/>
                <a:ea typeface="+mn-ea"/>
                <a:cs typeface="+mn-cs"/>
              </a:rPr>
              <a:t>markets</a:t>
            </a:r>
            <a:r>
              <a:rPr lang="en-US" sz="1100" b="0" kern="1200" baseline="0" dirty="0" smtClean="0">
                <a:solidFill>
                  <a:schemeClr val="tx1"/>
                </a:solidFill>
                <a:effectLst/>
                <a:latin typeface="+mn-lt"/>
                <a:ea typeface="+mn-ea"/>
                <a:cs typeface="+mn-cs"/>
              </a:rPr>
              <a:t>” is often used </a:t>
            </a:r>
            <a:r>
              <a:rPr lang="en-US" sz="1100" b="0" dirty="0" smtClean="0">
                <a:solidFill>
                  <a:schemeClr val="tx1"/>
                </a:solidFill>
              </a:rPr>
              <a:t>to refer to stocks exchanges like the New York Stock Exchange (NYSE </a:t>
            </a:r>
            <a:r>
              <a:rPr lang="en-US" sz="1100" b="0" baseline="0" dirty="0" smtClean="0">
                <a:solidFill>
                  <a:schemeClr val="tx1"/>
                </a:solidFill>
              </a:rPr>
              <a:t>on </a:t>
            </a:r>
            <a:r>
              <a:rPr lang="en-US" sz="1100" b="0" dirty="0" smtClean="0">
                <a:solidFill>
                  <a:schemeClr val="tx1"/>
                </a:solidFill>
              </a:rPr>
              <a:t>Wall Street in the US),</a:t>
            </a:r>
            <a:r>
              <a:rPr lang="en-US" sz="1100" b="0" baseline="0" dirty="0" smtClean="0">
                <a:solidFill>
                  <a:schemeClr val="tx1"/>
                </a:solidFill>
              </a:rPr>
              <a:t> the Toronto Stock Exchange (TSX on </a:t>
            </a:r>
            <a:r>
              <a:rPr lang="en-US" sz="1100" b="0" dirty="0" smtClean="0">
                <a:solidFill>
                  <a:schemeClr val="tx1"/>
                </a:solidFill>
              </a:rPr>
              <a:t>Bay Street in Canada), or simply when talking about  bond</a:t>
            </a:r>
            <a:r>
              <a:rPr lang="en-US" sz="1100" b="1" dirty="0" smtClean="0">
                <a:solidFill>
                  <a:schemeClr val="tx1"/>
                </a:solidFill>
              </a:rPr>
              <a:t> </a:t>
            </a:r>
            <a:r>
              <a:rPr lang="en-US" sz="1100" b="0" dirty="0" smtClean="0">
                <a:solidFill>
                  <a:schemeClr val="tx1"/>
                </a:solidFill>
              </a:rPr>
              <a:t>or</a:t>
            </a:r>
            <a:r>
              <a:rPr lang="en-US" sz="1100" b="1" dirty="0" smtClean="0">
                <a:solidFill>
                  <a:schemeClr val="tx1"/>
                </a:solidFill>
              </a:rPr>
              <a:t> </a:t>
            </a:r>
            <a:r>
              <a:rPr lang="en-US" sz="1100" b="0" i="0" dirty="0" smtClean="0">
                <a:solidFill>
                  <a:schemeClr val="tx1"/>
                </a:solidFill>
              </a:rPr>
              <a:t>stock</a:t>
            </a:r>
            <a:r>
              <a:rPr lang="en-US" sz="1100" b="0" i="0" baseline="0" dirty="0" smtClean="0">
                <a:solidFill>
                  <a:schemeClr val="tx1"/>
                </a:solidFill>
              </a:rPr>
              <a:t> </a:t>
            </a:r>
            <a:r>
              <a:rPr lang="en-US" sz="1100" b="0" i="0" dirty="0" smtClean="0">
                <a:solidFill>
                  <a:schemeClr val="tx1"/>
                </a:solidFill>
              </a:rPr>
              <a:t>markets </a:t>
            </a:r>
            <a:r>
              <a:rPr lang="en-US" sz="1100" b="0" dirty="0" smtClean="0">
                <a:solidFill>
                  <a:schemeClr val="tx1"/>
                </a:solidFill>
              </a:rPr>
              <a:t>in general. </a:t>
            </a:r>
          </a:p>
          <a:p>
            <a:pPr marL="0" indent="0">
              <a:spcBef>
                <a:spcPts val="600"/>
              </a:spcBef>
              <a:spcAft>
                <a:spcPts val="0"/>
              </a:spcAft>
              <a:buFont typeface="Arial" panose="020B0604020202020204" pitchFamily="34" charset="0"/>
              <a:buNone/>
            </a:pPr>
            <a:endParaRPr lang="en-US" sz="1100" dirty="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5</a:t>
            </a:fld>
            <a:endParaRPr lang="en-GB" dirty="0"/>
          </a:p>
        </p:txBody>
      </p:sp>
    </p:spTree>
    <p:extLst>
      <p:ext uri="{BB962C8B-B14F-4D97-AF65-F5344CB8AC3E}">
        <p14:creationId xmlns:p14="http://schemas.microsoft.com/office/powerpoint/2010/main" val="2653677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defRPr/>
            </a:pPr>
            <a:r>
              <a:rPr lang="en-US" sz="1100" b="0" i="0" dirty="0" smtClean="0">
                <a:solidFill>
                  <a:schemeClr val="tx1"/>
                </a:solidFill>
                <a:latin typeface="+mn-lt"/>
              </a:rPr>
              <a:t>There are three primary participants </a:t>
            </a:r>
            <a:r>
              <a:rPr lang="en-US" sz="1100" b="0" i="0" baseline="0" dirty="0" smtClean="0">
                <a:solidFill>
                  <a:schemeClr val="tx1"/>
                </a:solidFill>
                <a:latin typeface="+mn-lt"/>
              </a:rPr>
              <a:t>in the capital markets.</a:t>
            </a:r>
          </a:p>
          <a:p>
            <a:pPr marL="171450" lvl="0" indent="-171450">
              <a:buFont typeface="Arial" panose="020B0604020202020204" pitchFamily="34" charset="0"/>
              <a:buChar char="•"/>
              <a:defRPr/>
            </a:pPr>
            <a:endParaRPr lang="en-US" sz="1100" b="0" i="0" baseline="0" dirty="0" smtClean="0">
              <a:solidFill>
                <a:schemeClr val="tx1"/>
              </a:solidFill>
              <a:latin typeface="+mn-lt"/>
            </a:endParaRPr>
          </a:p>
          <a:p>
            <a:pPr marL="228600" lvl="0" indent="-228600">
              <a:buFont typeface="+mj-lt"/>
              <a:buAutoNum type="arabicPeriod"/>
              <a:defRPr/>
            </a:pPr>
            <a:r>
              <a:rPr lang="en-US" sz="1100" b="0" i="0" dirty="0" smtClean="0">
                <a:solidFill>
                  <a:schemeClr val="tx1"/>
                </a:solidFill>
                <a:latin typeface="+mn-lt"/>
              </a:rPr>
              <a:t>This first participant are the </a:t>
            </a:r>
            <a:r>
              <a:rPr lang="en-US" sz="1100" b="1" i="1" dirty="0" smtClean="0">
                <a:solidFill>
                  <a:schemeClr val="tx1"/>
                </a:solidFill>
                <a:latin typeface="+mn-lt"/>
              </a:rPr>
              <a:t>Financial Intermediaries:</a:t>
            </a:r>
          </a:p>
          <a:p>
            <a:pPr marL="0" lvl="0" indent="0">
              <a:buFont typeface="+mj-lt"/>
              <a:buNone/>
              <a:defRPr/>
            </a:pPr>
            <a:endParaRPr lang="en-US" sz="1100" b="1" i="1" dirty="0" smtClean="0">
              <a:solidFill>
                <a:schemeClr val="tx1"/>
              </a:solidFill>
              <a:latin typeface="+mn-lt"/>
            </a:endParaRPr>
          </a:p>
          <a:p>
            <a:pPr marL="171450" lvl="0" indent="-171450">
              <a:buFont typeface="Arial" panose="020B0604020202020204" pitchFamily="34" charset="0"/>
              <a:buChar char="•"/>
              <a:defRPr/>
            </a:pPr>
            <a:r>
              <a:rPr lang="en-US" sz="1100" b="1" i="1" dirty="0" smtClean="0">
                <a:solidFill>
                  <a:schemeClr val="tx1"/>
                </a:solidFill>
                <a:latin typeface="+mn-lt"/>
              </a:rPr>
              <a:t> </a:t>
            </a:r>
            <a:r>
              <a:rPr lang="en-US" sz="1100" b="0" i="0" dirty="0" smtClean="0">
                <a:solidFill>
                  <a:schemeClr val="tx1"/>
                </a:solidFill>
                <a:latin typeface="+mn-lt"/>
              </a:rPr>
              <a:t>Financial intermediaries </a:t>
            </a:r>
            <a:r>
              <a:rPr lang="en-US" sz="1100" dirty="0" smtClean="0">
                <a:solidFill>
                  <a:schemeClr val="tx1"/>
                </a:solidFill>
                <a:latin typeface="+mn-lt"/>
              </a:rPr>
              <a:t>act as the middleperson or the institution facilitating the transactions that move funds between buyers and sellers.   </a:t>
            </a:r>
          </a:p>
          <a:p>
            <a:pPr marL="0" lvl="0" indent="0">
              <a:buFont typeface="+mj-lt"/>
              <a:buNone/>
              <a:defRPr/>
            </a:pPr>
            <a:endParaRPr lang="en-US" sz="1100" dirty="0" smtClean="0">
              <a:solidFill>
                <a:schemeClr val="tx1"/>
              </a:solidFill>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smtClean="0">
                <a:solidFill>
                  <a:schemeClr val="tx1"/>
                </a:solidFill>
                <a:latin typeface="+mn-lt"/>
                <a:cs typeface="Arial" panose="020B0604020202020204" pitchFamily="34" charset="0"/>
              </a:rPr>
              <a:t>They act as the connection point so</a:t>
            </a:r>
            <a:r>
              <a:rPr lang="en-US" sz="1100" baseline="0" dirty="0" smtClean="0">
                <a:solidFill>
                  <a:schemeClr val="tx1"/>
                </a:solidFill>
                <a:latin typeface="+mn-lt"/>
                <a:cs typeface="Arial" panose="020B0604020202020204" pitchFamily="34" charset="0"/>
              </a:rPr>
              <a:t> that </a:t>
            </a:r>
            <a:r>
              <a:rPr lang="en-US" sz="1100" dirty="0" smtClean="0">
                <a:solidFill>
                  <a:schemeClr val="tx1"/>
                </a:solidFill>
                <a:latin typeface="+mn-lt"/>
                <a:cs typeface="Arial" panose="020B0604020202020204" pitchFamily="34" charset="0"/>
              </a:rPr>
              <a:t>the parties on either side of the transaction do not actually ever have to meet.</a:t>
            </a:r>
          </a:p>
          <a:p>
            <a:pPr marL="171450" lvl="0" indent="-171450">
              <a:buFont typeface="Arial" panose="020B0604020202020204" pitchFamily="34" charset="0"/>
              <a:buChar char="•"/>
              <a:defRPr/>
            </a:pPr>
            <a:endParaRPr lang="en-US" sz="1100" dirty="0" smtClean="0">
              <a:solidFill>
                <a:schemeClr val="tx1"/>
              </a:solidFill>
              <a:latin typeface="+mn-lt"/>
            </a:endParaRPr>
          </a:p>
          <a:p>
            <a:pPr marL="171450" lvl="0" indent="-171450">
              <a:buFont typeface="Arial" panose="020B0604020202020204" pitchFamily="34" charset="0"/>
              <a:buChar char="•"/>
              <a:defRPr/>
            </a:pPr>
            <a:r>
              <a:rPr lang="en-US" sz="1100" dirty="0" smtClean="0">
                <a:solidFill>
                  <a:schemeClr val="tx1"/>
                </a:solidFill>
                <a:latin typeface="+mn-lt"/>
              </a:rPr>
              <a:t>Financial intermediaries can provide specialized services by transforming assets and liabilities into other forms to help participants reduce risk or lower their costs.  </a:t>
            </a:r>
          </a:p>
          <a:p>
            <a:pPr marL="171450" lvl="0" indent="-171450">
              <a:buFont typeface="Arial" panose="020B0604020202020204" pitchFamily="34" charset="0"/>
              <a:buChar char="•"/>
              <a:defRPr/>
            </a:pPr>
            <a:endParaRPr lang="en-US" sz="1100" dirty="0" smtClean="0">
              <a:solidFill>
                <a:schemeClr val="tx1"/>
              </a:solidFill>
              <a:latin typeface="+mn-lt"/>
            </a:endParaRPr>
          </a:p>
          <a:p>
            <a:pPr marL="171450" lvl="0" indent="-171450">
              <a:buFont typeface="Arial" panose="020B0604020202020204" pitchFamily="34" charset="0"/>
              <a:buChar char="•"/>
              <a:defRPr/>
            </a:pPr>
            <a:r>
              <a:rPr lang="en-US" sz="1100" dirty="0" smtClean="0">
                <a:solidFill>
                  <a:schemeClr val="tx1"/>
                </a:solidFill>
                <a:latin typeface="+mn-lt"/>
              </a:rPr>
              <a:t>Examples include commercial banks, investment banks, brokerage firms, mutual funds, pension plans and insurance companies.  </a:t>
            </a:r>
          </a:p>
          <a:p>
            <a:pPr marR="0" lvl="0" algn="l" defTabSz="914400" rtl="0" eaLnBrk="1" fontAlgn="auto" latinLnBrk="0" hangingPunct="1">
              <a:lnSpc>
                <a:spcPct val="100000"/>
              </a:lnSpc>
              <a:spcBef>
                <a:spcPts val="0"/>
              </a:spcBef>
              <a:spcAft>
                <a:spcPts val="0"/>
              </a:spcAft>
              <a:buClrTx/>
              <a:buSzTx/>
              <a:tabLst/>
              <a:defRPr/>
            </a:pPr>
            <a:endParaRPr lang="en-US" sz="1100" dirty="0" smtClean="0">
              <a:solidFill>
                <a:schemeClr val="tx1"/>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6</a:t>
            </a:fld>
            <a:endParaRPr lang="en-GB" dirty="0"/>
          </a:p>
        </p:txBody>
      </p:sp>
    </p:spTree>
    <p:extLst>
      <p:ext uri="{BB962C8B-B14F-4D97-AF65-F5344CB8AC3E}">
        <p14:creationId xmlns:p14="http://schemas.microsoft.com/office/powerpoint/2010/main" val="26880377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100" b="0" kern="1200" dirty="0" smtClean="0">
                <a:solidFill>
                  <a:schemeClr val="tx1"/>
                </a:solidFill>
                <a:effectLst/>
                <a:latin typeface="+mn-lt"/>
                <a:ea typeface="+mn-ea"/>
                <a:cs typeface="+mn-cs"/>
              </a:rPr>
              <a:t> Buyers</a:t>
            </a:r>
            <a:r>
              <a:rPr lang="en-US" sz="1100" b="0" kern="1200" baseline="0" dirty="0" smtClean="0">
                <a:solidFill>
                  <a:schemeClr val="tx1"/>
                </a:solidFill>
                <a:effectLst/>
                <a:latin typeface="+mn-lt"/>
                <a:ea typeface="+mn-ea"/>
                <a:cs typeface="+mn-cs"/>
              </a:rPr>
              <a:t> and sellers are the other two </a:t>
            </a:r>
            <a:r>
              <a:rPr lang="en-US" sz="1100" b="0" dirty="0" smtClean="0">
                <a:solidFill>
                  <a:schemeClr val="tx1"/>
                </a:solidFill>
                <a:latin typeface="+mn-lt"/>
              </a:rPr>
              <a:t>participants within capital m</a:t>
            </a:r>
            <a:r>
              <a:rPr lang="en-US" sz="1100" dirty="0" smtClean="0">
                <a:solidFill>
                  <a:schemeClr val="tx1"/>
                </a:solidFill>
                <a:latin typeface="+mn-lt"/>
              </a:rPr>
              <a:t>arkets.</a:t>
            </a:r>
          </a:p>
          <a:p>
            <a:pPr marL="171450" indent="-171450">
              <a:buFont typeface="Arial" panose="020B0604020202020204" pitchFamily="34" charset="0"/>
              <a:buChar char="•"/>
            </a:pPr>
            <a:endParaRPr lang="en-US" sz="1100" dirty="0" smtClean="0">
              <a:solidFill>
                <a:schemeClr val="tx1"/>
              </a:solidFill>
              <a:latin typeface="+mn-lt"/>
            </a:endParaRPr>
          </a:p>
          <a:p>
            <a:pPr marL="228600" lvl="0" indent="-228600">
              <a:buFont typeface="+mj-lt"/>
              <a:buAutoNum type="arabicPeriod"/>
              <a:defRPr/>
            </a:pPr>
            <a:r>
              <a:rPr lang="en-US" sz="1100" b="1" i="1" dirty="0"/>
              <a:t>Sellers</a:t>
            </a:r>
            <a:r>
              <a:rPr lang="en-US" sz="1100" i="1" dirty="0"/>
              <a:t> </a:t>
            </a:r>
            <a:r>
              <a:rPr lang="en-US" sz="1100" dirty="0"/>
              <a:t>– are the borrowers or issuers who want to use the capital markets to generate financing through the issuance of stocks and bonds. </a:t>
            </a:r>
          </a:p>
          <a:p>
            <a:pPr marL="228600" lvl="0" indent="-228600">
              <a:buFont typeface="+mj-lt"/>
              <a:buAutoNum type="arabicPeriod"/>
              <a:defRPr/>
            </a:pPr>
            <a:endParaRPr lang="en-US" sz="1100" dirty="0"/>
          </a:p>
          <a:p>
            <a:pPr marL="685800" lvl="1" indent="-228600">
              <a:buFont typeface="Arial" panose="020B0604020202020204" pitchFamily="34" charset="0"/>
              <a:buChar char="•"/>
              <a:defRPr/>
            </a:pPr>
            <a:r>
              <a:rPr lang="en-US" sz="1100" dirty="0"/>
              <a:t>Sellers include governments at the municipal, provincial and federal level, as well as corporations.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sz="1100" b="1" i="1" dirty="0" smtClean="0">
              <a:solidFill>
                <a:schemeClr val="tx1"/>
              </a:solidFill>
              <a:latin typeface="+mn-lt"/>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100" b="1" i="1" dirty="0" smtClean="0">
                <a:solidFill>
                  <a:schemeClr val="tx1"/>
                </a:solidFill>
                <a:latin typeface="+mn-lt"/>
              </a:rPr>
              <a:t>Buyers </a:t>
            </a:r>
            <a:r>
              <a:rPr lang="en-US" sz="1100" dirty="0" smtClean="0">
                <a:solidFill>
                  <a:schemeClr val="tx1"/>
                </a:solidFill>
                <a:latin typeface="+mn-lt"/>
              </a:rPr>
              <a:t>– are investors who have cash</a:t>
            </a:r>
            <a:r>
              <a:rPr lang="en-US" sz="1100" baseline="0" dirty="0" smtClean="0">
                <a:solidFill>
                  <a:schemeClr val="tx1"/>
                </a:solidFill>
                <a:latin typeface="+mn-lt"/>
              </a:rPr>
              <a:t> </a:t>
            </a:r>
            <a:r>
              <a:rPr lang="en-US" sz="1100" dirty="0" smtClean="0">
                <a:solidFill>
                  <a:schemeClr val="tx1"/>
                </a:solidFill>
                <a:latin typeface="+mn-lt"/>
              </a:rPr>
              <a:t>and want to invest generate a return. </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sz="1100" b="1" i="0"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i="0" kern="1200" dirty="0" smtClean="0">
                <a:solidFill>
                  <a:schemeClr val="tx1"/>
                </a:solidFill>
                <a:effectLst/>
                <a:latin typeface="+mn-lt"/>
                <a:ea typeface="+mn-ea"/>
                <a:cs typeface="+mn-cs"/>
              </a:rPr>
              <a:t>Buyers </a:t>
            </a:r>
            <a:r>
              <a:rPr lang="en-US" sz="1100" b="0" i="0" kern="1200" baseline="0" dirty="0" smtClean="0">
                <a:solidFill>
                  <a:schemeClr val="tx1"/>
                </a:solidFill>
                <a:effectLst/>
                <a:latin typeface="+mn-lt"/>
                <a:ea typeface="+mn-ea"/>
                <a:cs typeface="+mn-cs"/>
              </a:rPr>
              <a:t>include </a:t>
            </a:r>
            <a:r>
              <a:rPr lang="en-US" sz="1100" b="0" i="0" kern="1200" dirty="0" smtClean="0">
                <a:solidFill>
                  <a:schemeClr val="tx1"/>
                </a:solidFill>
                <a:effectLst/>
                <a:latin typeface="+mn-lt"/>
                <a:ea typeface="+mn-ea"/>
                <a:cs typeface="+mn-cs"/>
              </a:rPr>
              <a:t>individual retail investors like you and I, institutional investors such as pension</a:t>
            </a:r>
            <a:r>
              <a:rPr lang="en-US" sz="1100" b="0" i="0" kern="1200" baseline="0" dirty="0" smtClean="0">
                <a:solidFill>
                  <a:schemeClr val="tx1"/>
                </a:solidFill>
                <a:effectLst/>
                <a:latin typeface="+mn-lt"/>
                <a:ea typeface="+mn-ea"/>
                <a:cs typeface="+mn-cs"/>
              </a:rPr>
              <a:t> plans</a:t>
            </a:r>
            <a:r>
              <a:rPr lang="en-US" sz="1100" dirty="0" smtClean="0">
                <a:solidFill>
                  <a:schemeClr val="tx1"/>
                </a:solidFill>
                <a:latin typeface="+mn-lt"/>
              </a:rPr>
              <a:t>, </a:t>
            </a:r>
            <a:r>
              <a:rPr lang="en-US" sz="1100" b="0" i="0" kern="1200" dirty="0" smtClean="0">
                <a:solidFill>
                  <a:schemeClr val="tx1"/>
                </a:solidFill>
                <a:effectLst/>
                <a:latin typeface="+mn-lt"/>
                <a:ea typeface="+mn-ea"/>
                <a:cs typeface="+mn-cs"/>
              </a:rPr>
              <a:t>investment </a:t>
            </a:r>
            <a:r>
              <a:rPr lang="en-US" sz="1100" b="0" i="0" kern="1200" baseline="0" dirty="0" smtClean="0">
                <a:solidFill>
                  <a:schemeClr val="tx1"/>
                </a:solidFill>
                <a:effectLst/>
                <a:latin typeface="+mn-lt"/>
                <a:ea typeface="+mn-ea"/>
                <a:cs typeface="+mn-cs"/>
              </a:rPr>
              <a:t>funds</a:t>
            </a:r>
            <a:r>
              <a:rPr lang="en-US" sz="1100" b="0" i="0" kern="1200" dirty="0" smtClean="0">
                <a:solidFill>
                  <a:schemeClr val="tx1"/>
                </a:solidFill>
                <a:effectLst/>
                <a:latin typeface="+mn-lt"/>
                <a:ea typeface="+mn-ea"/>
                <a:cs typeface="+mn-cs"/>
              </a:rPr>
              <a:t>, </a:t>
            </a:r>
            <a:r>
              <a:rPr lang="en-US" sz="1100" b="0" i="0" kern="1200" baseline="0" dirty="0" smtClean="0">
                <a:solidFill>
                  <a:schemeClr val="tx1"/>
                </a:solidFill>
                <a:effectLst/>
                <a:latin typeface="+mn-lt"/>
                <a:ea typeface="+mn-ea"/>
                <a:cs typeface="+mn-cs"/>
              </a:rPr>
              <a:t>governments, non</a:t>
            </a:r>
            <a:r>
              <a:rPr lang="en-US" sz="1100" b="0" i="0" kern="1200" dirty="0" smtClean="0">
                <a:solidFill>
                  <a:schemeClr val="tx1"/>
                </a:solidFill>
                <a:effectLst/>
                <a:latin typeface="+mn-lt"/>
                <a:ea typeface="+mn-ea"/>
                <a:cs typeface="+mn-cs"/>
              </a:rPr>
              <a:t>-profit</a:t>
            </a:r>
            <a:r>
              <a:rPr lang="en-US" sz="1100" b="0" i="0" kern="1200" baseline="0" dirty="0" smtClean="0">
                <a:solidFill>
                  <a:schemeClr val="tx1"/>
                </a:solidFill>
                <a:effectLst/>
                <a:latin typeface="+mn-lt"/>
                <a:ea typeface="+mn-ea"/>
                <a:cs typeface="+mn-cs"/>
              </a:rPr>
              <a:t> organizations and </a:t>
            </a:r>
            <a:r>
              <a:rPr lang="en-US" sz="1100" b="0" i="0" kern="1200" dirty="0" smtClean="0">
                <a:solidFill>
                  <a:schemeClr val="tx1"/>
                </a:solidFill>
                <a:effectLst/>
                <a:latin typeface="+mn-lt"/>
                <a:ea typeface="+mn-ea"/>
                <a:cs typeface="+mn-cs"/>
              </a:rPr>
              <a:t>banks, and other </a:t>
            </a:r>
            <a:r>
              <a:rPr lang="en-US" sz="1100" b="0" i="0" u="none" strike="noStrike" kern="1200" dirty="0" smtClean="0">
                <a:solidFill>
                  <a:schemeClr val="tx1"/>
                </a:solidFill>
                <a:effectLst/>
                <a:latin typeface="+mn-lt"/>
                <a:ea typeface="+mn-ea"/>
                <a:cs typeface="+mn-cs"/>
              </a:rPr>
              <a:t>financial institutions</a:t>
            </a:r>
            <a:r>
              <a:rPr lang="en-US" sz="1100" b="0" i="0" u="none" strike="noStrike" kern="1200" baseline="0" dirty="0" smtClean="0">
                <a:solidFill>
                  <a:schemeClr val="tx1"/>
                </a:solidFill>
                <a:effectLst/>
                <a:latin typeface="+mn-lt"/>
                <a:ea typeface="+mn-ea"/>
                <a:cs typeface="+mn-cs"/>
              </a:rPr>
              <a:t> such as life insurance companies and credit unions</a:t>
            </a:r>
            <a:r>
              <a:rPr lang="en-US" sz="1100" b="0" i="0" u="none" strike="noStrike" kern="1200" dirty="0" smtClean="0">
                <a:solidFill>
                  <a:schemeClr val="tx1"/>
                </a:solidFill>
                <a:effectLst/>
                <a:latin typeface="+mn-lt"/>
                <a:ea typeface="+mn-ea"/>
                <a:cs typeface="+mn-cs"/>
              </a:rPr>
              <a:t>.</a:t>
            </a:r>
            <a:r>
              <a:rPr lang="en-US" sz="1100" b="0" i="0" u="none" strike="noStrike" kern="1200" baseline="0" dirty="0" smtClean="0">
                <a:solidFill>
                  <a:schemeClr val="tx1"/>
                </a:solidFill>
                <a:effectLst/>
                <a:latin typeface="+mn-lt"/>
                <a:ea typeface="+mn-ea"/>
                <a:cs typeface="+mn-cs"/>
              </a:rPr>
              <a:t> </a:t>
            </a:r>
            <a:r>
              <a:rPr lang="en-US" sz="1100" b="0" i="0" kern="1200" dirty="0" smtClean="0">
                <a:solidFill>
                  <a:schemeClr val="tx1"/>
                </a:solidFill>
                <a:effectLst/>
                <a:latin typeface="+mn-lt"/>
              </a:rPr>
              <a:t> </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100" dirty="0" smtClean="0">
              <a:solidFill>
                <a:schemeClr val="tx1"/>
              </a:solidFill>
              <a:latin typeface="+mn-lt"/>
            </a:endParaRPr>
          </a:p>
          <a:p>
            <a:pPr marL="171450" indent="-171450">
              <a:buFont typeface="Arial" panose="020B0604020202020204" pitchFamily="34" charset="0"/>
              <a:buChar char="•"/>
            </a:pPr>
            <a:r>
              <a:rPr lang="en-US" sz="1100" b="0" kern="1200" dirty="0" smtClean="0">
                <a:solidFill>
                  <a:schemeClr val="tx1"/>
                </a:solidFill>
                <a:effectLst/>
                <a:latin typeface="+mn-lt"/>
                <a:ea typeface="+mn-ea"/>
                <a:cs typeface="+mn-cs"/>
              </a:rPr>
              <a:t>The role of the capital markets is to channel savings and investments between suppliers of capital (e.g. individual investors) and institutional </a:t>
            </a:r>
            <a:r>
              <a:rPr lang="en-US" sz="1100" b="0" dirty="0" smtClean="0">
                <a:solidFill>
                  <a:schemeClr val="tx1"/>
                </a:solidFill>
              </a:rPr>
              <a:t>investors </a:t>
            </a:r>
            <a:r>
              <a:rPr lang="en-US" sz="1100" dirty="0" smtClean="0">
                <a:solidFill>
                  <a:schemeClr val="tx1"/>
                </a:solidFill>
              </a:rPr>
              <a:t>and users of capital like </a:t>
            </a:r>
            <a:r>
              <a:rPr lang="en-US" sz="1100" b="0" dirty="0" smtClean="0">
                <a:solidFill>
                  <a:schemeClr val="tx1"/>
                </a:solidFill>
              </a:rPr>
              <a:t>businesses, government and individuals</a:t>
            </a:r>
            <a:r>
              <a:rPr lang="en-US" sz="1100" dirty="0" smtClean="0">
                <a:solidFill>
                  <a:schemeClr val="tx1"/>
                </a:solidFill>
              </a:rPr>
              <a:t>.</a:t>
            </a:r>
          </a:p>
          <a:p>
            <a:pPr marL="0" indent="0">
              <a:buFont typeface="Arial" panose="020B0604020202020204" pitchFamily="34" charset="0"/>
              <a:buNone/>
            </a:pPr>
            <a:r>
              <a:rPr lang="en-US" sz="1100" dirty="0" smtClean="0">
                <a:solidFill>
                  <a:schemeClr val="tx1"/>
                </a:solidFill>
              </a:rPr>
              <a:t> </a:t>
            </a:r>
            <a:endParaRPr lang="en-US" sz="1100" b="1" dirty="0" smtClean="0">
              <a:solidFill>
                <a:schemeClr val="tx1"/>
              </a:solidFill>
            </a:endParaRPr>
          </a:p>
          <a:p>
            <a:pPr marL="171450" indent="-171450">
              <a:buFont typeface="Arial" panose="020B0604020202020204" pitchFamily="34" charset="0"/>
              <a:buChar char="•"/>
            </a:pPr>
            <a:r>
              <a:rPr lang="en-US" sz="1100" b="1" i="1" kern="1200" dirty="0" smtClean="0">
                <a:solidFill>
                  <a:schemeClr val="tx1"/>
                </a:solidFill>
                <a:effectLst/>
                <a:latin typeface="+mn-lt"/>
                <a:ea typeface="+mn-ea"/>
                <a:cs typeface="+mn-cs"/>
              </a:rPr>
              <a:t>Institutional Investors </a:t>
            </a:r>
            <a:r>
              <a:rPr lang="en-US" sz="1100" kern="1200" dirty="0" smtClean="0">
                <a:solidFill>
                  <a:schemeClr val="tx1"/>
                </a:solidFill>
                <a:effectLst/>
                <a:latin typeface="+mn-lt"/>
                <a:ea typeface="+mn-ea"/>
                <a:cs typeface="+mn-cs"/>
              </a:rPr>
              <a:t>are</a:t>
            </a:r>
            <a:r>
              <a:rPr lang="en-US" sz="1100" b="0" kern="1200" dirty="0" smtClean="0">
                <a:solidFill>
                  <a:schemeClr val="tx1"/>
                </a:solidFill>
                <a:effectLst/>
                <a:latin typeface="+mn-lt"/>
                <a:ea typeface="+mn-ea"/>
                <a:cs typeface="+mn-cs"/>
              </a:rPr>
              <a:t> non-bank persons or organizations that trade securities in large enough quantities or dollar amounts that they qualify for preferential treatment and lower commissions.  </a:t>
            </a:r>
          </a:p>
          <a:p>
            <a:pPr marL="171450" indent="-171450">
              <a:buFont typeface="Arial" panose="020B0604020202020204" pitchFamily="34" charset="0"/>
              <a:buChar char="•"/>
            </a:pPr>
            <a:endParaRPr lang="en-US" sz="1100" b="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100" b="0" kern="1200" dirty="0" smtClean="0">
                <a:solidFill>
                  <a:schemeClr val="tx1"/>
                </a:solidFill>
                <a:effectLst/>
                <a:latin typeface="+mn-lt"/>
                <a:ea typeface="+mn-ea"/>
                <a:cs typeface="+mn-cs"/>
              </a:rPr>
              <a:t>Examples of institutional investors include pension funds and life insurance companies.</a:t>
            </a:r>
          </a:p>
          <a:p>
            <a:pPr marL="457200" lvl="1" indent="0">
              <a:buFont typeface="Arial" panose="020B0604020202020204" pitchFamily="34" charset="0"/>
              <a:buNone/>
            </a:pPr>
            <a:endParaRPr lang="en-US" sz="1100" b="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100" b="0" kern="1200" dirty="0" smtClean="0">
                <a:solidFill>
                  <a:schemeClr val="tx1"/>
                </a:solidFill>
                <a:effectLst/>
                <a:latin typeface="+mn-lt"/>
                <a:ea typeface="+mn-ea"/>
                <a:cs typeface="+mn-cs"/>
              </a:rPr>
              <a:t>Capital markets are vital to the functioning of an economy, since capital is a critical component in generating economic output. </a:t>
            </a:r>
          </a:p>
          <a:p>
            <a:pPr marL="171450" indent="-171450">
              <a:buFont typeface="Arial" panose="020B0604020202020204" pitchFamily="34" charset="0"/>
              <a:buChar char="•"/>
            </a:pPr>
            <a:endParaRPr lang="en-US" sz="1100" b="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100" b="0" kern="1200" dirty="0" smtClean="0">
                <a:solidFill>
                  <a:schemeClr val="tx1"/>
                </a:solidFill>
                <a:effectLst/>
                <a:latin typeface="+mn-lt"/>
                <a:ea typeface="+mn-ea"/>
                <a:cs typeface="+mn-cs"/>
              </a:rPr>
              <a:t>The size of a nation’s capital markets is</a:t>
            </a:r>
            <a:r>
              <a:rPr lang="en-US" sz="1100" b="0" kern="1200" baseline="0" dirty="0" smtClean="0">
                <a:solidFill>
                  <a:schemeClr val="tx1"/>
                </a:solidFill>
                <a:effectLst/>
                <a:latin typeface="+mn-lt"/>
                <a:ea typeface="+mn-ea"/>
                <a:cs typeface="+mn-cs"/>
              </a:rPr>
              <a:t> </a:t>
            </a:r>
            <a:r>
              <a:rPr lang="en-US" sz="1100" b="0" kern="1200" dirty="0" smtClean="0">
                <a:solidFill>
                  <a:schemeClr val="tx1"/>
                </a:solidFill>
                <a:effectLst/>
                <a:latin typeface="+mn-lt"/>
                <a:ea typeface="+mn-ea"/>
                <a:cs typeface="+mn-cs"/>
              </a:rPr>
              <a:t>closely related to the size of it’s economy.</a:t>
            </a:r>
            <a:r>
              <a:rPr lang="en-US" sz="1100" b="0" kern="1200" baseline="0" dirty="0" smtClean="0">
                <a:solidFill>
                  <a:schemeClr val="tx1"/>
                </a:solidFill>
                <a:effectLst/>
                <a:latin typeface="+mn-lt"/>
                <a:ea typeface="+mn-ea"/>
                <a:cs typeface="+mn-cs"/>
              </a:rPr>
              <a:t>  </a:t>
            </a:r>
          </a:p>
          <a:p>
            <a:pPr marL="0" indent="0">
              <a:buFont typeface="Arial" panose="020B0604020202020204" pitchFamily="34" charset="0"/>
              <a:buNone/>
            </a:pPr>
            <a:endParaRPr lang="en-US" sz="1100" b="1"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100" b="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7</a:t>
            </a:fld>
            <a:endParaRPr lang="en-GB" dirty="0"/>
          </a:p>
        </p:txBody>
      </p:sp>
    </p:spTree>
    <p:extLst>
      <p:ext uri="{BB962C8B-B14F-4D97-AF65-F5344CB8AC3E}">
        <p14:creationId xmlns:p14="http://schemas.microsoft.com/office/powerpoint/2010/main" val="40749333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171450" indent="-171450">
              <a:buFont typeface="Arial" panose="020B0604020202020204" pitchFamily="34" charset="0"/>
              <a:buChar char="•"/>
            </a:pPr>
            <a:r>
              <a:rPr lang="en-US" sz="1100" b="0" i="0" kern="1200" dirty="0">
                <a:solidFill>
                  <a:schemeClr val="tx1"/>
                </a:solidFill>
                <a:effectLst/>
                <a:latin typeface="+mn-lt"/>
                <a:ea typeface="+mn-ea"/>
                <a:cs typeface="+mn-cs"/>
              </a:rPr>
              <a:t>Once financing </a:t>
            </a:r>
            <a:r>
              <a:rPr lang="en-US" sz="1100" b="0" i="0" kern="1200" baseline="0" dirty="0">
                <a:solidFill>
                  <a:schemeClr val="tx1"/>
                </a:solidFill>
                <a:effectLst/>
                <a:latin typeface="+mn-lt"/>
                <a:ea typeface="+mn-ea"/>
                <a:cs typeface="+mn-cs"/>
              </a:rPr>
              <a:t>has been raised </a:t>
            </a:r>
            <a:r>
              <a:rPr lang="en-US" sz="1100" b="0" i="0" kern="1200" baseline="0" dirty="0" smtClean="0">
                <a:solidFill>
                  <a:schemeClr val="tx1"/>
                </a:solidFill>
                <a:effectLst/>
                <a:latin typeface="+mn-lt"/>
                <a:ea typeface="+mn-ea"/>
                <a:cs typeface="+mn-cs"/>
              </a:rPr>
              <a:t>through the capital markets, </a:t>
            </a:r>
            <a:r>
              <a:rPr lang="en-US" sz="1100" b="0" i="0" kern="1200" baseline="0" dirty="0">
                <a:solidFill>
                  <a:schemeClr val="tx1"/>
                </a:solidFill>
                <a:effectLst/>
                <a:latin typeface="+mn-lt"/>
                <a:ea typeface="+mn-ea"/>
                <a:cs typeface="+mn-cs"/>
              </a:rPr>
              <a:t>governments can use the proceeds to pay the interest on existing debt, </a:t>
            </a:r>
            <a:r>
              <a:rPr lang="en-US" sz="1100" b="0" i="0" kern="1200" baseline="0" dirty="0" smtClean="0">
                <a:solidFill>
                  <a:schemeClr val="tx1"/>
                </a:solidFill>
                <a:effectLst/>
                <a:latin typeface="+mn-lt"/>
                <a:ea typeface="+mn-ea"/>
                <a:cs typeface="+mn-cs"/>
              </a:rPr>
              <a:t>fund social </a:t>
            </a:r>
            <a:r>
              <a:rPr lang="en-US" sz="1100" b="0" i="0" kern="1200" baseline="0" dirty="0">
                <a:solidFill>
                  <a:schemeClr val="tx1"/>
                </a:solidFill>
                <a:effectLst/>
                <a:latin typeface="+mn-lt"/>
                <a:ea typeface="+mn-ea"/>
                <a:cs typeface="+mn-cs"/>
              </a:rPr>
              <a:t>programs, maintain facilities, </a:t>
            </a:r>
            <a:r>
              <a:rPr lang="en-US" sz="1100" b="0" i="0" kern="1200" baseline="0" dirty="0" smtClean="0">
                <a:solidFill>
                  <a:schemeClr val="tx1"/>
                </a:solidFill>
                <a:effectLst/>
                <a:latin typeface="+mn-lt"/>
                <a:ea typeface="+mn-ea"/>
                <a:cs typeface="+mn-cs"/>
              </a:rPr>
              <a:t>and sponsor</a:t>
            </a:r>
            <a:r>
              <a:rPr lang="en-US" sz="1100" b="0" i="0" kern="1200" dirty="0" smtClean="0">
                <a:solidFill>
                  <a:schemeClr val="tx1"/>
                </a:solidFill>
                <a:effectLst/>
                <a:latin typeface="+mn-lt"/>
                <a:ea typeface="+mn-ea"/>
                <a:cs typeface="+mn-cs"/>
              </a:rPr>
              <a:t> </a:t>
            </a:r>
            <a:r>
              <a:rPr lang="en-US" sz="1100" b="0" i="0" kern="1200" baseline="0" dirty="0" smtClean="0">
                <a:solidFill>
                  <a:schemeClr val="tx1"/>
                </a:solidFill>
                <a:effectLst/>
                <a:latin typeface="+mn-lt"/>
                <a:ea typeface="+mn-ea"/>
                <a:cs typeface="+mn-cs"/>
              </a:rPr>
              <a:t>infrastructure </a:t>
            </a:r>
            <a:r>
              <a:rPr lang="en-US" sz="1100" b="0" i="0" kern="1200" baseline="0" dirty="0">
                <a:solidFill>
                  <a:schemeClr val="tx1"/>
                </a:solidFill>
                <a:effectLst/>
                <a:latin typeface="+mn-lt"/>
                <a:ea typeface="+mn-ea"/>
                <a:cs typeface="+mn-cs"/>
              </a:rPr>
              <a:t>projects such as roads, hospitals, airports, and schools. </a:t>
            </a:r>
            <a:endParaRPr lang="en-US" sz="1100" b="0" i="0" kern="1200" baseline="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100" b="0" i="0" kern="1200" baseline="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100" b="0" i="0" kern="1200" baseline="0" dirty="0" smtClean="0">
                <a:solidFill>
                  <a:schemeClr val="tx1"/>
                </a:solidFill>
                <a:effectLst/>
                <a:latin typeface="+mn-lt"/>
                <a:ea typeface="+mn-ea"/>
                <a:cs typeface="+mn-cs"/>
              </a:rPr>
              <a:t>Corporations </a:t>
            </a:r>
            <a:r>
              <a:rPr lang="en-US" sz="1100" b="0" i="0" kern="1200" baseline="0" dirty="0">
                <a:solidFill>
                  <a:schemeClr val="tx1"/>
                </a:solidFill>
                <a:effectLst/>
                <a:latin typeface="+mn-lt"/>
                <a:ea typeface="+mn-ea"/>
                <a:cs typeface="+mn-cs"/>
              </a:rPr>
              <a:t>use capital markets proceeds </a:t>
            </a:r>
            <a:r>
              <a:rPr lang="en-US" sz="1100" b="0" i="0" kern="1200" baseline="0" dirty="0" smtClean="0">
                <a:solidFill>
                  <a:schemeClr val="tx1"/>
                </a:solidFill>
                <a:effectLst/>
                <a:latin typeface="+mn-lt"/>
                <a:ea typeface="+mn-ea"/>
                <a:cs typeface="+mn-cs"/>
              </a:rPr>
              <a:t>to </a:t>
            </a:r>
            <a:r>
              <a:rPr lang="en-US" sz="1100" b="0" i="0" kern="1200" baseline="0" dirty="0">
                <a:solidFill>
                  <a:schemeClr val="tx1"/>
                </a:solidFill>
                <a:effectLst/>
                <a:latin typeface="+mn-lt"/>
                <a:ea typeface="+mn-ea"/>
                <a:cs typeface="+mn-cs"/>
              </a:rPr>
              <a:t>sustain existing operations and expand their businesses by upgrading equipment and hiring personnel to allow increased operational </a:t>
            </a:r>
            <a:r>
              <a:rPr lang="en-US" sz="1100" b="0" i="0" kern="1200" baseline="0" dirty="0" smtClean="0">
                <a:solidFill>
                  <a:schemeClr val="tx1"/>
                </a:solidFill>
                <a:effectLst/>
                <a:latin typeface="+mn-lt"/>
                <a:ea typeface="+mn-ea"/>
                <a:cs typeface="+mn-cs"/>
              </a:rPr>
              <a:t>capacity and/or capture </a:t>
            </a:r>
            <a:r>
              <a:rPr lang="en-US" sz="1100" b="0" i="0" kern="1200" baseline="0" dirty="0">
                <a:solidFill>
                  <a:schemeClr val="tx1"/>
                </a:solidFill>
                <a:effectLst/>
                <a:latin typeface="+mn-lt"/>
                <a:ea typeface="+mn-ea"/>
                <a:cs typeface="+mn-cs"/>
              </a:rPr>
              <a:t>a larger </a:t>
            </a:r>
            <a:r>
              <a:rPr lang="en-US" sz="1100" b="0" i="0" kern="1200" baseline="0" dirty="0" smtClean="0">
                <a:solidFill>
                  <a:schemeClr val="tx1"/>
                </a:solidFill>
                <a:effectLst/>
                <a:latin typeface="+mn-lt"/>
                <a:ea typeface="+mn-ea"/>
                <a:cs typeface="+mn-cs"/>
              </a:rPr>
              <a:t>market share thereby generating </a:t>
            </a:r>
            <a:r>
              <a:rPr lang="en-US" sz="1100" b="0" i="0" kern="1200" baseline="0" dirty="0">
                <a:solidFill>
                  <a:schemeClr val="tx1"/>
                </a:solidFill>
                <a:effectLst/>
                <a:latin typeface="+mn-lt"/>
                <a:ea typeface="+mn-ea"/>
                <a:cs typeface="+mn-cs"/>
              </a:rPr>
              <a:t>more revenue.   </a:t>
            </a:r>
            <a:endParaRPr lang="en-US" sz="1100" b="0" i="0" kern="1200" baseline="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100" dirty="0" smtClean="0">
              <a:solidFill>
                <a:schemeClr val="tx1"/>
              </a:solidFill>
            </a:endParaRPr>
          </a:p>
          <a:p>
            <a:pPr marL="171450" indent="-171450">
              <a:buFont typeface="Arial" panose="020B0604020202020204" pitchFamily="34" charset="0"/>
              <a:buChar char="•"/>
            </a:pPr>
            <a:r>
              <a:rPr lang="en-US" sz="1100" dirty="0" smtClean="0">
                <a:solidFill>
                  <a:schemeClr val="tx1"/>
                </a:solidFill>
              </a:rPr>
              <a:t>W</a:t>
            </a:r>
            <a:r>
              <a:rPr lang="en-US" sz="1100" b="0" i="0" kern="1200" baseline="0" dirty="0" smtClean="0">
                <a:solidFill>
                  <a:schemeClr val="tx1"/>
                </a:solidFill>
                <a:effectLst/>
                <a:latin typeface="+mn-lt"/>
                <a:ea typeface="+mn-ea"/>
                <a:cs typeface="+mn-cs"/>
              </a:rPr>
              <a:t>hen </a:t>
            </a:r>
            <a:r>
              <a:rPr lang="en-US" sz="1100" b="0" i="0" kern="1200" baseline="0" dirty="0">
                <a:solidFill>
                  <a:schemeClr val="tx1"/>
                </a:solidFill>
                <a:effectLst/>
                <a:latin typeface="+mn-lt"/>
                <a:ea typeface="+mn-ea"/>
                <a:cs typeface="+mn-cs"/>
              </a:rPr>
              <a:t>a business generates more money, the change is usually reflected in a higher stock </a:t>
            </a:r>
            <a:r>
              <a:rPr lang="en-US" sz="1100" b="0" i="0" kern="1200" baseline="0" dirty="0" smtClean="0">
                <a:solidFill>
                  <a:schemeClr val="tx1"/>
                </a:solidFill>
                <a:effectLst/>
                <a:latin typeface="+mn-lt"/>
                <a:ea typeface="+mn-ea"/>
                <a:cs typeface="+mn-cs"/>
              </a:rPr>
              <a:t>price. </a:t>
            </a:r>
          </a:p>
          <a:p>
            <a:pPr marL="171450" indent="-171450">
              <a:buFont typeface="Arial" panose="020B0604020202020204" pitchFamily="34" charset="0"/>
              <a:buChar char="•"/>
            </a:pPr>
            <a:endParaRPr lang="en-US" sz="1100" b="0" i="0" kern="1200" baseline="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100" b="0" i="0" kern="1200" baseline="0" dirty="0" smtClean="0">
                <a:solidFill>
                  <a:schemeClr val="tx1"/>
                </a:solidFill>
                <a:effectLst/>
                <a:latin typeface="+mn-lt"/>
                <a:ea typeface="+mn-ea"/>
                <a:cs typeface="+mn-cs"/>
              </a:rPr>
              <a:t>Hence ,investors </a:t>
            </a:r>
            <a:r>
              <a:rPr lang="en-US" sz="1100" b="0" i="0" kern="1200" baseline="0" dirty="0">
                <a:solidFill>
                  <a:schemeClr val="tx1"/>
                </a:solidFill>
                <a:effectLst/>
                <a:latin typeface="+mn-lt"/>
                <a:ea typeface="+mn-ea"/>
                <a:cs typeface="+mn-cs"/>
              </a:rPr>
              <a:t>are motivated to buy </a:t>
            </a:r>
            <a:r>
              <a:rPr lang="en-US" sz="1100" b="0" i="0" kern="1200" baseline="0" dirty="0" smtClean="0">
                <a:solidFill>
                  <a:schemeClr val="tx1"/>
                </a:solidFill>
                <a:effectLst/>
                <a:latin typeface="+mn-lt"/>
                <a:ea typeface="+mn-ea"/>
                <a:cs typeface="+mn-cs"/>
              </a:rPr>
              <a:t>stocks of </a:t>
            </a:r>
            <a:r>
              <a:rPr lang="en-US" sz="1100" b="0" i="0" kern="1200" baseline="0" dirty="0">
                <a:solidFill>
                  <a:schemeClr val="tx1"/>
                </a:solidFill>
                <a:effectLst/>
                <a:latin typeface="+mn-lt"/>
                <a:ea typeface="+mn-ea"/>
                <a:cs typeface="+mn-cs"/>
              </a:rPr>
              <a:t>companies that </a:t>
            </a:r>
            <a:r>
              <a:rPr lang="en-US" sz="1100" b="0" i="0" kern="1200" baseline="0" dirty="0" smtClean="0">
                <a:solidFill>
                  <a:schemeClr val="tx1"/>
                </a:solidFill>
                <a:effectLst/>
                <a:latin typeface="+mn-lt"/>
                <a:ea typeface="+mn-ea"/>
                <a:cs typeface="+mn-cs"/>
              </a:rPr>
              <a:t>have brighter economic</a:t>
            </a:r>
            <a:r>
              <a:rPr lang="en-US" sz="1100" b="0" i="0" kern="1200" dirty="0" smtClean="0">
                <a:solidFill>
                  <a:schemeClr val="tx1"/>
                </a:solidFill>
                <a:effectLst/>
                <a:latin typeface="+mn-lt"/>
                <a:ea typeface="+mn-ea"/>
                <a:cs typeface="+mn-cs"/>
              </a:rPr>
              <a:t> prospects</a:t>
            </a:r>
            <a:r>
              <a:rPr lang="en-US" sz="1100" b="0" i="0" kern="1200" baseline="0" dirty="0" smtClean="0">
                <a:solidFill>
                  <a:schemeClr val="tx1"/>
                </a:solidFill>
                <a:effectLst/>
                <a:latin typeface="+mn-lt"/>
                <a:ea typeface="+mn-ea"/>
                <a:cs typeface="+mn-cs"/>
              </a:rPr>
              <a:t>.   </a:t>
            </a:r>
            <a:endParaRPr lang="en-US" sz="1100" dirty="0">
              <a:solidFill>
                <a:schemeClr val="tx1"/>
              </a:solidFill>
            </a:endParaRPr>
          </a:p>
          <a:p>
            <a:pPr marL="171450" indent="-171450">
              <a:buFont typeface="Arial" panose="020B0604020202020204" pitchFamily="34" charset="0"/>
              <a:buChar char="•"/>
            </a:pPr>
            <a:endParaRPr lang="en-US" sz="1100" b="0" i="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100" b="0" i="0" kern="1200" dirty="0" smtClean="0">
                <a:solidFill>
                  <a:schemeClr val="tx1"/>
                </a:solidFill>
                <a:effectLst/>
                <a:latin typeface="+mn-lt"/>
                <a:ea typeface="+mn-ea"/>
                <a:cs typeface="+mn-cs"/>
              </a:rPr>
              <a:t>Without </a:t>
            </a:r>
            <a:r>
              <a:rPr lang="en-US" sz="1100" b="0" i="0" kern="1200" dirty="0">
                <a:solidFill>
                  <a:schemeClr val="tx1"/>
                </a:solidFill>
                <a:effectLst/>
                <a:latin typeface="+mn-lt"/>
                <a:ea typeface="+mn-ea"/>
                <a:cs typeface="+mn-cs"/>
              </a:rPr>
              <a:t>the capital markets for bonds and</a:t>
            </a:r>
            <a:r>
              <a:rPr lang="en-US" sz="1100" b="0" i="0" kern="1200" baseline="0" dirty="0">
                <a:solidFill>
                  <a:schemeClr val="tx1"/>
                </a:solidFill>
                <a:effectLst/>
                <a:latin typeface="+mn-lt"/>
                <a:ea typeface="+mn-ea"/>
                <a:cs typeface="+mn-cs"/>
              </a:rPr>
              <a:t> stocks</a:t>
            </a:r>
            <a:r>
              <a:rPr lang="en-US" sz="1100" b="0" i="0" kern="1200" dirty="0">
                <a:solidFill>
                  <a:schemeClr val="tx1"/>
                </a:solidFill>
                <a:effectLst/>
                <a:latin typeface="+mn-lt"/>
                <a:ea typeface="+mn-ea"/>
                <a:cs typeface="+mn-cs"/>
              </a:rPr>
              <a:t>, governments and businesses would have fewer options to implement their policies or </a:t>
            </a:r>
            <a:r>
              <a:rPr lang="en-US" sz="1100" b="0" i="0" kern="1200" dirty="0" smtClean="0">
                <a:solidFill>
                  <a:schemeClr val="tx1"/>
                </a:solidFill>
                <a:effectLst/>
                <a:latin typeface="+mn-lt"/>
                <a:ea typeface="+mn-ea"/>
                <a:cs typeface="+mn-cs"/>
              </a:rPr>
              <a:t>to bring </a:t>
            </a:r>
            <a:r>
              <a:rPr lang="en-US" sz="1100" b="0" i="0" kern="1200" dirty="0">
                <a:solidFill>
                  <a:schemeClr val="tx1"/>
                </a:solidFill>
                <a:effectLst/>
                <a:latin typeface="+mn-lt"/>
                <a:ea typeface="+mn-ea"/>
                <a:cs typeface="+mn-cs"/>
              </a:rPr>
              <a:t>innovative</a:t>
            </a:r>
            <a:r>
              <a:rPr lang="en-US" sz="1100" b="0" i="0" kern="1200" baseline="0" dirty="0">
                <a:solidFill>
                  <a:schemeClr val="tx1"/>
                </a:solidFill>
                <a:effectLst/>
                <a:latin typeface="+mn-lt"/>
                <a:ea typeface="+mn-ea"/>
                <a:cs typeface="+mn-cs"/>
              </a:rPr>
              <a:t> </a:t>
            </a:r>
            <a:r>
              <a:rPr lang="en-US" sz="1100" b="0" i="0" kern="1200" dirty="0">
                <a:solidFill>
                  <a:schemeClr val="tx1"/>
                </a:solidFill>
                <a:effectLst/>
                <a:latin typeface="+mn-lt"/>
                <a:ea typeface="+mn-ea"/>
                <a:cs typeface="+mn-cs"/>
              </a:rPr>
              <a:t>ideas to </a:t>
            </a:r>
            <a:r>
              <a:rPr lang="en-US" sz="1100" b="0" i="0" kern="1200" dirty="0" smtClean="0">
                <a:solidFill>
                  <a:schemeClr val="tx1"/>
                </a:solidFill>
                <a:effectLst/>
                <a:latin typeface="+mn-lt"/>
                <a:ea typeface="+mn-ea"/>
                <a:cs typeface="+mn-cs"/>
              </a:rPr>
              <a:t>market. </a:t>
            </a:r>
            <a:r>
              <a:rPr lang="en-US" sz="1100" b="0" i="0" kern="1200" baseline="0" dirty="0" smtClean="0">
                <a:solidFill>
                  <a:schemeClr val="tx1"/>
                </a:solidFill>
                <a:effectLst/>
                <a:latin typeface="+mn-lt"/>
                <a:ea typeface="+mn-ea"/>
                <a:cs typeface="+mn-cs"/>
              </a:rPr>
              <a:t> </a:t>
            </a:r>
          </a:p>
          <a:p>
            <a:pPr marL="171450" indent="-171450">
              <a:buFont typeface="Arial" panose="020B0604020202020204" pitchFamily="34" charset="0"/>
              <a:buChar char="•"/>
            </a:pPr>
            <a:endParaRPr lang="en-US" sz="1100" b="0" i="0" kern="1200" baseline="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100" b="0" i="0" kern="1200" baseline="0" dirty="0" smtClean="0">
                <a:solidFill>
                  <a:schemeClr val="tx1"/>
                </a:solidFill>
                <a:effectLst/>
                <a:latin typeface="+mn-lt"/>
                <a:ea typeface="+mn-ea"/>
                <a:cs typeface="+mn-cs"/>
              </a:rPr>
              <a:t>Capital market participants looking to borrow </a:t>
            </a:r>
            <a:r>
              <a:rPr lang="en-US" sz="1100" b="0" i="0" kern="1200" dirty="0" smtClean="0">
                <a:solidFill>
                  <a:schemeClr val="tx1"/>
                </a:solidFill>
                <a:effectLst/>
                <a:latin typeface="+mn-lt"/>
                <a:ea typeface="+mn-ea"/>
                <a:cs typeface="+mn-cs"/>
              </a:rPr>
              <a:t>would have to either raise taxes,</a:t>
            </a:r>
            <a:r>
              <a:rPr lang="en-US" sz="1100" b="0" i="0" kern="1200" baseline="0" dirty="0" smtClean="0">
                <a:solidFill>
                  <a:schemeClr val="tx1"/>
                </a:solidFill>
                <a:effectLst/>
                <a:latin typeface="+mn-lt"/>
                <a:ea typeface="+mn-ea"/>
                <a:cs typeface="+mn-cs"/>
              </a:rPr>
              <a:t> sell off assets, or </a:t>
            </a:r>
            <a:r>
              <a:rPr lang="en-US" sz="1100" b="0" i="0" kern="1200" dirty="0" smtClean="0">
                <a:solidFill>
                  <a:schemeClr val="tx1"/>
                </a:solidFill>
                <a:effectLst/>
                <a:latin typeface="+mn-lt"/>
                <a:ea typeface="+mn-ea"/>
                <a:cs typeface="+mn-cs"/>
              </a:rPr>
              <a:t>save up enough money</a:t>
            </a:r>
            <a:r>
              <a:rPr lang="en-US" sz="1100" b="0" i="0" kern="1200" baseline="0" dirty="0" smtClean="0">
                <a:solidFill>
                  <a:schemeClr val="tx1"/>
                </a:solidFill>
                <a:effectLst/>
                <a:latin typeface="+mn-lt"/>
                <a:ea typeface="+mn-ea"/>
                <a:cs typeface="+mn-cs"/>
              </a:rPr>
              <a:t> </a:t>
            </a:r>
            <a:r>
              <a:rPr lang="en-US" sz="1100" b="0" i="0" kern="1200" dirty="0">
                <a:solidFill>
                  <a:schemeClr val="tx1"/>
                </a:solidFill>
                <a:effectLst/>
                <a:latin typeface="+mn-lt"/>
                <a:ea typeface="+mn-ea"/>
                <a:cs typeface="+mn-cs"/>
              </a:rPr>
              <a:t>to re-invest. </a:t>
            </a:r>
            <a:endParaRPr lang="en-US" sz="1100" b="0" i="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100" b="0" i="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100" b="0" i="0" kern="1200" dirty="0" smtClean="0">
                <a:solidFill>
                  <a:schemeClr val="tx1"/>
                </a:solidFill>
                <a:effectLst/>
                <a:latin typeface="+mn-lt"/>
                <a:ea typeface="+mn-ea"/>
                <a:cs typeface="+mn-cs"/>
              </a:rPr>
              <a:t>With </a:t>
            </a:r>
            <a:r>
              <a:rPr lang="en-US" sz="1100" b="0" i="0" kern="1200" dirty="0">
                <a:solidFill>
                  <a:schemeClr val="tx1"/>
                </a:solidFill>
                <a:effectLst/>
                <a:latin typeface="+mn-lt"/>
                <a:ea typeface="+mn-ea"/>
                <a:cs typeface="+mn-cs"/>
              </a:rPr>
              <a:t>healthy capital markets, governments</a:t>
            </a:r>
            <a:r>
              <a:rPr lang="en-US" sz="1100" b="0" i="0" kern="1200" baseline="0" dirty="0">
                <a:solidFill>
                  <a:schemeClr val="tx1"/>
                </a:solidFill>
                <a:effectLst/>
                <a:latin typeface="+mn-lt"/>
                <a:ea typeface="+mn-ea"/>
                <a:cs typeface="+mn-cs"/>
              </a:rPr>
              <a:t> and </a:t>
            </a:r>
            <a:r>
              <a:rPr lang="en-US" sz="1100" b="0" i="0" kern="1200" dirty="0">
                <a:solidFill>
                  <a:schemeClr val="tx1"/>
                </a:solidFill>
                <a:effectLst/>
                <a:latin typeface="+mn-lt"/>
                <a:ea typeface="+mn-ea"/>
                <a:cs typeface="+mn-cs"/>
              </a:rPr>
              <a:t>businesses can obtain the needed financial support</a:t>
            </a:r>
            <a:r>
              <a:rPr lang="en-US" sz="1100" b="0" i="0" kern="1200" baseline="0" dirty="0">
                <a:solidFill>
                  <a:schemeClr val="tx1"/>
                </a:solidFill>
                <a:effectLst/>
                <a:latin typeface="+mn-lt"/>
                <a:ea typeface="+mn-ea"/>
                <a:cs typeface="+mn-cs"/>
              </a:rPr>
              <a:t> </a:t>
            </a:r>
            <a:r>
              <a:rPr lang="en-US" sz="1100" b="0" i="0" kern="1200" dirty="0">
                <a:solidFill>
                  <a:schemeClr val="tx1"/>
                </a:solidFill>
                <a:effectLst/>
                <a:latin typeface="+mn-lt"/>
                <a:ea typeface="+mn-ea"/>
                <a:cs typeface="+mn-cs"/>
              </a:rPr>
              <a:t>to build healthy communities and profitable</a:t>
            </a:r>
            <a:r>
              <a:rPr lang="en-US" sz="1100" b="0" i="0" kern="1200" baseline="0" dirty="0">
                <a:solidFill>
                  <a:schemeClr val="tx1"/>
                </a:solidFill>
                <a:effectLst/>
                <a:latin typeface="+mn-lt"/>
                <a:ea typeface="+mn-ea"/>
                <a:cs typeface="+mn-cs"/>
              </a:rPr>
              <a:t> </a:t>
            </a:r>
            <a:r>
              <a:rPr lang="en-US" sz="1100" b="0" i="0" kern="1200" dirty="0">
                <a:solidFill>
                  <a:schemeClr val="tx1"/>
                </a:solidFill>
                <a:effectLst/>
                <a:latin typeface="+mn-lt"/>
                <a:ea typeface="+mn-ea"/>
                <a:cs typeface="+mn-cs"/>
              </a:rPr>
              <a:t>companies. </a:t>
            </a:r>
            <a:endParaRPr lang="en-US" sz="1100" b="0" i="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100" b="0" i="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100" b="0" i="0" kern="1200" dirty="0" smtClean="0">
                <a:solidFill>
                  <a:schemeClr val="tx1"/>
                </a:solidFill>
                <a:effectLst/>
                <a:latin typeface="+mn-lt"/>
                <a:ea typeface="+mn-ea"/>
                <a:cs typeface="+mn-cs"/>
              </a:rPr>
              <a:t>They </a:t>
            </a:r>
            <a:r>
              <a:rPr lang="en-US" sz="1100" b="0" i="0" kern="1200" dirty="0">
                <a:solidFill>
                  <a:schemeClr val="tx1"/>
                </a:solidFill>
                <a:effectLst/>
                <a:latin typeface="+mn-lt"/>
                <a:ea typeface="+mn-ea"/>
                <a:cs typeface="+mn-cs"/>
              </a:rPr>
              <a:t>can also expand existing businesses to create new jobs which in turn help strengthen the overall economy.</a:t>
            </a:r>
            <a:endParaRPr lang="en-US" sz="1100" baseline="0" dirty="0">
              <a:solidFill>
                <a:schemeClr val="tx1"/>
              </a:solidFill>
            </a:endParaRPr>
          </a:p>
          <a:p>
            <a:pPr marL="0" indent="0">
              <a:buFont typeface="Arial" panose="020B0604020202020204" pitchFamily="34" charset="0"/>
              <a:buNone/>
            </a:pPr>
            <a:endParaRPr lang="en-US" sz="1100" kern="1200" dirty="0">
              <a:solidFill>
                <a:schemeClr val="tx1"/>
              </a:solidFill>
              <a:effectLst/>
              <a:latin typeface="+mn-lt"/>
              <a:ea typeface="+mn-ea"/>
              <a:cs typeface="+mn-cs"/>
            </a:endParaRPr>
          </a:p>
          <a:p>
            <a:pPr marL="0" indent="0">
              <a:buFont typeface="Arial" panose="020B0604020202020204" pitchFamily="34" charset="0"/>
              <a:buNone/>
            </a:pPr>
            <a:endParaRPr lang="en-US" sz="1100" kern="1200" dirty="0">
              <a:solidFill>
                <a:schemeClr val="tx1"/>
              </a:solidFill>
              <a:effectLst/>
              <a:latin typeface="+mn-lt"/>
              <a:ea typeface="+mn-ea"/>
              <a:cs typeface="+mn-cs"/>
            </a:endParaRPr>
          </a:p>
          <a:p>
            <a:pPr marL="0" indent="0">
              <a:buFont typeface="Arial" panose="020B0604020202020204" pitchFamily="34" charset="0"/>
              <a:buNone/>
            </a:pPr>
            <a:endParaRPr lang="en-US" sz="1100" kern="1200" dirty="0">
              <a:solidFill>
                <a:schemeClr val="tx1"/>
              </a:solidFill>
              <a:effectLst/>
              <a:latin typeface="+mn-lt"/>
              <a:ea typeface="+mn-ea"/>
              <a:cs typeface="+mn-cs"/>
            </a:endParaRPr>
          </a:p>
          <a:p>
            <a:pPr marL="0" indent="0">
              <a:buFont typeface="Arial" panose="020B0604020202020204" pitchFamily="34" charset="0"/>
              <a:buNone/>
            </a:pPr>
            <a:endParaRPr lang="en-US" sz="1100" kern="1200" dirty="0">
              <a:solidFill>
                <a:schemeClr val="tx1"/>
              </a:solidFill>
              <a:effectLst/>
              <a:latin typeface="+mn-lt"/>
              <a:ea typeface="+mn-ea"/>
              <a:cs typeface="+mn-cs"/>
            </a:endParaRPr>
          </a:p>
          <a:p>
            <a:pPr marL="0" indent="0">
              <a:buFont typeface="Arial" panose="020B0604020202020204" pitchFamily="34" charset="0"/>
              <a:buNone/>
            </a:pP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8</a:t>
            </a:fld>
            <a:endParaRPr lang="en-GB" dirty="0"/>
          </a:p>
        </p:txBody>
      </p:sp>
    </p:spTree>
    <p:extLst>
      <p:ext uri="{BB962C8B-B14F-4D97-AF65-F5344CB8AC3E}">
        <p14:creationId xmlns:p14="http://schemas.microsoft.com/office/powerpoint/2010/main" val="3077197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spcAft>
                <a:spcPts val="0"/>
              </a:spcAft>
              <a:buFont typeface="Arial" panose="020B0604020202020204" pitchFamily="34" charset="0"/>
              <a:buChar char="•"/>
            </a:pPr>
            <a:r>
              <a:rPr lang="en-US" sz="1100" dirty="0" smtClean="0">
                <a:solidFill>
                  <a:schemeClr val="tx1"/>
                </a:solidFill>
              </a:rPr>
              <a:t>Now </a:t>
            </a:r>
            <a:r>
              <a:rPr lang="en-US" sz="1100" dirty="0">
                <a:solidFill>
                  <a:schemeClr val="tx1"/>
                </a:solidFill>
              </a:rPr>
              <a:t>that we’ve </a:t>
            </a:r>
            <a:r>
              <a:rPr lang="en-US" sz="1100" dirty="0" smtClean="0">
                <a:solidFill>
                  <a:schemeClr val="tx1"/>
                </a:solidFill>
              </a:rPr>
              <a:t>covered the introduction to capital markets, let’s </a:t>
            </a:r>
            <a:r>
              <a:rPr lang="en-US" sz="1100" dirty="0">
                <a:solidFill>
                  <a:schemeClr val="tx1"/>
                </a:solidFill>
              </a:rPr>
              <a:t>take a closer look at how the</a:t>
            </a:r>
            <a:r>
              <a:rPr lang="en-US" sz="1100" baseline="0" dirty="0">
                <a:solidFill>
                  <a:schemeClr val="tx1"/>
                </a:solidFill>
              </a:rPr>
              <a:t> capital markets for bonds and stocks</a:t>
            </a:r>
            <a:r>
              <a:rPr lang="en-US" sz="1100" dirty="0">
                <a:solidFill>
                  <a:schemeClr val="tx1"/>
                </a:solidFill>
              </a:rPr>
              <a:t> differ.   </a:t>
            </a:r>
            <a:endParaRPr lang="en-US" sz="1100" dirty="0" smtClean="0">
              <a:solidFill>
                <a:schemeClr val="tx1"/>
              </a:solidFill>
            </a:endParaRPr>
          </a:p>
          <a:p>
            <a:pPr marL="171450" indent="-171450">
              <a:spcAft>
                <a:spcPts val="0"/>
              </a:spcAft>
              <a:buFont typeface="Arial" panose="020B0604020202020204" pitchFamily="34" charset="0"/>
              <a:buChar char="•"/>
            </a:pPr>
            <a:endParaRPr lang="en-US" sz="1100" dirty="0" smtClean="0">
              <a:solidFill>
                <a:schemeClr val="tx1"/>
              </a:solidFill>
            </a:endParaRPr>
          </a:p>
          <a:p>
            <a:pPr marL="171450" indent="-171450">
              <a:spcAft>
                <a:spcPts val="0"/>
              </a:spcAft>
              <a:buFont typeface="Arial" panose="020B0604020202020204" pitchFamily="34" charset="0"/>
              <a:buChar char="•"/>
            </a:pPr>
            <a:r>
              <a:rPr lang="en-US" sz="1100" dirty="0" smtClean="0">
                <a:solidFill>
                  <a:schemeClr val="tx1"/>
                </a:solidFill>
              </a:rPr>
              <a:t>In </a:t>
            </a:r>
            <a:r>
              <a:rPr lang="en-US" sz="1100" dirty="0">
                <a:solidFill>
                  <a:schemeClr val="tx1"/>
                </a:solidFill>
              </a:rPr>
              <a:t>terms of </a:t>
            </a:r>
            <a:r>
              <a:rPr lang="en-US" sz="1100" b="0" dirty="0">
                <a:solidFill>
                  <a:schemeClr val="tx1"/>
                </a:solidFill>
              </a:rPr>
              <a:t>size</a:t>
            </a:r>
            <a:r>
              <a:rPr lang="en-US" sz="1100" dirty="0">
                <a:solidFill>
                  <a:schemeClr val="tx1"/>
                </a:solidFill>
              </a:rPr>
              <a:t>, you might be surprised to learn that the bond market is much </a:t>
            </a:r>
            <a:r>
              <a:rPr lang="en-US" sz="1100" b="0" dirty="0">
                <a:solidFill>
                  <a:schemeClr val="tx1"/>
                </a:solidFill>
              </a:rPr>
              <a:t>larger</a:t>
            </a:r>
            <a:r>
              <a:rPr lang="en-US" sz="1100" dirty="0">
                <a:solidFill>
                  <a:schemeClr val="tx1"/>
                </a:solidFill>
              </a:rPr>
              <a:t> than the stock market. </a:t>
            </a:r>
            <a:endParaRPr lang="en-US" sz="1100" dirty="0" smtClean="0">
              <a:solidFill>
                <a:schemeClr val="tx1"/>
              </a:solidFill>
            </a:endParaRPr>
          </a:p>
          <a:p>
            <a:pPr marL="0" indent="0">
              <a:spcAft>
                <a:spcPts val="0"/>
              </a:spcAft>
              <a:buFont typeface="Arial" panose="020B0604020202020204" pitchFamily="34" charset="0"/>
              <a:buNone/>
            </a:pPr>
            <a:r>
              <a:rPr lang="en-US" sz="1100" dirty="0" smtClean="0">
                <a:solidFill>
                  <a:schemeClr val="tx1"/>
                </a:solidFill>
              </a:rPr>
              <a:t> </a:t>
            </a:r>
          </a:p>
          <a:p>
            <a:pPr marL="171450" indent="-171450">
              <a:spcAft>
                <a:spcPts val="0"/>
              </a:spcAft>
              <a:buFont typeface="Arial" panose="020B0604020202020204" pitchFamily="34" charset="0"/>
              <a:buChar char="•"/>
            </a:pPr>
            <a:r>
              <a:rPr lang="en-US" sz="1100" b="0" i="0" kern="1200" dirty="0" smtClean="0">
                <a:solidFill>
                  <a:schemeClr val="tx1"/>
                </a:solidFill>
                <a:effectLst/>
                <a:latin typeface="+mn-lt"/>
                <a:ea typeface="+mn-ea"/>
                <a:cs typeface="+mn-cs"/>
              </a:rPr>
              <a:t>So what</a:t>
            </a:r>
            <a:r>
              <a:rPr lang="en-US" sz="1100" b="0" i="0" kern="1200" baseline="0" dirty="0" smtClean="0">
                <a:solidFill>
                  <a:schemeClr val="tx1"/>
                </a:solidFill>
                <a:effectLst/>
                <a:latin typeface="+mn-lt"/>
                <a:ea typeface="+mn-ea"/>
                <a:cs typeface="+mn-cs"/>
              </a:rPr>
              <a:t> accounts for the difference in size?</a:t>
            </a:r>
          </a:p>
          <a:p>
            <a:pPr marL="171450" indent="-171450">
              <a:spcAft>
                <a:spcPts val="0"/>
              </a:spcAft>
              <a:buFont typeface="Arial" panose="020B0604020202020204" pitchFamily="34" charset="0"/>
              <a:buChar char="•"/>
            </a:pPr>
            <a:endParaRPr lang="en-US" sz="1100" b="0" i="0" kern="1200" dirty="0" smtClean="0">
              <a:solidFill>
                <a:schemeClr val="tx1"/>
              </a:solidFill>
              <a:effectLst/>
              <a:latin typeface="+mn-lt"/>
              <a:ea typeface="+mn-ea"/>
              <a:cs typeface="+mn-cs"/>
            </a:endParaRPr>
          </a:p>
          <a:p>
            <a:pPr marL="228600" indent="-228600">
              <a:spcAft>
                <a:spcPts val="0"/>
              </a:spcAft>
              <a:buFont typeface="+mj-lt"/>
              <a:buAutoNum type="arabicPeriod"/>
            </a:pPr>
            <a:r>
              <a:rPr lang="en-US" sz="1100" b="0" i="0" kern="1200" dirty="0" smtClean="0">
                <a:solidFill>
                  <a:schemeClr val="tx1"/>
                </a:solidFill>
                <a:effectLst/>
                <a:latin typeface="+mn-lt"/>
                <a:ea typeface="+mn-ea"/>
                <a:cs typeface="+mn-cs"/>
              </a:rPr>
              <a:t>Governments and quasi government organizations cannot raise equity. Instead, they have free access to the debt markets. As a result, a large part of the debt markets are government issued securities.  In fact, The U.S. Treasury is the largest issuer of bonds worldwide.  In the U.S. and Canada,</a:t>
            </a:r>
            <a:r>
              <a:rPr lang="en-US" sz="1100" b="0" i="0" kern="1200" baseline="0" dirty="0" smtClean="0">
                <a:solidFill>
                  <a:schemeClr val="tx1"/>
                </a:solidFill>
                <a:effectLst/>
                <a:latin typeface="+mn-lt"/>
                <a:ea typeface="+mn-ea"/>
                <a:cs typeface="+mn-cs"/>
              </a:rPr>
              <a:t> </a:t>
            </a:r>
            <a:r>
              <a:rPr lang="en-US" sz="1100" b="0" i="0" kern="1200" dirty="0" smtClean="0">
                <a:solidFill>
                  <a:schemeClr val="tx1"/>
                </a:solidFill>
                <a:effectLst/>
                <a:latin typeface="+mn-lt"/>
                <a:ea typeface="+mn-ea"/>
                <a:cs typeface="+mn-cs"/>
              </a:rPr>
              <a:t>bonds</a:t>
            </a:r>
            <a:r>
              <a:rPr lang="en-US" sz="1100" b="0" i="0" kern="1200" baseline="0" dirty="0" smtClean="0">
                <a:solidFill>
                  <a:schemeClr val="tx1"/>
                </a:solidFill>
                <a:effectLst/>
                <a:latin typeface="+mn-lt"/>
                <a:ea typeface="+mn-ea"/>
                <a:cs typeface="+mn-cs"/>
              </a:rPr>
              <a:t> issued by the federal government are backed by the full faith and credit of the government. This makes government debt instruments attractive investments because investors perceive them to be risk free and highly liquid. </a:t>
            </a:r>
          </a:p>
          <a:p>
            <a:pPr marL="0" indent="0">
              <a:spcAft>
                <a:spcPts val="0"/>
              </a:spcAft>
              <a:buFont typeface="+mj-lt"/>
              <a:buNone/>
            </a:pPr>
            <a:endParaRPr lang="en-US" sz="1100" b="0" i="0" kern="1200" baseline="0" dirty="0" smtClean="0">
              <a:solidFill>
                <a:schemeClr val="tx1"/>
              </a:solidFill>
              <a:effectLst/>
              <a:latin typeface="+mn-lt"/>
              <a:ea typeface="+mn-ea"/>
              <a:cs typeface="+mn-cs"/>
            </a:endParaRPr>
          </a:p>
          <a:p>
            <a:pPr marL="228600" indent="-228600">
              <a:spcAft>
                <a:spcPts val="0"/>
              </a:spcAft>
              <a:buFont typeface="+mj-lt"/>
              <a:buAutoNum type="arabicPeriod" startAt="2"/>
            </a:pPr>
            <a:r>
              <a:rPr lang="en-US" sz="1100" dirty="0" smtClean="0">
                <a:solidFill>
                  <a:schemeClr val="tx1"/>
                </a:solidFill>
              </a:rPr>
              <a:t>Instead of </a:t>
            </a:r>
            <a:r>
              <a:rPr lang="en-US" sz="1100" baseline="0" dirty="0" smtClean="0">
                <a:solidFill>
                  <a:schemeClr val="tx1"/>
                </a:solidFill>
              </a:rPr>
              <a:t>taking out a loan, corporations </a:t>
            </a:r>
            <a:r>
              <a:rPr lang="en-US" sz="1100" b="0" i="0" kern="1200" dirty="0" smtClean="0">
                <a:solidFill>
                  <a:schemeClr val="tx1"/>
                </a:solidFill>
                <a:effectLst/>
                <a:latin typeface="+mn-lt"/>
                <a:ea typeface="+mn-ea"/>
                <a:cs typeface="+mn-cs"/>
              </a:rPr>
              <a:t>have two options when it comes to raising</a:t>
            </a:r>
            <a:r>
              <a:rPr lang="en-US" sz="1100" b="0" i="0" kern="1200" baseline="0" dirty="0" smtClean="0">
                <a:solidFill>
                  <a:schemeClr val="tx1"/>
                </a:solidFill>
                <a:effectLst/>
                <a:latin typeface="+mn-lt"/>
                <a:ea typeface="+mn-ea"/>
                <a:cs typeface="+mn-cs"/>
              </a:rPr>
              <a:t> financing - issuing bonds or stocks.  Issuing bonds does not dilute the shareholder base and allows management and majority shareholders to retain control of the company.  </a:t>
            </a:r>
          </a:p>
          <a:p>
            <a:pPr marL="0" indent="0">
              <a:spcAft>
                <a:spcPts val="0"/>
              </a:spcAft>
              <a:buFont typeface="+mj-lt"/>
              <a:buNone/>
            </a:pPr>
            <a:endParaRPr lang="en-US" sz="1100" b="0" i="0" kern="1200" baseline="0" dirty="0" smtClean="0">
              <a:solidFill>
                <a:schemeClr val="tx1"/>
              </a:solidFill>
              <a:effectLst/>
              <a:latin typeface="+mn-lt"/>
              <a:ea typeface="+mn-ea"/>
              <a:cs typeface="+mn-cs"/>
            </a:endParaRPr>
          </a:p>
          <a:p>
            <a:pPr marL="228600" indent="-228600">
              <a:spcAft>
                <a:spcPts val="0"/>
              </a:spcAft>
              <a:buFont typeface="+mj-lt"/>
              <a:buAutoNum type="arabicPeriod" startAt="3"/>
            </a:pPr>
            <a:r>
              <a:rPr lang="en-US" sz="1100" b="0" i="0" kern="1200" baseline="0" dirty="0" smtClean="0">
                <a:solidFill>
                  <a:schemeClr val="tx1"/>
                </a:solidFill>
                <a:effectLst/>
                <a:latin typeface="+mn-lt"/>
                <a:ea typeface="+mn-ea"/>
                <a:cs typeface="+mn-cs"/>
              </a:rPr>
              <a:t>Interest deductibility may allow corporations to </a:t>
            </a:r>
            <a:r>
              <a:rPr lang="en-US" sz="1100" b="0" i="0" kern="1200" dirty="0" smtClean="0">
                <a:solidFill>
                  <a:schemeClr val="tx1"/>
                </a:solidFill>
                <a:effectLst/>
                <a:latin typeface="+mn-lt"/>
                <a:ea typeface="+mn-ea"/>
                <a:cs typeface="+mn-cs"/>
              </a:rPr>
              <a:t>deduct the interest payments made</a:t>
            </a:r>
            <a:r>
              <a:rPr lang="en-US" sz="1100" b="0" i="0" kern="1200" baseline="0" dirty="0" smtClean="0">
                <a:solidFill>
                  <a:schemeClr val="tx1"/>
                </a:solidFill>
                <a:effectLst/>
                <a:latin typeface="+mn-lt"/>
                <a:ea typeface="+mn-ea"/>
                <a:cs typeface="+mn-cs"/>
              </a:rPr>
              <a:t> to </a:t>
            </a:r>
            <a:r>
              <a:rPr lang="en-US" sz="1100" b="0" i="0" kern="1200" dirty="0" smtClean="0">
                <a:solidFill>
                  <a:schemeClr val="tx1"/>
                </a:solidFill>
                <a:effectLst/>
                <a:latin typeface="+mn-lt"/>
                <a:ea typeface="+mn-ea"/>
                <a:cs typeface="+mn-cs"/>
              </a:rPr>
              <a:t>bondholders on their</a:t>
            </a:r>
            <a:r>
              <a:rPr lang="en-US" sz="1100" b="0" i="0" kern="1200" baseline="0" dirty="0" smtClean="0">
                <a:solidFill>
                  <a:schemeClr val="tx1"/>
                </a:solidFill>
                <a:effectLst/>
                <a:latin typeface="+mn-lt"/>
                <a:ea typeface="+mn-ea"/>
                <a:cs typeface="+mn-cs"/>
              </a:rPr>
              <a:t> </a:t>
            </a:r>
            <a:r>
              <a:rPr lang="en-US" sz="1100" b="0" i="0" kern="1200" dirty="0" smtClean="0">
                <a:solidFill>
                  <a:schemeClr val="tx1"/>
                </a:solidFill>
                <a:effectLst/>
                <a:latin typeface="+mn-lt"/>
                <a:ea typeface="+mn-ea"/>
                <a:cs typeface="+mn-cs"/>
              </a:rPr>
              <a:t>corporate income tax return. This in turn could reduce the</a:t>
            </a:r>
            <a:r>
              <a:rPr lang="en-US" sz="1100" b="0" i="0" kern="1200" baseline="0" dirty="0" smtClean="0">
                <a:solidFill>
                  <a:schemeClr val="tx1"/>
                </a:solidFill>
                <a:effectLst/>
                <a:latin typeface="+mn-lt"/>
                <a:ea typeface="+mn-ea"/>
                <a:cs typeface="+mn-cs"/>
              </a:rPr>
              <a:t> overall </a:t>
            </a:r>
            <a:r>
              <a:rPr lang="en-US" sz="1100" b="0" i="0" kern="1200" dirty="0" smtClean="0">
                <a:solidFill>
                  <a:schemeClr val="tx1"/>
                </a:solidFill>
                <a:effectLst/>
                <a:latin typeface="+mn-lt"/>
                <a:ea typeface="+mn-ea"/>
                <a:cs typeface="+mn-cs"/>
              </a:rPr>
              <a:t>tax liability of the corporation.   In comparison,</a:t>
            </a:r>
            <a:r>
              <a:rPr lang="en-US" sz="1100" b="0" i="0" kern="1200" baseline="0" dirty="0" smtClean="0">
                <a:solidFill>
                  <a:schemeClr val="tx1"/>
                </a:solidFill>
                <a:effectLst/>
                <a:latin typeface="+mn-lt"/>
                <a:ea typeface="+mn-ea"/>
                <a:cs typeface="+mn-cs"/>
              </a:rPr>
              <a:t> w</a:t>
            </a:r>
            <a:r>
              <a:rPr lang="en-US" sz="1100" b="0" i="0" kern="1200" dirty="0" smtClean="0">
                <a:solidFill>
                  <a:schemeClr val="tx1"/>
                </a:solidFill>
                <a:effectLst/>
                <a:latin typeface="+mn-lt"/>
                <a:ea typeface="+mn-ea"/>
                <a:cs typeface="+mn-cs"/>
              </a:rPr>
              <a:t>hen you sell stock, the proceeds are taxed as income. The corporation is further taxed on the dividends paid to your</a:t>
            </a:r>
            <a:r>
              <a:rPr lang="en-US" sz="1100" b="0" i="0" kern="1200" baseline="0" dirty="0" smtClean="0">
                <a:solidFill>
                  <a:schemeClr val="tx1"/>
                </a:solidFill>
                <a:effectLst/>
                <a:latin typeface="+mn-lt"/>
                <a:ea typeface="+mn-ea"/>
                <a:cs typeface="+mn-cs"/>
              </a:rPr>
              <a:t> shareholders. </a:t>
            </a:r>
            <a:endParaRPr lang="en-US" sz="1100" dirty="0">
              <a:solidFill>
                <a:schemeClr val="tx1"/>
              </a:solidFill>
            </a:endParaRPr>
          </a:p>
          <a:p>
            <a:pPr fontAlgn="base">
              <a:spcAft>
                <a:spcPts val="0"/>
              </a:spcAft>
            </a:pPr>
            <a:endParaRPr lang="en-US" sz="1100" b="1" i="0" kern="1200" dirty="0">
              <a:solidFill>
                <a:schemeClr val="tx1"/>
              </a:solidFill>
              <a:effectLst/>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9</a:t>
            </a:fld>
            <a:endParaRPr lang="en-GB" dirty="0"/>
          </a:p>
        </p:txBody>
      </p:sp>
    </p:spTree>
    <p:extLst>
      <p:ext uri="{BB962C8B-B14F-4D97-AF65-F5344CB8AC3E}">
        <p14:creationId xmlns:p14="http://schemas.microsoft.com/office/powerpoint/2010/main" val="36017321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rint (1)">
    <p:bg bwMode="ltGray">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9" y="0"/>
            <a:ext cx="9142642" cy="3430189"/>
          </a:xfrm>
          <a:prstGeom prst="rect">
            <a:avLst/>
          </a:prstGeom>
        </p:spPr>
      </p:pic>
      <p:sp>
        <p:nvSpPr>
          <p:cNvPr id="10" name="Text Placeholder 9"/>
          <p:cNvSpPr>
            <a:spLocks noGrp="1"/>
          </p:cNvSpPr>
          <p:nvPr>
            <p:ph type="body" sz="quarter" idx="13" hasCustomPrompt="1"/>
          </p:nvPr>
        </p:nvSpPr>
        <p:spPr>
          <a:xfrm>
            <a:off x="431800" y="3804608"/>
            <a:ext cx="5689600" cy="1747069"/>
          </a:xfrm>
        </p:spPr>
        <p:txBody>
          <a:bodyPr/>
          <a:lstStyle>
            <a:lvl1pPr>
              <a:defRPr sz="2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26pt presentation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9"/>
          <p:cNvSpPr>
            <a:spLocks noGrp="1"/>
          </p:cNvSpPr>
          <p:nvPr>
            <p:ph type="body" sz="quarter" idx="14" hasCustomPrompt="1"/>
          </p:nvPr>
        </p:nvSpPr>
        <p:spPr>
          <a:xfrm>
            <a:off x="431800" y="5841415"/>
            <a:ext cx="5689600" cy="298469"/>
          </a:xfrm>
        </p:spPr>
        <p:txBody>
          <a:bodyPr/>
          <a:lstStyle>
            <a:lvl1pPr algn="l">
              <a:defRPr sz="1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16pt presenter name</a:t>
            </a:r>
          </a:p>
        </p:txBody>
      </p:sp>
      <p:pic>
        <p:nvPicPr>
          <p:cNvPr id="3" name="Picture 2"/>
          <p:cNvPicPr>
            <a:picLocks noChangeAspect="1"/>
          </p:cNvPicPr>
          <p:nvPr userDrawn="1"/>
        </p:nvPicPr>
        <p:blipFill>
          <a:blip r:embed="rId3"/>
          <a:stretch>
            <a:fillRect/>
          </a:stretch>
        </p:blipFill>
        <p:spPr>
          <a:xfrm>
            <a:off x="6760800" y="5871600"/>
            <a:ext cx="1980000" cy="608235"/>
          </a:xfrm>
          <a:prstGeom prst="rect">
            <a:avLst/>
          </a:prstGeom>
        </p:spPr>
      </p:pic>
    </p:spTree>
    <p:extLst>
      <p:ext uri="{BB962C8B-B14F-4D97-AF65-F5344CB8AC3E}">
        <p14:creationId xmlns:p14="http://schemas.microsoft.com/office/powerpoint/2010/main" val="122121869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fr-CA"/>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fr-CA"/>
          </a:p>
        </p:txBody>
      </p:sp>
      <p:sp>
        <p:nvSpPr>
          <p:cNvPr id="4" name="Date Placeholder 3"/>
          <p:cNvSpPr>
            <a:spLocks noGrp="1"/>
          </p:cNvSpPr>
          <p:nvPr>
            <p:ph type="dt" sz="half" idx="10"/>
          </p:nvPr>
        </p:nvSpPr>
        <p:spPr/>
        <p:txBody>
          <a:bodyPr/>
          <a:lstStyle/>
          <a:p>
            <a:fld id="{56D475B4-3707-49F1-B08E-AE80B9D0F4ED}" type="datetimeFigureOut">
              <a:rPr lang="fr-CA" smtClean="0"/>
              <a:t>2020-10-20</a:t>
            </a:fld>
            <a:endParaRPr lang="fr-CA"/>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fr-CA"/>
          </a:p>
        </p:txBody>
      </p:sp>
      <p:sp>
        <p:nvSpPr>
          <p:cNvPr id="6" name="Slide Number Placeholder 5"/>
          <p:cNvSpPr>
            <a:spLocks noGrp="1"/>
          </p:cNvSpPr>
          <p:nvPr>
            <p:ph type="sldNum" sz="quarter" idx="12"/>
          </p:nvPr>
        </p:nvSpPr>
        <p:spPr/>
        <p:txBody>
          <a:bodyPr/>
          <a:lstStyle/>
          <a:p>
            <a:fld id="{CA9DB5DD-7894-4AA3-A655-84B849F0F151}" type="slidenum">
              <a:rPr lang="fr-CA" smtClean="0"/>
              <a:t>‹#›</a:t>
            </a:fld>
            <a:endParaRPr lang="fr-CA"/>
          </a:p>
        </p:txBody>
      </p:sp>
    </p:spTree>
    <p:extLst>
      <p:ext uri="{BB962C8B-B14F-4D97-AF65-F5344CB8AC3E}">
        <p14:creationId xmlns:p14="http://schemas.microsoft.com/office/powerpoint/2010/main" val="75324361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eorgia" panose="02040502050405020303" pitchFamily="18" charset="0"/>
              </a:defRPr>
            </a:lvl1pPr>
          </a:lstStyle>
          <a:p>
            <a:r>
              <a:rPr lang="en-US" dirty="0"/>
              <a:t>Click to edit Master title style</a:t>
            </a:r>
          </a:p>
        </p:txBody>
      </p:sp>
      <p:sp>
        <p:nvSpPr>
          <p:cNvPr id="7" name="Slide Number Placeholder 5"/>
          <p:cNvSpPr txBox="1">
            <a:spLocks/>
          </p:cNvSpPr>
          <p:nvPr userDrawn="1"/>
        </p:nvSpPr>
        <p:spPr>
          <a:xfrm>
            <a:off x="441700" y="6354000"/>
            <a:ext cx="4572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mtClean="0">
                <a:solidFill>
                  <a:srgbClr val="002567"/>
                </a:solidFill>
              </a:rPr>
              <a:pPr/>
              <a:t>‹#›</a:t>
            </a:fld>
            <a:endParaRPr lang="en-US" dirty="0">
              <a:solidFill>
                <a:srgbClr val="002567"/>
              </a:solidFill>
            </a:endParaRPr>
          </a:p>
        </p:txBody>
      </p:sp>
      <p:sp>
        <p:nvSpPr>
          <p:cNvPr id="11" name="Slide Number Placeholder 5"/>
          <p:cNvSpPr txBox="1">
            <a:spLocks/>
          </p:cNvSpPr>
          <p:nvPr userDrawn="1"/>
        </p:nvSpPr>
        <p:spPr>
          <a:xfrm>
            <a:off x="752764"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rgbClr val="002567"/>
                </a:solidFill>
              </a:rPr>
              <a:t>|    </a:t>
            </a:r>
            <a:r>
              <a:rPr lang="en-US" dirty="0">
                <a:solidFill>
                  <a:srgbClr val="002567"/>
                </a:solidFill>
              </a:rPr>
              <a:t>FINANCIAL LITERACY PROGRAM</a:t>
            </a:r>
          </a:p>
        </p:txBody>
      </p:sp>
    </p:spTree>
    <p:extLst>
      <p:ext uri="{BB962C8B-B14F-4D97-AF65-F5344CB8AC3E}">
        <p14:creationId xmlns:p14="http://schemas.microsoft.com/office/powerpoint/2010/main" val="204133530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Print (2)">
    <p:bg bwMode="ltGray">
      <p:bgRef idx="1001">
        <a:schemeClr val="bg1"/>
      </p:bgRef>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print">
            <a:extLst>
              <a:ext uri="{28A0092B-C50C-407E-A947-70E740481C1C}">
                <a14:useLocalDpi xmlns:a14="http://schemas.microsoft.com/office/drawing/2010/main" val="0"/>
              </a:ext>
            </a:extLst>
          </a:blip>
          <a:srcRect l="265" t="32419" r="355" b="5413"/>
          <a:stretch/>
        </p:blipFill>
        <p:spPr bwMode="hidden">
          <a:xfrm>
            <a:off x="0" y="0"/>
            <a:ext cx="9144001" cy="3432000"/>
          </a:xfrm>
          <a:prstGeom prst="rect">
            <a:avLst/>
          </a:prstGeom>
        </p:spPr>
      </p:pic>
      <p:sp>
        <p:nvSpPr>
          <p:cNvPr id="10" name="Text Placeholder 9"/>
          <p:cNvSpPr>
            <a:spLocks noGrp="1"/>
          </p:cNvSpPr>
          <p:nvPr>
            <p:ph type="body" sz="quarter" idx="13" hasCustomPrompt="1"/>
          </p:nvPr>
        </p:nvSpPr>
        <p:spPr>
          <a:xfrm>
            <a:off x="431800" y="3804608"/>
            <a:ext cx="5689600" cy="1747069"/>
          </a:xfrm>
        </p:spPr>
        <p:txBody>
          <a:bodyPr/>
          <a:lstStyle>
            <a:lvl1pPr>
              <a:defRPr sz="2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26pt presentation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9"/>
          <p:cNvSpPr>
            <a:spLocks noGrp="1"/>
          </p:cNvSpPr>
          <p:nvPr>
            <p:ph type="body" sz="quarter" idx="14" hasCustomPrompt="1"/>
          </p:nvPr>
        </p:nvSpPr>
        <p:spPr>
          <a:xfrm>
            <a:off x="441700" y="5854700"/>
            <a:ext cx="5689600" cy="298469"/>
          </a:xfrm>
        </p:spPr>
        <p:txBody>
          <a:bodyPr/>
          <a:lstStyle>
            <a:lvl1pPr algn="l">
              <a:defRPr sz="1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16pt presenter name</a:t>
            </a:r>
          </a:p>
        </p:txBody>
      </p:sp>
      <p:pic>
        <p:nvPicPr>
          <p:cNvPr id="8" name="Picture 7"/>
          <p:cNvPicPr>
            <a:picLocks noChangeAspect="1"/>
          </p:cNvPicPr>
          <p:nvPr userDrawn="1"/>
        </p:nvPicPr>
        <p:blipFill>
          <a:blip r:embed="rId3"/>
          <a:stretch>
            <a:fillRect/>
          </a:stretch>
        </p:blipFill>
        <p:spPr>
          <a:xfrm>
            <a:off x="6760800" y="5871600"/>
            <a:ext cx="1980000" cy="608235"/>
          </a:xfrm>
          <a:prstGeom prst="rect">
            <a:avLst/>
          </a:prstGeom>
        </p:spPr>
      </p:pic>
    </p:spTree>
    <p:extLst>
      <p:ext uri="{BB962C8B-B14F-4D97-AF65-F5344CB8AC3E}">
        <p14:creationId xmlns:p14="http://schemas.microsoft.com/office/powerpoint/2010/main" val="244282444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Print (3)">
    <p:bg bwMode="ltGray">
      <p:bgRef idx="1001">
        <a:schemeClr val="bg1"/>
      </p:bgRef>
    </p:bg>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hidden">
          <a:xfrm>
            <a:off x="0" y="0"/>
            <a:ext cx="9144000" cy="3432000"/>
          </a:xfrm>
          <a:prstGeom prst="rect">
            <a:avLst/>
          </a:prstGeom>
        </p:spPr>
      </p:pic>
      <p:sp>
        <p:nvSpPr>
          <p:cNvPr id="10" name="Text Placeholder 9"/>
          <p:cNvSpPr>
            <a:spLocks noGrp="1"/>
          </p:cNvSpPr>
          <p:nvPr>
            <p:ph type="body" sz="quarter" idx="13" hasCustomPrompt="1"/>
          </p:nvPr>
        </p:nvSpPr>
        <p:spPr>
          <a:xfrm>
            <a:off x="431800" y="3804608"/>
            <a:ext cx="5689600" cy="1747069"/>
          </a:xfrm>
        </p:spPr>
        <p:txBody>
          <a:bodyPr/>
          <a:lstStyle>
            <a:lvl1pPr>
              <a:defRPr sz="2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26pt presentation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9"/>
          <p:cNvSpPr>
            <a:spLocks noGrp="1"/>
          </p:cNvSpPr>
          <p:nvPr>
            <p:ph type="body" sz="quarter" idx="14" hasCustomPrompt="1"/>
          </p:nvPr>
        </p:nvSpPr>
        <p:spPr>
          <a:xfrm>
            <a:off x="441700" y="5854700"/>
            <a:ext cx="5689600" cy="298469"/>
          </a:xfrm>
        </p:spPr>
        <p:txBody>
          <a:bodyPr/>
          <a:lstStyle>
            <a:lvl1pPr algn="l">
              <a:defRPr sz="1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16pt presenter name</a:t>
            </a:r>
          </a:p>
        </p:txBody>
      </p:sp>
      <p:pic>
        <p:nvPicPr>
          <p:cNvPr id="8" name="Picture 7"/>
          <p:cNvPicPr>
            <a:picLocks noChangeAspect="1"/>
          </p:cNvPicPr>
          <p:nvPr userDrawn="1"/>
        </p:nvPicPr>
        <p:blipFill>
          <a:blip r:embed="rId3"/>
          <a:stretch>
            <a:fillRect/>
          </a:stretch>
        </p:blipFill>
        <p:spPr>
          <a:xfrm>
            <a:off x="6760800" y="5871600"/>
            <a:ext cx="1980000" cy="608235"/>
          </a:xfrm>
          <a:prstGeom prst="rect">
            <a:avLst/>
          </a:prstGeom>
        </p:spPr>
      </p:pic>
    </p:spTree>
    <p:extLst>
      <p:ext uri="{BB962C8B-B14F-4D97-AF65-F5344CB8AC3E}">
        <p14:creationId xmlns:p14="http://schemas.microsoft.com/office/powerpoint/2010/main" val="219589091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Print (4)">
    <p:spTree>
      <p:nvGrpSpPr>
        <p:cNvPr id="1" name=""/>
        <p:cNvGrpSpPr/>
        <p:nvPr/>
      </p:nvGrpSpPr>
      <p:grpSpPr>
        <a:xfrm>
          <a:off x="0" y="0"/>
          <a:ext cx="0" cy="0"/>
          <a:chOff x="0" y="0"/>
          <a:chExt cx="0" cy="0"/>
        </a:xfrm>
      </p:grpSpPr>
      <p:pic>
        <p:nvPicPr>
          <p:cNvPr id="17" name="Picture 16"/>
          <p:cNvPicPr>
            <a:picLocks noChangeAspect="1"/>
          </p:cNvPicPr>
          <p:nvPr userDrawn="1"/>
        </p:nvPicPr>
        <p:blipFill rotWithShape="1">
          <a:blip r:embed="rId2" cstate="print">
            <a:extLst>
              <a:ext uri="{28A0092B-C50C-407E-A947-70E740481C1C}">
                <a14:useLocalDpi xmlns:a14="http://schemas.microsoft.com/office/drawing/2010/main" val="0"/>
              </a:ext>
            </a:extLst>
          </a:blip>
          <a:srcRect t="32747" b="4276"/>
          <a:stretch/>
        </p:blipFill>
        <p:spPr>
          <a:xfrm>
            <a:off x="0" y="-1"/>
            <a:ext cx="9144000" cy="3455582"/>
          </a:xfrm>
          <a:prstGeom prst="rect">
            <a:avLst/>
          </a:prstGeom>
        </p:spPr>
      </p:pic>
      <p:sp>
        <p:nvSpPr>
          <p:cNvPr id="10" name="Text Placeholder 9"/>
          <p:cNvSpPr>
            <a:spLocks noGrp="1"/>
          </p:cNvSpPr>
          <p:nvPr>
            <p:ph type="body" sz="quarter" idx="13" hasCustomPrompt="1"/>
          </p:nvPr>
        </p:nvSpPr>
        <p:spPr>
          <a:xfrm>
            <a:off x="431800" y="3804608"/>
            <a:ext cx="5689600" cy="1747068"/>
          </a:xfrm>
        </p:spPr>
        <p:txBody>
          <a:bodyPr/>
          <a:lstStyle>
            <a:lvl1pPr>
              <a:defRPr sz="2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26pt presentation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9"/>
          <p:cNvSpPr>
            <a:spLocks noGrp="1"/>
          </p:cNvSpPr>
          <p:nvPr>
            <p:ph type="body" sz="quarter" idx="14" hasCustomPrompt="1"/>
          </p:nvPr>
        </p:nvSpPr>
        <p:spPr>
          <a:xfrm>
            <a:off x="441700" y="5854700"/>
            <a:ext cx="5689600" cy="298469"/>
          </a:xfrm>
        </p:spPr>
        <p:txBody>
          <a:bodyPr/>
          <a:lstStyle>
            <a:lvl1pPr algn="l">
              <a:defRPr sz="1600" baseline="0"/>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16pt presenter name</a:t>
            </a:r>
          </a:p>
        </p:txBody>
      </p:sp>
      <p:pic>
        <p:nvPicPr>
          <p:cNvPr id="8" name="Picture 7"/>
          <p:cNvPicPr>
            <a:picLocks noChangeAspect="1"/>
          </p:cNvPicPr>
          <p:nvPr userDrawn="1"/>
        </p:nvPicPr>
        <p:blipFill>
          <a:blip r:embed="rId3"/>
          <a:stretch>
            <a:fillRect/>
          </a:stretch>
        </p:blipFill>
        <p:spPr>
          <a:xfrm>
            <a:off x="6760800" y="5871600"/>
            <a:ext cx="1980000" cy="608235"/>
          </a:xfrm>
          <a:prstGeom prst="rect">
            <a:avLst/>
          </a:prstGeom>
        </p:spPr>
      </p:pic>
    </p:spTree>
    <p:extLst>
      <p:ext uri="{BB962C8B-B14F-4D97-AF65-F5344CB8AC3E}">
        <p14:creationId xmlns:p14="http://schemas.microsoft.com/office/powerpoint/2010/main" val="274649514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Break Print">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86F7CEB4-85E0-3C49-8CE7-209292C1E1E7}" type="datetime4">
              <a:rPr lang="en-CA" smtClean="0"/>
              <a:t>October 20, 2020</a:t>
            </a:fld>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13" name="Text Placeholder 9"/>
          <p:cNvSpPr>
            <a:spLocks noGrp="1"/>
          </p:cNvSpPr>
          <p:nvPr>
            <p:ph type="body" sz="quarter" idx="13" hasCustomPrompt="1"/>
          </p:nvPr>
        </p:nvSpPr>
        <p:spPr>
          <a:xfrm>
            <a:off x="431800" y="1911600"/>
            <a:ext cx="5689600" cy="3857375"/>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a:t>Arial 30pt section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itle 1"/>
          <p:cNvSpPr>
            <a:spLocks noGrp="1"/>
          </p:cNvSpPr>
          <p:nvPr>
            <p:ph type="title"/>
          </p:nvPr>
        </p:nvSpPr>
        <p:spPr>
          <a:xfrm>
            <a:off x="456274" y="266812"/>
            <a:ext cx="8307939" cy="363600"/>
          </a:xfrm>
        </p:spPr>
        <p:txBody>
          <a:bodyPr/>
          <a:lstStyle/>
          <a:p>
            <a:r>
              <a:rPr lang="en-US"/>
              <a:t>Click to edit Master title style</a:t>
            </a:r>
            <a:endParaRPr lang="en-US" dirty="0"/>
          </a:p>
        </p:txBody>
      </p:sp>
      <p:sp>
        <p:nvSpPr>
          <p:cNvPr id="9" name="Text Placeholder 2"/>
          <p:cNvSpPr>
            <a:spLocks noGrp="1"/>
          </p:cNvSpPr>
          <p:nvPr>
            <p:ph type="body" idx="14" hasCustomPrompt="1"/>
          </p:nvPr>
        </p:nvSpPr>
        <p:spPr>
          <a:xfrm>
            <a:off x="456274" y="91255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Page sub-title Arial 20pt, single line space</a:t>
            </a:r>
          </a:p>
        </p:txBody>
      </p:sp>
    </p:spTree>
    <p:extLst>
      <p:ext uri="{BB962C8B-B14F-4D97-AF65-F5344CB8AC3E}">
        <p14:creationId xmlns:p14="http://schemas.microsoft.com/office/powerpoint/2010/main" val="311725404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Break Print_Disclaimer">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86F7CEB4-85E0-3C49-8CE7-209292C1E1E7}" type="datetime4">
              <a:rPr lang="en-CA" smtClean="0"/>
              <a:t>October 20, 2020</a:t>
            </a:fld>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13" name="Text Placeholder 9"/>
          <p:cNvSpPr>
            <a:spLocks noGrp="1"/>
          </p:cNvSpPr>
          <p:nvPr>
            <p:ph type="body" sz="quarter" idx="13" hasCustomPrompt="1"/>
          </p:nvPr>
        </p:nvSpPr>
        <p:spPr>
          <a:xfrm>
            <a:off x="431800" y="1911601"/>
            <a:ext cx="5689600" cy="3080530"/>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a:t>Arial 30pt section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1"/>
          <p:cNvSpPr>
            <a:spLocks noGrp="1"/>
          </p:cNvSpPr>
          <p:nvPr>
            <p:ph type="title"/>
          </p:nvPr>
        </p:nvSpPr>
        <p:spPr>
          <a:xfrm>
            <a:off x="454134" y="266812"/>
            <a:ext cx="8307939" cy="363600"/>
          </a:xfrm>
        </p:spPr>
        <p:txBody>
          <a:bodyPr/>
          <a:lstStyle/>
          <a:p>
            <a:r>
              <a:rPr lang="en-US" dirty="0"/>
              <a:t>Click to edit Master title style</a:t>
            </a:r>
          </a:p>
        </p:txBody>
      </p:sp>
      <p:sp>
        <p:nvSpPr>
          <p:cNvPr id="10" name="Text Placeholder 2"/>
          <p:cNvSpPr>
            <a:spLocks noGrp="1"/>
          </p:cNvSpPr>
          <p:nvPr>
            <p:ph type="body" idx="15" hasCustomPrompt="1"/>
          </p:nvPr>
        </p:nvSpPr>
        <p:spPr>
          <a:xfrm>
            <a:off x="456274" y="918193"/>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Page sub-title Arial 20pt, single line space</a:t>
            </a:r>
          </a:p>
        </p:txBody>
      </p:sp>
    </p:spTree>
    <p:extLst>
      <p:ext uri="{BB962C8B-B14F-4D97-AF65-F5344CB8AC3E}">
        <p14:creationId xmlns:p14="http://schemas.microsoft.com/office/powerpoint/2010/main" val="299316601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Content and Sub-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31799" y="1396799"/>
            <a:ext cx="8304427" cy="4372175"/>
          </a:xfrm>
        </p:spPr>
        <p:txBody>
          <a:bodyPr/>
          <a:lstStyle>
            <a:lvl1pPr>
              <a:spcBef>
                <a:spcPts val="600"/>
              </a:spcBef>
              <a:spcAft>
                <a:spcPts val="1200"/>
              </a:spcAft>
              <a:defRPr/>
            </a:lvl1pPr>
            <a:lvl2pPr marL="144000" indent="-144000">
              <a:spcBef>
                <a:spcPts val="0"/>
              </a:spcBef>
              <a:spcAft>
                <a:spcPts val="1200"/>
              </a:spcAft>
              <a:buClr>
                <a:srgbClr val="002567"/>
              </a:buClr>
              <a:buFont typeface="Arial" panose="020B0604020202020204" pitchFamily="34" charset="0"/>
              <a:buChar char="•"/>
              <a:defRPr/>
            </a:lvl2pPr>
            <a:lvl3pPr marL="288000" indent="-144000">
              <a:spcBef>
                <a:spcPts val="0"/>
              </a:spcBef>
              <a:spcAft>
                <a:spcPts val="1200"/>
              </a:spcAft>
              <a:buClr>
                <a:srgbClr val="4B4F54"/>
              </a:buClr>
              <a:buFont typeface="Arial" panose="020B0604020202020204" pitchFamily="34" charset="0"/>
              <a:buChar char="-"/>
              <a:defRPr/>
            </a:lvl3pPr>
            <a:lvl4pPr>
              <a:spcBef>
                <a:spcPts val="0"/>
              </a:spcBef>
              <a:spcAft>
                <a:spcPts val="1200"/>
              </a:spcAft>
              <a:defRPr/>
            </a:lvl4pPr>
            <a:lvl5pPr>
              <a:spcBef>
                <a:spcPts val="0"/>
              </a:spcBef>
              <a:spcAft>
                <a:spcPts val="12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6E752307-44B6-CC44-B1B7-1623036AE836}" type="datetime4">
              <a:rPr lang="en-CA" smtClean="0"/>
              <a:t>October 20, 2020</a:t>
            </a:fld>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419100" y="8730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Page sub-title Arial 20pt, single line space</a:t>
            </a:r>
          </a:p>
        </p:txBody>
      </p:sp>
    </p:spTree>
    <p:extLst>
      <p:ext uri="{BB962C8B-B14F-4D97-AF65-F5344CB8AC3E}">
        <p14:creationId xmlns:p14="http://schemas.microsoft.com/office/powerpoint/2010/main" val="341410864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8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only module">
    <p:spTree>
      <p:nvGrpSpPr>
        <p:cNvPr id="1" name=""/>
        <p:cNvGrpSpPr/>
        <p:nvPr/>
      </p:nvGrpSpPr>
      <p:grpSpPr>
        <a:xfrm>
          <a:off x="0" y="0"/>
          <a:ext cx="0" cy="0"/>
          <a:chOff x="0" y="0"/>
          <a:chExt cx="0" cy="0"/>
        </a:xfrm>
      </p:grpSpPr>
      <p:sp>
        <p:nvSpPr>
          <p:cNvPr id="2" name="Title 1"/>
          <p:cNvSpPr>
            <a:spLocks noGrp="1"/>
          </p:cNvSpPr>
          <p:nvPr>
            <p:ph type="title"/>
          </p:nvPr>
        </p:nvSpPr>
        <p:spPr>
          <a:xfrm>
            <a:off x="151167" y="942107"/>
            <a:ext cx="8307939" cy="363600"/>
          </a:xfrm>
        </p:spPr>
        <p:txBody>
          <a:bodyPr/>
          <a:lstStyle>
            <a:lvl1pPr>
              <a:defRPr>
                <a:latin typeface="Georgia" panose="02040502050405020303" pitchFamily="18" charset="0"/>
              </a:defRPr>
            </a:lvl1pPr>
          </a:lstStyle>
          <a:p>
            <a:r>
              <a:rPr lang="en-US" dirty="0"/>
              <a:t>Click to edit Master title style</a:t>
            </a:r>
          </a:p>
        </p:txBody>
      </p:sp>
      <p:sp>
        <p:nvSpPr>
          <p:cNvPr id="7" name="Slide Number Placeholder 5"/>
          <p:cNvSpPr txBox="1">
            <a:spLocks/>
          </p:cNvSpPr>
          <p:nvPr userDrawn="1"/>
        </p:nvSpPr>
        <p:spPr>
          <a:xfrm>
            <a:off x="441700"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mtClean="0"/>
              <a:pPr/>
              <a:t>‹#›</a:t>
            </a:fld>
            <a:endParaRPr lang="en-US" dirty="0"/>
          </a:p>
        </p:txBody>
      </p:sp>
      <p:sp>
        <p:nvSpPr>
          <p:cNvPr id="11" name="Slide Number Placeholder 5"/>
          <p:cNvSpPr txBox="1">
            <a:spLocks/>
          </p:cNvSpPr>
          <p:nvPr userDrawn="1"/>
        </p:nvSpPr>
        <p:spPr>
          <a:xfrm>
            <a:off x="752764"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    </a:t>
            </a:r>
            <a:r>
              <a:rPr lang="en-US" dirty="0"/>
              <a:t>FINANCIAL LITERACY PROGRAM</a:t>
            </a:r>
          </a:p>
        </p:txBody>
      </p:sp>
    </p:spTree>
    <p:extLst>
      <p:ext uri="{BB962C8B-B14F-4D97-AF65-F5344CB8AC3E}">
        <p14:creationId xmlns:p14="http://schemas.microsoft.com/office/powerpoint/2010/main" val="397054530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only modu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eorgia" panose="02040502050405020303" pitchFamily="18" charset="0"/>
              </a:defRPr>
            </a:lvl1pPr>
          </a:lstStyle>
          <a:p>
            <a:r>
              <a:rPr lang="en-US" dirty="0"/>
              <a:t>Click to edit Master title style</a:t>
            </a:r>
          </a:p>
        </p:txBody>
      </p:sp>
      <p:sp>
        <p:nvSpPr>
          <p:cNvPr id="7" name="Slide Number Placeholder 5"/>
          <p:cNvSpPr txBox="1">
            <a:spLocks/>
          </p:cNvSpPr>
          <p:nvPr userDrawn="1"/>
        </p:nvSpPr>
        <p:spPr>
          <a:xfrm>
            <a:off x="441700"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mtClean="0"/>
              <a:pPr/>
              <a:t>‹#›</a:t>
            </a:fld>
            <a:endParaRPr lang="en-US" dirty="0"/>
          </a:p>
        </p:txBody>
      </p:sp>
      <p:sp>
        <p:nvSpPr>
          <p:cNvPr id="11" name="Slide Number Placeholder 5"/>
          <p:cNvSpPr txBox="1">
            <a:spLocks/>
          </p:cNvSpPr>
          <p:nvPr userDrawn="1"/>
        </p:nvSpPr>
        <p:spPr>
          <a:xfrm>
            <a:off x="752764" y="6354000"/>
            <a:ext cx="338328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chemeClr val="accent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    </a:t>
            </a:r>
            <a:r>
              <a:rPr lang="en-US" dirty="0"/>
              <a:t>FINANCIAL LITERACY PROGRAM</a:t>
            </a:r>
          </a:p>
        </p:txBody>
      </p:sp>
      <p:pic>
        <p:nvPicPr>
          <p:cNvPr id="5" name="Picture 4"/>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606520" y="6177713"/>
            <a:ext cx="1888270" cy="5505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userDrawn="1"/>
        </p:nvSpPr>
        <p:spPr>
          <a:xfrm>
            <a:off x="3615181" y="6177713"/>
            <a:ext cx="1250434" cy="430887"/>
          </a:xfrm>
          <a:prstGeom prst="rect">
            <a:avLst/>
          </a:prstGeom>
          <a:noFill/>
        </p:spPr>
        <p:txBody>
          <a:bodyPr wrap="square" rtlCol="0">
            <a:spAutoFit/>
          </a:bodyPr>
          <a:lstStyle/>
          <a:p>
            <a:pPr algn="ctr">
              <a:spcAft>
                <a:spcPts val="1200"/>
              </a:spcAft>
            </a:pPr>
            <a:r>
              <a:rPr lang="en-US" sz="1100" i="1" dirty="0">
                <a:solidFill>
                  <a:schemeClr val="bg1"/>
                </a:solidFill>
                <a:latin typeface="Arial" charset="0"/>
                <a:ea typeface="ＭＳ Ｐゴシック" charset="-128"/>
                <a:cs typeface="Calibri" charset="0"/>
              </a:rPr>
              <a:t>Content themes sourced by</a:t>
            </a:r>
            <a:endParaRPr lang="en-US" sz="1100" i="1" dirty="0">
              <a:solidFill>
                <a:schemeClr val="bg1"/>
              </a:solidFill>
            </a:endParaRPr>
          </a:p>
        </p:txBody>
      </p:sp>
    </p:spTree>
    <p:extLst>
      <p:ext uri="{BB962C8B-B14F-4D97-AF65-F5344CB8AC3E}">
        <p14:creationId xmlns:p14="http://schemas.microsoft.com/office/powerpoint/2010/main" val="352163059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8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4260" y="280800"/>
            <a:ext cx="8307939" cy="363600"/>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p:cNvSpPr>
            <a:spLocks noGrp="1"/>
          </p:cNvSpPr>
          <p:nvPr>
            <p:ph type="body" idx="1"/>
          </p:nvPr>
        </p:nvSpPr>
        <p:spPr>
          <a:xfrm>
            <a:off x="431800" y="1092201"/>
            <a:ext cx="8280400" cy="4676774"/>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5200" y="6354000"/>
            <a:ext cx="1080000" cy="198000"/>
          </a:xfrm>
          <a:prstGeom prst="rect">
            <a:avLst/>
          </a:prstGeom>
        </p:spPr>
        <p:txBody>
          <a:bodyPr vert="horz" lIns="0" tIns="0" rIns="0" bIns="0" rtlCol="0" anchor="b" anchorCtr="0"/>
          <a:lstStyle>
            <a:lvl1pPr algn="r">
              <a:defRPr sz="900">
                <a:solidFill>
                  <a:srgbClr val="4B4F54"/>
                </a:solidFill>
              </a:defRPr>
            </a:lvl1pPr>
          </a:lstStyle>
          <a:p>
            <a:fld id="{C84D2FE7-09F9-F346-ADD7-6549A448E08C}" type="datetime4">
              <a:rPr lang="en-CA" smtClean="0"/>
              <a:t>October 20, 2020</a:t>
            </a:fld>
            <a:endParaRPr lang="en-GB" dirty="0"/>
          </a:p>
        </p:txBody>
      </p:sp>
      <p:sp>
        <p:nvSpPr>
          <p:cNvPr id="6" name="Slide Number Placeholder 5"/>
          <p:cNvSpPr>
            <a:spLocks noGrp="1"/>
          </p:cNvSpPr>
          <p:nvPr>
            <p:ph type="sldNum" sz="quarter" idx="4"/>
          </p:nvPr>
        </p:nvSpPr>
        <p:spPr>
          <a:xfrm>
            <a:off x="441700" y="6354000"/>
            <a:ext cx="327600" cy="198000"/>
          </a:xfrm>
          <a:prstGeom prst="rect">
            <a:avLst/>
          </a:prstGeom>
        </p:spPr>
        <p:txBody>
          <a:bodyPr vert="horz" lIns="0" tIns="0" rIns="0" bIns="0" rtlCol="0" anchor="b" anchorCtr="0"/>
          <a:lstStyle>
            <a:lvl1pPr algn="l">
              <a:defRPr sz="900">
                <a:solidFill>
                  <a:srgbClr val="4B4F54"/>
                </a:solidFill>
              </a:defRPr>
            </a:lvl1pPr>
          </a:lstStyle>
          <a:p>
            <a:fld id="{25B621E3-93B7-4D21-B912-57376FAAC5A7}" type="slidenum">
              <a:rPr lang="en-GB" smtClean="0"/>
              <a:pPr/>
              <a:t>‹#›</a:t>
            </a:fld>
            <a:endParaRPr lang="en-GB" dirty="0"/>
          </a:p>
        </p:txBody>
      </p:sp>
      <p:cxnSp>
        <p:nvCxnSpPr>
          <p:cNvPr id="7" name="Straight Connector 6"/>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13"/>
          <a:stretch>
            <a:fillRect/>
          </a:stretch>
        </p:blipFill>
        <p:spPr>
          <a:xfrm>
            <a:off x="7254000" y="6217200"/>
            <a:ext cx="1483200" cy="455623"/>
          </a:xfrm>
          <a:prstGeom prst="rect">
            <a:avLst/>
          </a:prstGeom>
        </p:spPr>
      </p:pic>
      <p:cxnSp>
        <p:nvCxnSpPr>
          <p:cNvPr id="10" name="Straight Connector 9"/>
          <p:cNvCxnSpPr/>
          <p:nvPr userDrawn="1"/>
        </p:nvCxnSpPr>
        <p:spPr>
          <a:xfrm>
            <a:off x="422275" y="7742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11" name="Snip and Round Single Corner Rectangle 10"/>
          <p:cNvSpPr/>
          <p:nvPr userDrawn="1"/>
        </p:nvSpPr>
        <p:spPr>
          <a:xfrm flipV="1">
            <a:off x="7088909" y="-4"/>
            <a:ext cx="2055091" cy="362537"/>
          </a:xfrm>
          <a:prstGeom prst="snipRoundRect">
            <a:avLst>
              <a:gd name="adj1" fmla="val 35563"/>
              <a:gd name="adj2" fmla="val 0"/>
            </a:avLst>
          </a:prstGeom>
          <a:solidFill>
            <a:srgbClr val="E28432"/>
          </a:solidFill>
        </p:spPr>
        <p:txBody>
          <a:bodyPr rtlCol="0" anchor="ctr">
            <a:noAutofit/>
          </a:bodyPr>
          <a:lstStyle/>
          <a:p>
            <a:endParaRPr lang="en-US" sz="1317" dirty="0">
              <a:solidFill>
                <a:srgbClr val="FFFFFF"/>
              </a:solidFill>
            </a:endParaRPr>
          </a:p>
        </p:txBody>
      </p:sp>
      <p:sp>
        <p:nvSpPr>
          <p:cNvPr id="12" name="Rectangle 11"/>
          <p:cNvSpPr/>
          <p:nvPr userDrawn="1"/>
        </p:nvSpPr>
        <p:spPr>
          <a:xfrm>
            <a:off x="7084292" y="969"/>
            <a:ext cx="2022761" cy="363176"/>
          </a:xfrm>
          <a:prstGeom prst="rect">
            <a:avLst/>
          </a:prstGeom>
        </p:spPr>
        <p:txBody>
          <a:bodyPr wrap="square" rIns="0">
            <a:spAutoFit/>
          </a:bodyPr>
          <a:lstStyle/>
          <a:p>
            <a:pPr>
              <a:lnSpc>
                <a:spcPct val="80000"/>
              </a:lnSpc>
            </a:pPr>
            <a:r>
              <a:rPr lang="en-GB" sz="1100" dirty="0">
                <a:solidFill>
                  <a:schemeClr val="bg1"/>
                </a:solidFill>
              </a:rPr>
              <a:t>MODULE </a:t>
            </a:r>
            <a:r>
              <a:rPr lang="en-GB" sz="1100" dirty="0" smtClean="0">
                <a:solidFill>
                  <a:schemeClr val="bg1"/>
                </a:solidFill>
              </a:rPr>
              <a:t>11</a:t>
            </a:r>
            <a:endParaRPr lang="en-GB" sz="1100" dirty="0">
              <a:solidFill>
                <a:schemeClr val="bg1"/>
              </a:solidFill>
            </a:endParaRPr>
          </a:p>
          <a:p>
            <a:pPr>
              <a:lnSpc>
                <a:spcPct val="80000"/>
              </a:lnSpc>
            </a:pPr>
            <a:r>
              <a:rPr lang="en-GB" sz="1100" dirty="0">
                <a:solidFill>
                  <a:schemeClr val="bg1"/>
                </a:solidFill>
              </a:rPr>
              <a:t>Markets &amp; Investment Vehicles</a:t>
            </a:r>
            <a:endParaRPr lang="en-GB" sz="1200" dirty="0">
              <a:solidFill>
                <a:schemeClr val="bg1"/>
              </a:solidFill>
            </a:endParaRPr>
          </a:p>
        </p:txBody>
      </p:sp>
    </p:spTree>
    <p:extLst>
      <p:ext uri="{BB962C8B-B14F-4D97-AF65-F5344CB8AC3E}">
        <p14:creationId xmlns:p14="http://schemas.microsoft.com/office/powerpoint/2010/main" val="13377442"/>
      </p:ext>
    </p:extLst>
  </p:cSld>
  <p:clrMap bg1="lt1" tx1="dk1" bg2="lt2" tx2="dk2" accent1="accent1" accent2="accent2" accent3="accent3" accent4="accent4" accent5="accent5" accent6="accent6" hlink="hlink" folHlink="folHlink"/>
  <p:sldLayoutIdLst>
    <p:sldLayoutId id="2147483788" r:id="rId1"/>
    <p:sldLayoutId id="2147483685" r:id="rId2"/>
    <p:sldLayoutId id="2147483686" r:id="rId3"/>
    <p:sldLayoutId id="2147483702" r:id="rId4"/>
    <p:sldLayoutId id="2147483693" r:id="rId5"/>
    <p:sldLayoutId id="2147483830" r:id="rId6"/>
    <p:sldLayoutId id="2147483801" r:id="rId7"/>
    <p:sldLayoutId id="2147483833" r:id="rId8"/>
    <p:sldLayoutId id="2147483837" r:id="rId9"/>
    <p:sldLayoutId id="2147483835" r:id="rId10"/>
    <p:sldLayoutId id="2147483836" r:id="rId11"/>
  </p:sldLayoutIdLst>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hf hdr="0"/>
  <p:txStyles>
    <p:title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80" userDrawn="1">
          <p15:clr>
            <a:srgbClr val="F26B43"/>
          </p15:clr>
        </p15:guide>
        <p15:guide id="2" orient="horz" pos="2160" userDrawn="1">
          <p15:clr>
            <a:srgbClr val="F26B43"/>
          </p15:clr>
        </p15:guide>
        <p15:guide id="3" pos="3856" userDrawn="1">
          <p15:clr>
            <a:srgbClr val="F26B43"/>
          </p15:clr>
        </p15:guide>
        <p15:guide id="4" pos="272" userDrawn="1">
          <p15:clr>
            <a:srgbClr val="F26B43"/>
          </p15:clr>
        </p15:guide>
        <p15:guide id="5" pos="5488" userDrawn="1">
          <p15:clr>
            <a:srgbClr val="F26B43"/>
          </p15:clr>
        </p15:guide>
        <p15:guide id="6" pos="1905" userDrawn="1">
          <p15:clr>
            <a:srgbClr val="F26B43"/>
          </p15:clr>
        </p15:guide>
        <p15:guide id="7" pos="2041" userDrawn="1">
          <p15:clr>
            <a:srgbClr val="F26B43"/>
          </p15:clr>
        </p15:guide>
        <p15:guide id="8" pos="3696" userDrawn="1">
          <p15:clr>
            <a:srgbClr val="F26B43"/>
          </p15:clr>
        </p15:guide>
        <p15:guide id="9" orient="horz" pos="913" userDrawn="1">
          <p15:clr>
            <a:srgbClr val="F26B43"/>
          </p15:clr>
        </p15:guide>
        <p15:guide id="10" orient="horz" pos="360" userDrawn="1">
          <p15:clr>
            <a:srgbClr val="F26B43"/>
          </p15:clr>
        </p15:guide>
        <p15:guide id="11" orient="horz" pos="3634" userDrawn="1">
          <p15:clr>
            <a:srgbClr val="F26B43"/>
          </p15:clr>
        </p15:guide>
        <p15:guide id="12" orient="horz" pos="4110" userDrawn="1">
          <p15:clr>
            <a:srgbClr val="F26B43"/>
          </p15:clr>
        </p15:guide>
        <p15:guide id="13" orient="horz" pos="381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54.png"/><Relationship Id="rId3" Type="http://schemas.openxmlformats.org/officeDocument/2006/relationships/image" Target="../media/image44.jpeg"/><Relationship Id="rId7" Type="http://schemas.openxmlformats.org/officeDocument/2006/relationships/image" Target="../media/image48.jpeg"/><Relationship Id="rId12" Type="http://schemas.openxmlformats.org/officeDocument/2006/relationships/image" Target="../media/image53.gif"/><Relationship Id="rId17" Type="http://schemas.openxmlformats.org/officeDocument/2006/relationships/image" Target="../media/image58.jpeg"/><Relationship Id="rId2" Type="http://schemas.openxmlformats.org/officeDocument/2006/relationships/notesSlide" Target="../notesSlides/notesSlide10.xml"/><Relationship Id="rId16" Type="http://schemas.openxmlformats.org/officeDocument/2006/relationships/image" Target="../media/image57.png"/><Relationship Id="rId1" Type="http://schemas.openxmlformats.org/officeDocument/2006/relationships/slideLayout" Target="../slideLayouts/slideLayout11.xml"/><Relationship Id="rId6" Type="http://schemas.openxmlformats.org/officeDocument/2006/relationships/image" Target="../media/image47.jpeg"/><Relationship Id="rId11" Type="http://schemas.openxmlformats.org/officeDocument/2006/relationships/image" Target="../media/image52.jpg"/><Relationship Id="rId5" Type="http://schemas.openxmlformats.org/officeDocument/2006/relationships/image" Target="../media/image46.png"/><Relationship Id="rId15" Type="http://schemas.openxmlformats.org/officeDocument/2006/relationships/image" Target="../media/image56.png"/><Relationship Id="rId10" Type="http://schemas.openxmlformats.org/officeDocument/2006/relationships/image" Target="../media/image51.jpeg"/><Relationship Id="rId4" Type="http://schemas.openxmlformats.org/officeDocument/2006/relationships/image" Target="../media/image45.png"/><Relationship Id="rId9" Type="http://schemas.openxmlformats.org/officeDocument/2006/relationships/image" Target="../media/image50.jpeg"/><Relationship Id="rId14" Type="http://schemas.openxmlformats.org/officeDocument/2006/relationships/image" Target="../media/image55.jpeg"/></Relationships>
</file>

<file path=ppt/slides/_rels/slide11.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69.jpeg"/><Relationship Id="rId3" Type="http://schemas.openxmlformats.org/officeDocument/2006/relationships/image" Target="../media/image59.jpg"/><Relationship Id="rId7" Type="http://schemas.openxmlformats.org/officeDocument/2006/relationships/image" Target="../media/image63.png"/><Relationship Id="rId12" Type="http://schemas.openxmlformats.org/officeDocument/2006/relationships/image" Target="../media/image68.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62.png"/><Relationship Id="rId11" Type="http://schemas.openxmlformats.org/officeDocument/2006/relationships/image" Target="../media/image67.png"/><Relationship Id="rId5" Type="http://schemas.openxmlformats.org/officeDocument/2006/relationships/image" Target="../media/image61.pn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jpeg"/></Relationships>
</file>

<file path=ppt/slides/_rels/slide12.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 Id="rId9" Type="http://schemas.openxmlformats.org/officeDocument/2006/relationships/image" Target="../media/image76.png"/></Relationships>
</file>

<file path=ppt/slides/_rels/slide1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image" Target="../media/image88.png"/><Relationship Id="rId13" Type="http://schemas.openxmlformats.org/officeDocument/2006/relationships/image" Target="../media/image93.png"/><Relationship Id="rId3" Type="http://schemas.openxmlformats.org/officeDocument/2006/relationships/image" Target="../media/image83.png"/><Relationship Id="rId7" Type="http://schemas.openxmlformats.org/officeDocument/2006/relationships/image" Target="../media/image87.jpg"/><Relationship Id="rId12" Type="http://schemas.openxmlformats.org/officeDocument/2006/relationships/image" Target="../media/image92.png"/><Relationship Id="rId2" Type="http://schemas.openxmlformats.org/officeDocument/2006/relationships/notesSlide" Target="../notesSlides/notesSlide15.xml"/><Relationship Id="rId1" Type="http://schemas.openxmlformats.org/officeDocument/2006/relationships/slideLayout" Target="../slideLayouts/slideLayout11.xml"/><Relationship Id="rId6" Type="http://schemas.openxmlformats.org/officeDocument/2006/relationships/image" Target="../media/image86.jpg"/><Relationship Id="rId11" Type="http://schemas.openxmlformats.org/officeDocument/2006/relationships/image" Target="../media/image91.png"/><Relationship Id="rId5" Type="http://schemas.openxmlformats.org/officeDocument/2006/relationships/image" Target="../media/image85.jpg"/><Relationship Id="rId10" Type="http://schemas.openxmlformats.org/officeDocument/2006/relationships/image" Target="../media/image90.png"/><Relationship Id="rId4" Type="http://schemas.openxmlformats.org/officeDocument/2006/relationships/image" Target="../media/image84.jpg"/><Relationship Id="rId9" Type="http://schemas.openxmlformats.org/officeDocument/2006/relationships/image" Target="../media/image89.png"/><Relationship Id="rId14" Type="http://schemas.openxmlformats.org/officeDocument/2006/relationships/image" Target="../media/image94.png"/></Relationships>
</file>

<file path=ppt/slides/_rels/slide1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6.xml"/><Relationship Id="rId1" Type="http://schemas.openxmlformats.org/officeDocument/2006/relationships/slideLayout" Target="../slideLayouts/slideLayout11.xml"/><Relationship Id="rId5" Type="http://schemas.openxmlformats.org/officeDocument/2006/relationships/image" Target="../media/image97.png"/><Relationship Id="rId4" Type="http://schemas.openxmlformats.org/officeDocument/2006/relationships/image" Target="../media/image96.png"/></Relationships>
</file>

<file path=ppt/slides/_rels/slide17.xml.rels><?xml version="1.0" encoding="UTF-8" standalone="yes"?>
<Relationships xmlns="http://schemas.openxmlformats.org/package/2006/relationships"><Relationship Id="rId3" Type="http://schemas.openxmlformats.org/officeDocument/2006/relationships/image" Target="../media/image98.png"/><Relationship Id="rId7" Type="http://schemas.openxmlformats.org/officeDocument/2006/relationships/image" Target="../media/image102.png"/><Relationship Id="rId2" Type="http://schemas.openxmlformats.org/officeDocument/2006/relationships/notesSlide" Target="../notesSlides/notesSlide17.xml"/><Relationship Id="rId1" Type="http://schemas.openxmlformats.org/officeDocument/2006/relationships/slideLayout" Target="../slideLayouts/slideLayout11.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1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8" Type="http://schemas.openxmlformats.org/officeDocument/2006/relationships/image" Target="../media/image109.png"/><Relationship Id="rId13" Type="http://schemas.openxmlformats.org/officeDocument/2006/relationships/image" Target="../media/image114.png"/><Relationship Id="rId3" Type="http://schemas.openxmlformats.org/officeDocument/2006/relationships/image" Target="../media/image104.png"/><Relationship Id="rId7" Type="http://schemas.openxmlformats.org/officeDocument/2006/relationships/image" Target="../media/image108.png"/><Relationship Id="rId12" Type="http://schemas.openxmlformats.org/officeDocument/2006/relationships/image" Target="../media/image113.png"/><Relationship Id="rId2" Type="http://schemas.openxmlformats.org/officeDocument/2006/relationships/notesSlide" Target="../notesSlides/notesSlide19.xml"/><Relationship Id="rId16" Type="http://schemas.openxmlformats.org/officeDocument/2006/relationships/image" Target="../media/image117.png"/><Relationship Id="rId1" Type="http://schemas.openxmlformats.org/officeDocument/2006/relationships/slideLayout" Target="../slideLayouts/slideLayout11.xml"/><Relationship Id="rId6" Type="http://schemas.openxmlformats.org/officeDocument/2006/relationships/image" Target="../media/image107.png"/><Relationship Id="rId11" Type="http://schemas.openxmlformats.org/officeDocument/2006/relationships/image" Target="../media/image112.png"/><Relationship Id="rId5" Type="http://schemas.openxmlformats.org/officeDocument/2006/relationships/image" Target="../media/image106.png"/><Relationship Id="rId15" Type="http://schemas.openxmlformats.org/officeDocument/2006/relationships/image" Target="../media/image116.png"/><Relationship Id="rId10" Type="http://schemas.openxmlformats.org/officeDocument/2006/relationships/image" Target="../media/image111.png"/><Relationship Id="rId4" Type="http://schemas.openxmlformats.org/officeDocument/2006/relationships/image" Target="../media/image105.png"/><Relationship Id="rId9" Type="http://schemas.openxmlformats.org/officeDocument/2006/relationships/image" Target="../media/image110.png"/><Relationship Id="rId14" Type="http://schemas.openxmlformats.org/officeDocument/2006/relationships/image" Target="../media/image115.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image" Target="../media/image12.pn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8" Type="http://schemas.openxmlformats.org/officeDocument/2006/relationships/image" Target="../media/image123.png"/><Relationship Id="rId3" Type="http://schemas.openxmlformats.org/officeDocument/2006/relationships/image" Target="../media/image118.png"/><Relationship Id="rId7" Type="http://schemas.openxmlformats.org/officeDocument/2006/relationships/image" Target="../media/image122.png"/><Relationship Id="rId12" Type="http://schemas.openxmlformats.org/officeDocument/2006/relationships/image" Target="../media/image127.png"/><Relationship Id="rId2" Type="http://schemas.openxmlformats.org/officeDocument/2006/relationships/notesSlide" Target="../notesSlides/notesSlide20.xml"/><Relationship Id="rId1" Type="http://schemas.openxmlformats.org/officeDocument/2006/relationships/slideLayout" Target="../slideLayouts/slideLayout11.xml"/><Relationship Id="rId6" Type="http://schemas.openxmlformats.org/officeDocument/2006/relationships/image" Target="../media/image121.png"/><Relationship Id="rId11" Type="http://schemas.openxmlformats.org/officeDocument/2006/relationships/image" Target="../media/image126.png"/><Relationship Id="rId5" Type="http://schemas.openxmlformats.org/officeDocument/2006/relationships/image" Target="../media/image120.png"/><Relationship Id="rId10" Type="http://schemas.openxmlformats.org/officeDocument/2006/relationships/image" Target="../media/image125.png"/><Relationship Id="rId4" Type="http://schemas.openxmlformats.org/officeDocument/2006/relationships/image" Target="../media/image119.png"/><Relationship Id="rId9" Type="http://schemas.openxmlformats.org/officeDocument/2006/relationships/image" Target="../media/image124.png"/></Relationships>
</file>

<file path=ppt/slides/_rels/slide2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1.xml"/><Relationship Id="rId1" Type="http://schemas.openxmlformats.org/officeDocument/2006/relationships/slideLayout" Target="../slideLayouts/slideLayout11.x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chart" Target="../charts/chart6.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82.png"/><Relationship Id="rId5" Type="http://schemas.openxmlformats.org/officeDocument/2006/relationships/image" Target="../media/image130.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131.png"/><Relationship Id="rId7" Type="http://schemas.openxmlformats.org/officeDocument/2006/relationships/image" Target="../media/image135.png"/><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image" Target="../media/image134.png"/><Relationship Id="rId5" Type="http://schemas.openxmlformats.org/officeDocument/2006/relationships/image" Target="../media/image133.png"/><Relationship Id="rId4" Type="http://schemas.openxmlformats.org/officeDocument/2006/relationships/image" Target="../media/image132.png"/></Relationships>
</file>

<file path=ppt/slides/_rels/slide24.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24.xml"/><Relationship Id="rId1" Type="http://schemas.openxmlformats.org/officeDocument/2006/relationships/slideLayout" Target="../slideLayouts/slideLayout11.xml"/><Relationship Id="rId6" Type="http://schemas.openxmlformats.org/officeDocument/2006/relationships/image" Target="../media/image139.png"/><Relationship Id="rId5" Type="http://schemas.openxmlformats.org/officeDocument/2006/relationships/image" Target="../media/image138.png"/><Relationship Id="rId4" Type="http://schemas.openxmlformats.org/officeDocument/2006/relationships/image" Target="../media/image137.png"/></Relationships>
</file>

<file path=ppt/slides/_rels/slide25.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42.jp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28.xml"/><Relationship Id="rId1" Type="http://schemas.openxmlformats.org/officeDocument/2006/relationships/slideLayout" Target="../slideLayouts/slideLayout11.xml"/><Relationship Id="rId4" Type="http://schemas.openxmlformats.org/officeDocument/2006/relationships/image" Target="../media/image144.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82.png"/><Relationship Id="rId5" Type="http://schemas.openxmlformats.org/officeDocument/2006/relationships/image" Target="../media/image145.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hyperlink" Target="mailto:Charles.Nowochin@rbc.com" TargetMode="External"/><Relationship Id="rId2" Type="http://schemas.openxmlformats.org/officeDocument/2006/relationships/notesSlide" Target="../notesSlides/notesSlide30.xml"/><Relationship Id="rId1" Type="http://schemas.openxmlformats.org/officeDocument/2006/relationships/slideLayout" Target="../slideLayouts/slideLayout11.xml"/><Relationship Id="rId6" Type="http://schemas.openxmlformats.org/officeDocument/2006/relationships/image" Target="../media/image147.png"/><Relationship Id="rId5" Type="http://schemas.openxmlformats.org/officeDocument/2006/relationships/hyperlink" Target="mailto:melissa.rhodes@rbc.com" TargetMode="External"/><Relationship Id="rId4" Type="http://schemas.openxmlformats.org/officeDocument/2006/relationships/image" Target="../media/image146.png"/></Relationships>
</file>

<file path=ppt/slides/_rels/slide31.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notesSlide" Target="../notesSlides/notesSlide31.xml"/><Relationship Id="rId1" Type="http://schemas.openxmlformats.org/officeDocument/2006/relationships/slideLayout" Target="../slideLayouts/slideLayout11.xml"/><Relationship Id="rId4" Type="http://schemas.openxmlformats.org/officeDocument/2006/relationships/image" Target="../media/image14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jpg"/><Relationship Id="rId7"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28.png"/><Relationship Id="rId5" Type="http://schemas.openxmlformats.org/officeDocument/2006/relationships/image" Target="../media/image29.png"/><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0.png"/><Relationship Id="rId3" Type="http://schemas.openxmlformats.org/officeDocument/2006/relationships/image" Target="../media/image32.png"/><Relationship Id="rId7" Type="http://schemas.openxmlformats.org/officeDocument/2006/relationships/image" Target="../media/image35.png"/><Relationship Id="rId12" Type="http://schemas.openxmlformats.org/officeDocument/2006/relationships/image" Target="../media/image39.png"/><Relationship Id="rId2" Type="http://schemas.openxmlformats.org/officeDocument/2006/relationships/notesSlide" Target="../notesSlides/notesSlide8.xml"/><Relationship Id="rId16" Type="http://schemas.openxmlformats.org/officeDocument/2006/relationships/image" Target="../media/image43.png"/><Relationship Id="rId1" Type="http://schemas.openxmlformats.org/officeDocument/2006/relationships/slideLayout" Target="../slideLayouts/slideLayout8.xml"/><Relationship Id="rId6" Type="http://schemas.openxmlformats.org/officeDocument/2006/relationships/image" Target="../media/image34.png"/><Relationship Id="rId11" Type="http://schemas.openxmlformats.org/officeDocument/2006/relationships/chart" Target="../charts/chart2.xml"/><Relationship Id="rId5" Type="http://schemas.openxmlformats.org/officeDocument/2006/relationships/image" Target="../media/image33.png"/><Relationship Id="rId15" Type="http://schemas.openxmlformats.org/officeDocument/2006/relationships/image" Target="../media/image42.png"/><Relationship Id="rId10" Type="http://schemas.openxmlformats.org/officeDocument/2006/relationships/image" Target="../media/image38.png"/><Relationship Id="rId4" Type="http://schemas.openxmlformats.org/officeDocument/2006/relationships/chart" Target="../charts/chart1.xml"/><Relationship Id="rId9" Type="http://schemas.openxmlformats.org/officeDocument/2006/relationships/image" Target="../media/image37.png"/><Relationship Id="rId14" Type="http://schemas.openxmlformats.org/officeDocument/2006/relationships/image" Target="../media/image41.png"/></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45820" y="4619625"/>
            <a:ext cx="1213794" cy="338554"/>
          </a:xfrm>
          <a:prstGeom prst="rect">
            <a:avLst/>
          </a:prstGeom>
        </p:spPr>
        <p:txBody>
          <a:bodyPr wrap="none">
            <a:spAutoFit/>
          </a:bodyPr>
          <a:lstStyle/>
          <a:p>
            <a:pPr>
              <a:defRPr/>
            </a:pPr>
            <a:r>
              <a:rPr lang="en-US" sz="1600" dirty="0">
                <a:solidFill>
                  <a:srgbClr val="FFFFFF"/>
                </a:solidFill>
                <a:latin typeface="Century Gothic" panose="020B0502020202020204" pitchFamily="34" charset="0"/>
              </a:rPr>
              <a:t>MODULE 6</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1" y="0"/>
            <a:ext cx="9137418" cy="4570903"/>
          </a:xfrm>
          <a:prstGeom prst="rect">
            <a:avLst/>
          </a:prstGeom>
        </p:spPr>
      </p:pic>
      <p:sp>
        <p:nvSpPr>
          <p:cNvPr id="3" name="Text Placeholder 2"/>
          <p:cNvSpPr>
            <a:spLocks noGrp="1"/>
          </p:cNvSpPr>
          <p:nvPr>
            <p:ph type="body" sz="quarter" idx="13"/>
          </p:nvPr>
        </p:nvSpPr>
        <p:spPr>
          <a:xfrm>
            <a:off x="431800" y="5257800"/>
            <a:ext cx="8074526" cy="507237"/>
          </a:xfrm>
        </p:spPr>
        <p:txBody>
          <a:bodyPr/>
          <a:lstStyle/>
          <a:p>
            <a:pPr>
              <a:lnSpc>
                <a:spcPct val="80000"/>
              </a:lnSpc>
              <a:spcBef>
                <a:spcPts val="0"/>
              </a:spcBef>
            </a:pPr>
            <a:r>
              <a:rPr lang="en-US" sz="2800" b="1" dirty="0">
                <a:solidFill>
                  <a:schemeClr val="accent6"/>
                </a:solidFill>
              </a:rPr>
              <a:t>Markets and Investment Vehicles</a:t>
            </a:r>
          </a:p>
          <a:p>
            <a:pPr>
              <a:lnSpc>
                <a:spcPct val="80000"/>
              </a:lnSpc>
              <a:spcBef>
                <a:spcPts val="0"/>
              </a:spcBef>
            </a:pPr>
            <a:endParaRPr lang="en-US" sz="2800" b="1" dirty="0">
              <a:solidFill>
                <a:schemeClr val="accent6"/>
              </a:solidFill>
            </a:endParaRPr>
          </a:p>
          <a:p>
            <a:pPr>
              <a:lnSpc>
                <a:spcPct val="80000"/>
              </a:lnSpc>
              <a:spcBef>
                <a:spcPts val="0"/>
              </a:spcBef>
            </a:pPr>
            <a:endParaRPr lang="en-US" sz="2800" b="1" dirty="0">
              <a:solidFill>
                <a:schemeClr val="accent6"/>
              </a:solidFill>
            </a:endParaRPr>
          </a:p>
        </p:txBody>
      </p:sp>
      <p:sp>
        <p:nvSpPr>
          <p:cNvPr id="6" name="Subtitle 2"/>
          <p:cNvSpPr txBox="1">
            <a:spLocks/>
          </p:cNvSpPr>
          <p:nvPr/>
        </p:nvSpPr>
        <p:spPr>
          <a:xfrm>
            <a:off x="0" y="4376058"/>
            <a:ext cx="9144000" cy="262618"/>
          </a:xfrm>
          <a:prstGeom prst="rect">
            <a:avLst/>
          </a:prstGeom>
          <a:solidFill>
            <a:schemeClr val="accent6"/>
          </a:solidFill>
          <a:ln w="25400">
            <a:noFill/>
          </a:ln>
        </p:spPr>
        <p:txBody>
          <a:bodyPr vert="horz" lIns="0" tIns="0" rIns="182880" bIns="0" rtlCol="0" anchor="ctr" anchorCtr="0">
            <a:noAutofit/>
          </a:bodyPr>
          <a:lstStyle>
            <a:lvl1pPr marL="0" indent="0" algn="l" defTabSz="914400" rtl="0" eaLnBrk="1" latinLnBrk="0" hangingPunct="1">
              <a:lnSpc>
                <a:spcPct val="100000"/>
              </a:lnSpc>
              <a:spcBef>
                <a:spcPts val="600"/>
              </a:spcBef>
              <a:spcAft>
                <a:spcPts val="1200"/>
              </a:spcAft>
              <a:buFont typeface="Arial" panose="020B0604020202020204" pitchFamily="34" charset="0"/>
              <a:buNone/>
              <a:defRPr sz="1800" kern="1200">
                <a:solidFill>
                  <a:srgbClr val="4B4F54"/>
                </a:solidFill>
                <a:latin typeface="+mn-lt"/>
                <a:ea typeface="+mn-ea"/>
                <a:cs typeface="+mn-cs"/>
              </a:defRPr>
            </a:lvl1pPr>
            <a:lvl2pPr marL="144000" indent="-144000" algn="l" defTabSz="914400" rtl="0" eaLnBrk="1" latinLnBrk="0" hangingPunct="1">
              <a:lnSpc>
                <a:spcPct val="100000"/>
              </a:lnSpc>
              <a:spcBef>
                <a:spcPts val="0"/>
              </a:spcBef>
              <a:spcAft>
                <a:spcPts val="1200"/>
              </a:spcAft>
              <a:buClr>
                <a:srgbClr val="002567"/>
              </a:buClr>
              <a:buFont typeface="Arial" panose="020B0604020202020204" pitchFamily="34" charset="0"/>
              <a:buChar char="•"/>
              <a:defRPr sz="1800" kern="1200">
                <a:solidFill>
                  <a:srgbClr val="4B4F54"/>
                </a:solidFill>
                <a:latin typeface="+mn-lt"/>
                <a:ea typeface="+mn-ea"/>
                <a:cs typeface="+mn-cs"/>
              </a:defRPr>
            </a:lvl2pPr>
            <a:lvl3pPr marL="288000" indent="-144000" algn="l" defTabSz="914400" rtl="0" eaLnBrk="1" latinLnBrk="0" hangingPunct="1">
              <a:lnSpc>
                <a:spcPct val="100000"/>
              </a:lnSpc>
              <a:spcBef>
                <a:spcPts val="0"/>
              </a:spcBef>
              <a:spcAft>
                <a:spcPts val="1200"/>
              </a:spcAft>
              <a:buClr>
                <a:srgbClr val="4B4F54"/>
              </a:buClr>
              <a:buFont typeface="Arial" panose="020B0604020202020204" pitchFamily="34" charset="0"/>
              <a:buChar char="-"/>
              <a:defRPr sz="1800" kern="1200">
                <a:solidFill>
                  <a:srgbClr val="4B4F54"/>
                </a:solidFill>
                <a:latin typeface="+mn-lt"/>
                <a:ea typeface="+mn-ea"/>
                <a:cs typeface="+mn-cs"/>
              </a:defRPr>
            </a:lvl3pPr>
            <a:lvl4pPr marL="0" indent="0" algn="l" defTabSz="914400" rtl="0" eaLnBrk="1" latinLnBrk="0" hangingPunct="1">
              <a:lnSpc>
                <a:spcPct val="100000"/>
              </a:lnSpc>
              <a:spcBef>
                <a:spcPts val="0"/>
              </a:spcBef>
              <a:spcAft>
                <a:spcPts val="1200"/>
              </a:spcAft>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0"/>
              </a:spcBef>
              <a:spcAft>
                <a:spcPts val="1200"/>
              </a:spcAft>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spcBef>
                <a:spcPts val="0"/>
              </a:spcBef>
              <a:spcAft>
                <a:spcPts val="0"/>
              </a:spcAft>
            </a:pPr>
            <a:r>
              <a:rPr lang="en-US" sz="1200" dirty="0">
                <a:solidFill>
                  <a:srgbClr val="FFFFFF"/>
                </a:solidFill>
              </a:rPr>
              <a:t>BUILDING SOUND FINANCIAL MANAGEMENT SKILLS </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1800" y="3112007"/>
            <a:ext cx="2538989" cy="633985"/>
          </a:xfrm>
          <a:prstGeom prst="rect">
            <a:avLst/>
          </a:prstGeom>
        </p:spPr>
      </p:pic>
      <p:sp>
        <p:nvSpPr>
          <p:cNvPr id="8" name="Rectangle 7"/>
          <p:cNvSpPr/>
          <p:nvPr/>
        </p:nvSpPr>
        <p:spPr>
          <a:xfrm>
            <a:off x="202945" y="1329809"/>
            <a:ext cx="3818865" cy="969496"/>
          </a:xfrm>
          <a:prstGeom prst="rect">
            <a:avLst/>
          </a:prstGeom>
        </p:spPr>
        <p:txBody>
          <a:bodyPr wrap="square">
            <a:spAutoFit/>
          </a:bodyPr>
          <a:lstStyle/>
          <a:p>
            <a:pPr>
              <a:defRPr/>
            </a:pPr>
            <a:r>
              <a:rPr lang="en-US" sz="2900" b="1" dirty="0">
                <a:solidFill>
                  <a:srgbClr val="FFFFFF"/>
                </a:solidFill>
                <a:latin typeface="Georgia" panose="02040502050405020303" pitchFamily="18" charset="0"/>
                <a:ea typeface="Verdana" panose="020B0604030504040204" pitchFamily="34" charset="0"/>
                <a:cs typeface="Verdana" panose="020B0604030504040204" pitchFamily="34" charset="0"/>
              </a:rPr>
              <a:t>FINANCIAL</a:t>
            </a:r>
            <a:r>
              <a:rPr lang="en-US" sz="2900" dirty="0">
                <a:solidFill>
                  <a:srgbClr val="FFFFFF"/>
                </a:solidFill>
              </a:rPr>
              <a:t>  </a:t>
            </a:r>
            <a:r>
              <a:rPr lang="en-US" sz="2800" dirty="0">
                <a:solidFill>
                  <a:srgbClr val="FFFFFF"/>
                </a:solidFill>
                <a:latin typeface="Century Gothic" panose="020B0502020202020204" pitchFamily="34" charset="0"/>
              </a:rPr>
              <a:t>LITERACY PROGRAM </a:t>
            </a:r>
          </a:p>
        </p:txBody>
      </p:sp>
      <p:sp>
        <p:nvSpPr>
          <p:cNvPr id="5" name="Rectangle 4"/>
          <p:cNvSpPr/>
          <p:nvPr/>
        </p:nvSpPr>
        <p:spPr>
          <a:xfrm>
            <a:off x="3291" y="3745992"/>
            <a:ext cx="6131142" cy="437043"/>
          </a:xfrm>
          <a:prstGeom prst="rect">
            <a:avLst/>
          </a:prstGeom>
        </p:spPr>
        <p:txBody>
          <a:bodyPr wrap="square">
            <a:spAutoFit/>
          </a:bodyPr>
          <a:lstStyle/>
          <a:p>
            <a:pPr>
              <a:lnSpc>
                <a:spcPct val="80000"/>
              </a:lnSpc>
            </a:pPr>
            <a:endParaRPr lang="en-US" sz="2800" dirty="0">
              <a:solidFill>
                <a:srgbClr val="FFFFFF"/>
              </a:solidFill>
            </a:endParaRPr>
          </a:p>
        </p:txBody>
      </p:sp>
      <p:sp>
        <p:nvSpPr>
          <p:cNvPr id="10" name="Snip and Round Single Corner Rectangle 9"/>
          <p:cNvSpPr/>
          <p:nvPr/>
        </p:nvSpPr>
        <p:spPr>
          <a:xfrm flipH="1" flipV="1">
            <a:off x="-1" y="4638675"/>
            <a:ext cx="3381375" cy="323850"/>
          </a:xfrm>
          <a:prstGeom prst="snipRoundRect">
            <a:avLst>
              <a:gd name="adj1" fmla="val 50000"/>
              <a:gd name="adj2" fmla="val 0"/>
            </a:avLst>
          </a:prstGeom>
          <a:solidFill>
            <a:srgbClr val="E28432"/>
          </a:solidFill>
        </p:spPr>
        <p:txBody>
          <a:bodyPr rtlCol="0" anchor="ctr">
            <a:noAutofit/>
          </a:bodyPr>
          <a:lstStyle/>
          <a:p>
            <a:endParaRPr lang="en-US" sz="1317" dirty="0">
              <a:solidFill>
                <a:srgbClr val="FFFFFF"/>
              </a:solidFill>
            </a:endParaRPr>
          </a:p>
        </p:txBody>
      </p:sp>
      <p:sp>
        <p:nvSpPr>
          <p:cNvPr id="12" name="Rectangle 11"/>
          <p:cNvSpPr/>
          <p:nvPr/>
        </p:nvSpPr>
        <p:spPr>
          <a:xfrm>
            <a:off x="772540" y="4627515"/>
            <a:ext cx="1327608" cy="338554"/>
          </a:xfrm>
          <a:prstGeom prst="rect">
            <a:avLst/>
          </a:prstGeom>
        </p:spPr>
        <p:txBody>
          <a:bodyPr wrap="none">
            <a:spAutoFit/>
          </a:bodyPr>
          <a:lstStyle/>
          <a:p>
            <a:pPr>
              <a:defRPr/>
            </a:pPr>
            <a:r>
              <a:rPr lang="en-US" sz="1600" dirty="0">
                <a:solidFill>
                  <a:srgbClr val="FFFFFF"/>
                </a:solidFill>
                <a:latin typeface="Century Gothic" panose="020B0502020202020204" pitchFamily="34" charset="0"/>
              </a:rPr>
              <a:t>MODULE 11</a:t>
            </a:r>
          </a:p>
        </p:txBody>
      </p:sp>
      <p:sp>
        <p:nvSpPr>
          <p:cNvPr id="13" name="Text Placeholder 3"/>
          <p:cNvSpPr>
            <a:spLocks noGrp="1"/>
          </p:cNvSpPr>
          <p:nvPr>
            <p:ph type="body" sz="quarter" idx="14"/>
          </p:nvPr>
        </p:nvSpPr>
        <p:spPr>
          <a:xfrm>
            <a:off x="441700" y="5854700"/>
            <a:ext cx="5689600" cy="298469"/>
          </a:xfrm>
        </p:spPr>
        <p:txBody>
          <a:bodyPr/>
          <a:lstStyle/>
          <a:p>
            <a:r>
              <a:rPr lang="en-GB" dirty="0" smtClean="0"/>
              <a:t>Charles Nowochin</a:t>
            </a:r>
          </a:p>
          <a:p>
            <a:r>
              <a:rPr lang="en-GB" dirty="0" smtClean="0"/>
              <a:t>October 2020</a:t>
            </a:r>
            <a:endParaRPr lang="en-GB" dirty="0"/>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37438" y="1149531"/>
            <a:ext cx="307401" cy="896585"/>
          </a:xfrm>
          <a:prstGeom prst="rect">
            <a:avLst/>
          </a:prstGeom>
        </p:spPr>
      </p:pic>
    </p:spTree>
    <p:extLst>
      <p:ext uri="{BB962C8B-B14F-4D97-AF65-F5344CB8AC3E}">
        <p14:creationId xmlns:p14="http://schemas.microsoft.com/office/powerpoint/2010/main" val="44413309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7"/>
                                        </p:tgtEl>
                                      </p:cBhvr>
                                    </p:animEffect>
                                    <p:animScale>
                                      <p:cBhvr>
                                        <p:cTn id="7" dur="250" autoRev="1" fill="hold"/>
                                        <p:tgtEl>
                                          <p:spTgt spid="7"/>
                                        </p:tgtEl>
                                      </p:cBhvr>
                                      <p:by x="105000" y="105000"/>
                                    </p:animScale>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ppt_y</p:attrName>
                                        </p:attrNameLst>
                                      </p:cBhvr>
                                      <p:tavLst>
                                        <p:tav tm="0">
                                          <p:val>
                                            <p:strVal val="#ppt_y-#ppt_h*1.125000"/>
                                          </p:val>
                                        </p:tav>
                                        <p:tav tm="100000">
                                          <p:val>
                                            <p:strVal val="#ppt_y"/>
                                          </p:val>
                                        </p:tav>
                                      </p:tavLst>
                                    </p:anim>
                                    <p:animEffect transition="in" filter="wipe(down)">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2310" y="1136672"/>
            <a:ext cx="1554748" cy="1028725"/>
          </a:xfrm>
          <a:prstGeom prst="rect">
            <a:avLst/>
          </a:prstGeom>
        </p:spPr>
      </p:pic>
      <p:sp>
        <p:nvSpPr>
          <p:cNvPr id="2" name="Title 1"/>
          <p:cNvSpPr>
            <a:spLocks noGrp="1"/>
          </p:cNvSpPr>
          <p:nvPr>
            <p:ph type="title"/>
          </p:nvPr>
        </p:nvSpPr>
        <p:spPr>
          <a:xfrm>
            <a:off x="1600200" y="280800"/>
            <a:ext cx="7111999" cy="363600"/>
          </a:xfrm>
        </p:spPr>
        <p:txBody>
          <a:bodyPr/>
          <a:lstStyle/>
          <a:p>
            <a:r>
              <a:rPr lang="en-US" sz="2000" dirty="0"/>
              <a:t>Understanding Financial </a:t>
            </a:r>
            <a:r>
              <a:rPr lang="en-US" sz="2000" dirty="0" smtClean="0"/>
              <a:t>Marketplaces</a:t>
            </a:r>
            <a:endParaRPr lang="en-US" sz="2000" dirty="0"/>
          </a:p>
        </p:txBody>
      </p:sp>
      <p:sp>
        <p:nvSpPr>
          <p:cNvPr id="23" name="Pentagon 12">
            <a:extLst>
              <a:ext uri="{FF2B5EF4-FFF2-40B4-BE49-F238E27FC236}">
                <a16:creationId xmlns:a16="http://schemas.microsoft.com/office/drawing/2014/main" xmlns=""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3</a:t>
            </a:r>
            <a:endParaRPr lang="en-US" dirty="0">
              <a:solidFill>
                <a:schemeClr val="bg1"/>
              </a:solidFill>
            </a:endParaRPr>
          </a:p>
        </p:txBody>
      </p:sp>
      <p:cxnSp>
        <p:nvCxnSpPr>
          <p:cNvPr id="13" name="Straight Connector 12"/>
          <p:cNvCxnSpPr/>
          <p:nvPr/>
        </p:nvCxnSpPr>
        <p:spPr>
          <a:xfrm>
            <a:off x="4624465" y="1436243"/>
            <a:ext cx="0" cy="4152275"/>
          </a:xfrm>
          <a:prstGeom prst="line">
            <a:avLst/>
          </a:prstGeom>
          <a:ln w="76200">
            <a:solidFill>
              <a:srgbClr val="87AFBF"/>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29152" y="3148820"/>
            <a:ext cx="1278905" cy="584775"/>
          </a:xfrm>
          <a:prstGeom prst="rect">
            <a:avLst/>
          </a:prstGeom>
          <a:noFill/>
        </p:spPr>
        <p:txBody>
          <a:bodyPr wrap="square" rtlCol="0">
            <a:spAutoFit/>
          </a:bodyPr>
          <a:lstStyle/>
          <a:p>
            <a:pPr>
              <a:spcAft>
                <a:spcPts val="1200"/>
              </a:spcAft>
            </a:pPr>
            <a:r>
              <a:rPr lang="en-US" sz="1600" b="1" dirty="0"/>
              <a:t>Bricks and Mortar </a:t>
            </a:r>
          </a:p>
        </p:txBody>
      </p:sp>
      <p:sp>
        <p:nvSpPr>
          <p:cNvPr id="29" name="TextBox 28"/>
          <p:cNvSpPr txBox="1"/>
          <p:nvPr/>
        </p:nvSpPr>
        <p:spPr>
          <a:xfrm>
            <a:off x="3989079" y="1079710"/>
            <a:ext cx="1270772" cy="369332"/>
          </a:xfrm>
          <a:prstGeom prst="rect">
            <a:avLst/>
          </a:prstGeom>
          <a:noFill/>
        </p:spPr>
        <p:txBody>
          <a:bodyPr wrap="square" rtlCol="0">
            <a:spAutoFit/>
          </a:bodyPr>
          <a:lstStyle/>
          <a:p>
            <a:pPr algn="ctr">
              <a:spcAft>
                <a:spcPts val="1200"/>
              </a:spcAft>
            </a:pPr>
            <a:r>
              <a:rPr lang="en-US" b="1" dirty="0"/>
              <a:t>Specific</a:t>
            </a:r>
          </a:p>
        </p:txBody>
      </p:sp>
      <p:cxnSp>
        <p:nvCxnSpPr>
          <p:cNvPr id="30" name="Straight Connector 29"/>
          <p:cNvCxnSpPr>
            <a:stCxn id="39" idx="1"/>
            <a:endCxn id="15" idx="3"/>
          </p:cNvCxnSpPr>
          <p:nvPr/>
        </p:nvCxnSpPr>
        <p:spPr>
          <a:xfrm flipH="1">
            <a:off x="1608057" y="3441208"/>
            <a:ext cx="6028090" cy="0"/>
          </a:xfrm>
          <a:prstGeom prst="line">
            <a:avLst/>
          </a:prstGeom>
          <a:ln w="76200">
            <a:solidFill>
              <a:srgbClr val="87AFBF"/>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978497" y="5557270"/>
            <a:ext cx="1265026" cy="369332"/>
          </a:xfrm>
          <a:prstGeom prst="rect">
            <a:avLst/>
          </a:prstGeom>
          <a:noFill/>
        </p:spPr>
        <p:txBody>
          <a:bodyPr wrap="square" rtlCol="0">
            <a:spAutoFit/>
          </a:bodyPr>
          <a:lstStyle/>
          <a:p>
            <a:pPr algn="ctr">
              <a:spcAft>
                <a:spcPts val="1200"/>
              </a:spcAft>
            </a:pPr>
            <a:r>
              <a:rPr lang="en-US" b="1" dirty="0"/>
              <a:t>General</a:t>
            </a:r>
          </a:p>
        </p:txBody>
      </p:sp>
      <p:sp>
        <p:nvSpPr>
          <p:cNvPr id="39" name="TextBox 38"/>
          <p:cNvSpPr txBox="1"/>
          <p:nvPr/>
        </p:nvSpPr>
        <p:spPr>
          <a:xfrm>
            <a:off x="7636147" y="3148820"/>
            <a:ext cx="1179292" cy="584775"/>
          </a:xfrm>
          <a:prstGeom prst="rect">
            <a:avLst/>
          </a:prstGeom>
          <a:noFill/>
        </p:spPr>
        <p:txBody>
          <a:bodyPr wrap="square" rtlCol="0">
            <a:spAutoFit/>
          </a:bodyPr>
          <a:lstStyle/>
          <a:p>
            <a:pPr algn="r">
              <a:spcAft>
                <a:spcPts val="1200"/>
              </a:spcAft>
            </a:pPr>
            <a:r>
              <a:rPr lang="en-US" sz="1600" b="1" dirty="0"/>
              <a:t>Online / Electronic</a:t>
            </a:r>
          </a:p>
        </p:txBody>
      </p:sp>
      <p:pic>
        <p:nvPicPr>
          <p:cNvPr id="22"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76291" y="4455953"/>
            <a:ext cx="973608" cy="398716"/>
          </a:xfrm>
          <a:prstGeom prst="rect">
            <a:avLst/>
          </a:prstGeom>
        </p:spPr>
      </p:pic>
      <p:pic>
        <p:nvPicPr>
          <p:cNvPr id="24" name="Picture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41804" y="1917264"/>
            <a:ext cx="1356232" cy="399662"/>
          </a:xfrm>
          <a:prstGeom prst="rect">
            <a:avLst/>
          </a:prstGeom>
        </p:spPr>
      </p:pic>
      <p:pic>
        <p:nvPicPr>
          <p:cNvPr id="25" name="Picture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1615" y="5164072"/>
            <a:ext cx="1424148" cy="521808"/>
          </a:xfrm>
          <a:prstGeom prst="rect">
            <a:avLst/>
          </a:prstGeom>
        </p:spPr>
      </p:pic>
      <p:pic>
        <p:nvPicPr>
          <p:cNvPr id="26" name="Picture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12617" y="4622844"/>
            <a:ext cx="1171825" cy="678328"/>
          </a:xfrm>
          <a:prstGeom prst="rect">
            <a:avLst/>
          </a:prstGeom>
        </p:spPr>
      </p:pic>
      <p:pic>
        <p:nvPicPr>
          <p:cNvPr id="33" name="Picture 3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71167" y="4128692"/>
            <a:ext cx="1203016" cy="429878"/>
          </a:xfrm>
          <a:prstGeom prst="rect">
            <a:avLst/>
          </a:prstGeom>
        </p:spPr>
      </p:pic>
      <p:pic>
        <p:nvPicPr>
          <p:cNvPr id="34" name="Picture 3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385099" y="3826573"/>
            <a:ext cx="883456" cy="750937"/>
          </a:xfrm>
          <a:prstGeom prst="rect">
            <a:avLst/>
          </a:prstGeom>
        </p:spPr>
      </p:pic>
      <p:pic>
        <p:nvPicPr>
          <p:cNvPr id="40" name="Picture 3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536195" y="3586858"/>
            <a:ext cx="1480192" cy="773401"/>
          </a:xfrm>
          <a:prstGeom prst="rect">
            <a:avLst/>
          </a:prstGeom>
        </p:spPr>
      </p:pic>
      <p:pic>
        <p:nvPicPr>
          <p:cNvPr id="41" name="Picture 4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355583" y="1419590"/>
            <a:ext cx="1220081" cy="1220081"/>
          </a:xfrm>
          <a:prstGeom prst="rect">
            <a:avLst/>
          </a:prstGeom>
        </p:spPr>
      </p:pic>
      <p:pic>
        <p:nvPicPr>
          <p:cNvPr id="46" name="Picture 4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103802" y="2502664"/>
            <a:ext cx="871142" cy="871142"/>
          </a:xfrm>
          <a:prstGeom prst="rect">
            <a:avLst/>
          </a:prstGeom>
        </p:spPr>
      </p:pic>
      <p:pic>
        <p:nvPicPr>
          <p:cNvPr id="3" name="Picture 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518826" y="2580197"/>
            <a:ext cx="972558" cy="735073"/>
          </a:xfrm>
          <a:prstGeom prst="rect">
            <a:avLst/>
          </a:prstGeom>
        </p:spPr>
      </p:pic>
      <p:pic>
        <p:nvPicPr>
          <p:cNvPr id="5" name="Picture 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767809" y="1823930"/>
            <a:ext cx="1577605" cy="605141"/>
          </a:xfrm>
          <a:prstGeom prst="rect">
            <a:avLst/>
          </a:prstGeom>
        </p:spPr>
      </p:pic>
      <p:pic>
        <p:nvPicPr>
          <p:cNvPr id="7" name="Picture 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6561982" y="2721710"/>
            <a:ext cx="1282999" cy="361793"/>
          </a:xfrm>
          <a:prstGeom prst="rect">
            <a:avLst/>
          </a:prstGeom>
        </p:spPr>
      </p:pic>
      <p:pic>
        <p:nvPicPr>
          <p:cNvPr id="8" name="Picture 7"/>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815376" y="1430770"/>
            <a:ext cx="864876" cy="486493"/>
          </a:xfrm>
          <a:prstGeom prst="rect">
            <a:avLst/>
          </a:prstGeom>
        </p:spPr>
      </p:pic>
      <p:pic>
        <p:nvPicPr>
          <p:cNvPr id="4" name="Picture 3"/>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504410" y="4930980"/>
            <a:ext cx="1659757" cy="438273"/>
          </a:xfrm>
          <a:prstGeom prst="rect">
            <a:avLst/>
          </a:prstGeom>
        </p:spPr>
      </p:pic>
    </p:spTree>
    <p:extLst>
      <p:ext uri="{BB962C8B-B14F-4D97-AF65-F5344CB8AC3E}">
        <p14:creationId xmlns:p14="http://schemas.microsoft.com/office/powerpoint/2010/main" val="13021272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1000" fill="hold"/>
                                        <p:tgtEl>
                                          <p:spTgt spid="6"/>
                                        </p:tgtEl>
                                      </p:cBhvr>
                                      <p:by x="150000" y="150000"/>
                                    </p:animScale>
                                  </p:childTnLst>
                                </p:cTn>
                              </p:par>
                              <p:par>
                                <p:cTn id="7" presetID="6" presetClass="emph" presetSubtype="0" fill="hold" nodeType="withEffect">
                                  <p:stCondLst>
                                    <p:cond delay="0"/>
                                  </p:stCondLst>
                                  <p:childTnLst>
                                    <p:animScale>
                                      <p:cBhvr>
                                        <p:cTn id="8" dur="175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6444" y="918085"/>
            <a:ext cx="1231573" cy="1231573"/>
          </a:xfrm>
          <a:prstGeom prst="rect">
            <a:avLst/>
          </a:prstGeom>
        </p:spPr>
      </p:pic>
      <p:sp>
        <p:nvSpPr>
          <p:cNvPr id="2" name="Title 1"/>
          <p:cNvSpPr>
            <a:spLocks noGrp="1"/>
          </p:cNvSpPr>
          <p:nvPr>
            <p:ph type="title"/>
          </p:nvPr>
        </p:nvSpPr>
        <p:spPr>
          <a:xfrm>
            <a:off x="1600200" y="281454"/>
            <a:ext cx="7105797" cy="363600"/>
          </a:xfrm>
        </p:spPr>
        <p:txBody>
          <a:bodyPr/>
          <a:lstStyle/>
          <a:p>
            <a:r>
              <a:rPr lang="en-US" sz="2000" dirty="0"/>
              <a:t>Understanding Financial </a:t>
            </a:r>
            <a:r>
              <a:rPr lang="en-US" sz="2000" dirty="0" smtClean="0"/>
              <a:t>Marketplaces</a:t>
            </a:r>
            <a:endParaRPr lang="en-US" sz="2000" dirty="0"/>
          </a:p>
        </p:txBody>
      </p:sp>
      <p:cxnSp>
        <p:nvCxnSpPr>
          <p:cNvPr id="36" name="Straight Connector 35"/>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22275" y="7742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23" name="Pentagon 12">
            <a:extLst>
              <a:ext uri="{FF2B5EF4-FFF2-40B4-BE49-F238E27FC236}">
                <a16:creationId xmlns:a16="http://schemas.microsoft.com/office/drawing/2014/main" xmlns=""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3</a:t>
            </a:r>
            <a:endParaRPr lang="en-US" dirty="0">
              <a:solidFill>
                <a:schemeClr val="bg1"/>
              </a:solidFill>
            </a:endParaRPr>
          </a:p>
        </p:txBody>
      </p:sp>
      <p:cxnSp>
        <p:nvCxnSpPr>
          <p:cNvPr id="13" name="Straight Connector 12"/>
          <p:cNvCxnSpPr/>
          <p:nvPr/>
        </p:nvCxnSpPr>
        <p:spPr>
          <a:xfrm>
            <a:off x="4624465" y="1379095"/>
            <a:ext cx="0" cy="4152275"/>
          </a:xfrm>
          <a:prstGeom prst="line">
            <a:avLst/>
          </a:prstGeom>
          <a:ln w="76200">
            <a:solidFill>
              <a:srgbClr val="87AFBF"/>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05286" y="3056175"/>
            <a:ext cx="1443211" cy="584775"/>
          </a:xfrm>
          <a:prstGeom prst="rect">
            <a:avLst/>
          </a:prstGeom>
          <a:noFill/>
        </p:spPr>
        <p:txBody>
          <a:bodyPr wrap="square" rtlCol="0">
            <a:spAutoFit/>
          </a:bodyPr>
          <a:lstStyle/>
          <a:p>
            <a:pPr>
              <a:spcAft>
                <a:spcPts val="1200"/>
              </a:spcAft>
            </a:pPr>
            <a:r>
              <a:rPr lang="en-US" sz="1600" b="1" dirty="0" smtClean="0"/>
              <a:t>Financial </a:t>
            </a:r>
            <a:r>
              <a:rPr lang="en-US" sz="1600" b="1" dirty="0"/>
              <a:t>Exchange</a:t>
            </a:r>
          </a:p>
        </p:txBody>
      </p:sp>
      <p:sp>
        <p:nvSpPr>
          <p:cNvPr id="29" name="TextBox 28"/>
          <p:cNvSpPr txBox="1"/>
          <p:nvPr/>
        </p:nvSpPr>
        <p:spPr>
          <a:xfrm>
            <a:off x="4246507" y="920953"/>
            <a:ext cx="755916" cy="338554"/>
          </a:xfrm>
          <a:prstGeom prst="rect">
            <a:avLst/>
          </a:prstGeom>
          <a:noFill/>
        </p:spPr>
        <p:txBody>
          <a:bodyPr wrap="square" rtlCol="0">
            <a:spAutoFit/>
          </a:bodyPr>
          <a:lstStyle/>
          <a:p>
            <a:pPr>
              <a:spcAft>
                <a:spcPts val="1200"/>
              </a:spcAft>
            </a:pPr>
            <a:r>
              <a:rPr lang="en-US" sz="1600" b="1" dirty="0"/>
              <a:t>Bond</a:t>
            </a:r>
          </a:p>
        </p:txBody>
      </p:sp>
      <p:cxnSp>
        <p:nvCxnSpPr>
          <p:cNvPr id="30" name="Straight Connector 29"/>
          <p:cNvCxnSpPr/>
          <p:nvPr/>
        </p:nvCxnSpPr>
        <p:spPr>
          <a:xfrm flipH="1">
            <a:off x="1443211" y="3352926"/>
            <a:ext cx="6372552" cy="1039"/>
          </a:xfrm>
          <a:prstGeom prst="line">
            <a:avLst/>
          </a:prstGeom>
          <a:ln w="76200">
            <a:solidFill>
              <a:srgbClr val="87AFBF"/>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215401" y="5650958"/>
            <a:ext cx="818128" cy="338554"/>
          </a:xfrm>
          <a:prstGeom prst="rect">
            <a:avLst/>
          </a:prstGeom>
          <a:noFill/>
        </p:spPr>
        <p:txBody>
          <a:bodyPr wrap="square" rtlCol="0">
            <a:spAutoFit/>
          </a:bodyPr>
          <a:lstStyle/>
          <a:p>
            <a:pPr>
              <a:spcAft>
                <a:spcPts val="1200"/>
              </a:spcAft>
            </a:pPr>
            <a:r>
              <a:rPr lang="en-US" sz="1600" b="1" dirty="0"/>
              <a:t>Stock</a:t>
            </a:r>
          </a:p>
        </p:txBody>
      </p:sp>
      <p:sp>
        <p:nvSpPr>
          <p:cNvPr id="39" name="TextBox 38"/>
          <p:cNvSpPr txBox="1"/>
          <p:nvPr/>
        </p:nvSpPr>
        <p:spPr>
          <a:xfrm>
            <a:off x="7366000" y="3093088"/>
            <a:ext cx="1677074" cy="584775"/>
          </a:xfrm>
          <a:prstGeom prst="rect">
            <a:avLst/>
          </a:prstGeom>
          <a:noFill/>
        </p:spPr>
        <p:txBody>
          <a:bodyPr wrap="square" rtlCol="0">
            <a:spAutoFit/>
          </a:bodyPr>
          <a:lstStyle/>
          <a:p>
            <a:pPr algn="r">
              <a:spcAft>
                <a:spcPts val="1200"/>
              </a:spcAft>
            </a:pPr>
            <a:r>
              <a:rPr lang="en-US" sz="1600" b="1" dirty="0"/>
              <a:t>Over the Counter (OTC) </a:t>
            </a: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25831" y="4106684"/>
            <a:ext cx="1020676" cy="1020676"/>
          </a:xfrm>
          <a:prstGeom prst="rect">
            <a:avLst/>
          </a:prstGeom>
        </p:spPr>
      </p:pic>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65486" y="3982723"/>
            <a:ext cx="976908" cy="976908"/>
          </a:xfrm>
          <a:prstGeom prst="rect">
            <a:avLst/>
          </a:prstGeom>
        </p:spPr>
      </p:pic>
      <p:pic>
        <p:nvPicPr>
          <p:cNvPr id="17" name="Picture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80521" y="3421927"/>
            <a:ext cx="1162980" cy="775320"/>
          </a:xfrm>
          <a:prstGeom prst="rect">
            <a:avLst/>
          </a:prstGeom>
        </p:spPr>
      </p:pic>
      <p:pic>
        <p:nvPicPr>
          <p:cNvPr id="19" name="Pictur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71754" y="2305141"/>
            <a:ext cx="1736280" cy="706039"/>
          </a:xfrm>
          <a:prstGeom prst="rect">
            <a:avLst/>
          </a:prstGeom>
        </p:spPr>
      </p:pic>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94327" y="5109515"/>
            <a:ext cx="1082850" cy="828380"/>
          </a:xfrm>
          <a:prstGeom prst="rect">
            <a:avLst/>
          </a:prstGeom>
        </p:spPr>
      </p:pic>
      <p:pic>
        <p:nvPicPr>
          <p:cNvPr id="4" name="Picture 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772848" y="3613802"/>
            <a:ext cx="1448615" cy="666363"/>
          </a:xfrm>
          <a:prstGeom prst="rect">
            <a:avLst/>
          </a:prstGeom>
        </p:spPr>
      </p:pic>
      <p:pic>
        <p:nvPicPr>
          <p:cNvPr id="5" name="Picture 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750731" y="4702937"/>
            <a:ext cx="1612314" cy="866376"/>
          </a:xfrm>
          <a:prstGeom prst="rect">
            <a:avLst/>
          </a:prstGeom>
        </p:spPr>
      </p:pic>
      <p:pic>
        <p:nvPicPr>
          <p:cNvPr id="6" name="Picture 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419517" y="4249249"/>
            <a:ext cx="1280917" cy="688036"/>
          </a:xfrm>
          <a:prstGeom prst="rect">
            <a:avLst/>
          </a:prstGeom>
        </p:spPr>
      </p:pic>
      <p:pic>
        <p:nvPicPr>
          <p:cNvPr id="8" name="Picture 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233978" y="1359078"/>
            <a:ext cx="1326834" cy="845207"/>
          </a:xfrm>
          <a:prstGeom prst="rect">
            <a:avLst/>
          </a:prstGeom>
        </p:spPr>
      </p:pic>
      <p:pic>
        <p:nvPicPr>
          <p:cNvPr id="22" name="Picture 2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326898" y="2002589"/>
            <a:ext cx="977730" cy="977730"/>
          </a:xfrm>
          <a:prstGeom prst="rect">
            <a:avLst/>
          </a:prstGeom>
        </p:spPr>
      </p:pic>
    </p:spTree>
    <p:extLst>
      <p:ext uri="{BB962C8B-B14F-4D97-AF65-F5344CB8AC3E}">
        <p14:creationId xmlns:p14="http://schemas.microsoft.com/office/powerpoint/2010/main" val="37846426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flipH="1">
            <a:off x="608796" y="1762281"/>
            <a:ext cx="8092472" cy="4122188"/>
            <a:chOff x="542603" y="1837189"/>
            <a:chExt cx="8092472" cy="4122188"/>
          </a:xfrm>
        </p:grpSpPr>
        <p:sp>
          <p:nvSpPr>
            <p:cNvPr id="2" name="Oval 1"/>
            <p:cNvSpPr/>
            <p:nvPr/>
          </p:nvSpPr>
          <p:spPr>
            <a:xfrm>
              <a:off x="3437863" y="1837189"/>
              <a:ext cx="5197212" cy="4043494"/>
            </a:xfrm>
            <a:prstGeom prst="ellipse">
              <a:avLst/>
            </a:prstGeom>
            <a:solidFill>
              <a:srgbClr val="00A1AD">
                <a:alpha val="10196"/>
              </a:srgbClr>
            </a:solidFill>
            <a:ln w="190500">
              <a:solidFill>
                <a:srgbClr val="00A1AD"/>
              </a:solidFill>
            </a:ln>
          </p:spPr>
          <p:txBody>
            <a:bodyPr rtlCol="0" anchor="ctr">
              <a:noAutofit/>
            </a:bodyPr>
            <a:lstStyle/>
            <a:p>
              <a:pPr algn="ctr">
                <a:spcAft>
                  <a:spcPts val="1200"/>
                </a:spcAft>
              </a:pPr>
              <a:endParaRPr lang="en-US" dirty="0"/>
            </a:p>
          </p:txBody>
        </p:sp>
        <p:sp>
          <p:nvSpPr>
            <p:cNvPr id="11" name="Oval 10"/>
            <p:cNvSpPr/>
            <p:nvPr/>
          </p:nvSpPr>
          <p:spPr>
            <a:xfrm>
              <a:off x="542603" y="1915883"/>
              <a:ext cx="5197212" cy="4043494"/>
            </a:xfrm>
            <a:prstGeom prst="ellipse">
              <a:avLst/>
            </a:prstGeom>
            <a:solidFill>
              <a:srgbClr val="E28432">
                <a:alpha val="10196"/>
              </a:srgbClr>
            </a:solidFill>
            <a:ln w="190500">
              <a:solidFill>
                <a:srgbClr val="E28432"/>
              </a:solidFill>
            </a:ln>
          </p:spPr>
          <p:txBody>
            <a:bodyPr rtlCol="0" anchor="ctr">
              <a:noAutofit/>
            </a:bodyPr>
            <a:lstStyle/>
            <a:p>
              <a:pPr algn="ctr">
                <a:spcAft>
                  <a:spcPts val="1200"/>
                </a:spcAft>
              </a:pPr>
              <a:endParaRPr lang="en-US" dirty="0"/>
            </a:p>
          </p:txBody>
        </p:sp>
        <p:sp>
          <p:nvSpPr>
            <p:cNvPr id="13" name="TextBox 12"/>
            <p:cNvSpPr txBox="1"/>
            <p:nvPr/>
          </p:nvSpPr>
          <p:spPr>
            <a:xfrm>
              <a:off x="3863465" y="4041309"/>
              <a:ext cx="1443211" cy="720197"/>
            </a:xfrm>
            <a:prstGeom prst="rect">
              <a:avLst/>
            </a:prstGeom>
            <a:noFill/>
          </p:spPr>
          <p:txBody>
            <a:bodyPr wrap="square" rtlCol="0">
              <a:spAutoFit/>
            </a:bodyPr>
            <a:lstStyle/>
            <a:p>
              <a:pPr algn="ctr">
                <a:lnSpc>
                  <a:spcPct val="85000"/>
                </a:lnSpc>
                <a:spcAft>
                  <a:spcPts val="1200"/>
                </a:spcAft>
              </a:pPr>
              <a:r>
                <a:rPr lang="en-US" sz="1600" b="1" dirty="0">
                  <a:solidFill>
                    <a:schemeClr val="accent6"/>
                  </a:solidFill>
                </a:rPr>
                <a:t>Preferred</a:t>
              </a:r>
              <a:br>
                <a:rPr lang="en-US" sz="1600" b="1" dirty="0">
                  <a:solidFill>
                    <a:schemeClr val="accent6"/>
                  </a:solidFill>
                </a:rPr>
              </a:br>
              <a:r>
                <a:rPr lang="en-US" sz="1600" b="1" dirty="0" smtClean="0">
                  <a:solidFill>
                    <a:schemeClr val="accent6"/>
                  </a:solidFill>
                </a:rPr>
                <a:t>Stock (Shares)</a:t>
              </a:r>
              <a:endParaRPr lang="en-US" sz="1600" b="1" dirty="0">
                <a:solidFill>
                  <a:schemeClr val="accent6"/>
                </a:solidFill>
              </a:endParaRPr>
            </a:p>
          </p:txBody>
        </p:sp>
        <p:sp>
          <p:nvSpPr>
            <p:cNvPr id="14" name="TextBox 13"/>
            <p:cNvSpPr txBox="1"/>
            <p:nvPr/>
          </p:nvSpPr>
          <p:spPr>
            <a:xfrm>
              <a:off x="3877638" y="3041013"/>
              <a:ext cx="1443211" cy="720197"/>
            </a:xfrm>
            <a:prstGeom prst="rect">
              <a:avLst/>
            </a:prstGeom>
            <a:noFill/>
          </p:spPr>
          <p:txBody>
            <a:bodyPr wrap="square" rtlCol="0">
              <a:spAutoFit/>
            </a:bodyPr>
            <a:lstStyle/>
            <a:p>
              <a:pPr algn="ctr">
                <a:lnSpc>
                  <a:spcPct val="85000"/>
                </a:lnSpc>
                <a:spcAft>
                  <a:spcPts val="1200"/>
                </a:spcAft>
              </a:pPr>
              <a:r>
                <a:rPr lang="en-US" sz="1600" b="1" dirty="0">
                  <a:solidFill>
                    <a:schemeClr val="accent6"/>
                  </a:solidFill>
                </a:rPr>
                <a:t>Common</a:t>
              </a:r>
              <a:br>
                <a:rPr lang="en-US" sz="1600" b="1" dirty="0">
                  <a:solidFill>
                    <a:schemeClr val="accent6"/>
                  </a:solidFill>
                </a:rPr>
              </a:br>
              <a:r>
                <a:rPr lang="en-US" sz="1600" b="1" dirty="0" smtClean="0">
                  <a:solidFill>
                    <a:schemeClr val="accent6"/>
                  </a:solidFill>
                </a:rPr>
                <a:t>Stock (Shares)</a:t>
              </a:r>
              <a:endParaRPr lang="en-US" sz="1600" b="1" dirty="0">
                <a:solidFill>
                  <a:schemeClr val="accent6"/>
                </a:solidFill>
              </a:endParaRPr>
            </a:p>
          </p:txBody>
        </p:sp>
        <p:sp>
          <p:nvSpPr>
            <p:cNvPr id="15" name="TextBox 14"/>
            <p:cNvSpPr txBox="1"/>
            <p:nvPr/>
          </p:nvSpPr>
          <p:spPr>
            <a:xfrm>
              <a:off x="5138539" y="2152581"/>
              <a:ext cx="1443211" cy="338554"/>
            </a:xfrm>
            <a:prstGeom prst="rect">
              <a:avLst/>
            </a:prstGeom>
            <a:noFill/>
          </p:spPr>
          <p:txBody>
            <a:bodyPr wrap="square" rtlCol="0">
              <a:spAutoFit/>
            </a:bodyPr>
            <a:lstStyle/>
            <a:p>
              <a:pPr algn="r">
                <a:spcAft>
                  <a:spcPts val="1200"/>
                </a:spcAft>
              </a:pPr>
              <a:r>
                <a:rPr lang="en-US" sz="1600" b="1" dirty="0">
                  <a:solidFill>
                    <a:schemeClr val="accent6"/>
                  </a:solidFill>
                </a:rPr>
                <a:t>Bonds</a:t>
              </a:r>
            </a:p>
          </p:txBody>
        </p:sp>
        <p:sp>
          <p:nvSpPr>
            <p:cNvPr id="16" name="TextBox 15"/>
            <p:cNvSpPr txBox="1"/>
            <p:nvPr/>
          </p:nvSpPr>
          <p:spPr>
            <a:xfrm>
              <a:off x="5259920" y="5202279"/>
              <a:ext cx="1639154" cy="510909"/>
            </a:xfrm>
            <a:prstGeom prst="rect">
              <a:avLst/>
            </a:prstGeom>
            <a:noFill/>
          </p:spPr>
          <p:txBody>
            <a:bodyPr wrap="square" rtlCol="0">
              <a:spAutoFit/>
            </a:bodyPr>
            <a:lstStyle/>
            <a:p>
              <a:pPr algn="r">
                <a:lnSpc>
                  <a:spcPct val="85000"/>
                </a:lnSpc>
                <a:spcAft>
                  <a:spcPts val="1200"/>
                </a:spcAft>
              </a:pPr>
              <a:r>
                <a:rPr lang="en-US" sz="1600" b="1" dirty="0">
                  <a:solidFill>
                    <a:schemeClr val="accent6"/>
                  </a:solidFill>
                </a:rPr>
                <a:t>Money Market</a:t>
              </a:r>
              <a:br>
                <a:rPr lang="en-US" sz="1600" b="1" dirty="0">
                  <a:solidFill>
                    <a:schemeClr val="accent6"/>
                  </a:solidFill>
                </a:rPr>
              </a:br>
              <a:r>
                <a:rPr lang="en-US" sz="1600" b="1" dirty="0">
                  <a:solidFill>
                    <a:schemeClr val="accent6"/>
                  </a:solidFill>
                </a:rPr>
                <a:t>Products</a:t>
              </a:r>
            </a:p>
          </p:txBody>
        </p:sp>
        <p:sp>
          <p:nvSpPr>
            <p:cNvPr id="17" name="TextBox 16"/>
            <p:cNvSpPr txBox="1"/>
            <p:nvPr/>
          </p:nvSpPr>
          <p:spPr>
            <a:xfrm>
              <a:off x="2281100" y="5091757"/>
              <a:ext cx="1883619" cy="720197"/>
            </a:xfrm>
            <a:prstGeom prst="rect">
              <a:avLst/>
            </a:prstGeom>
            <a:noFill/>
          </p:spPr>
          <p:txBody>
            <a:bodyPr wrap="square" rtlCol="0">
              <a:spAutoFit/>
            </a:bodyPr>
            <a:lstStyle/>
            <a:p>
              <a:pPr algn="r">
                <a:lnSpc>
                  <a:spcPct val="85000"/>
                </a:lnSpc>
                <a:spcAft>
                  <a:spcPts val="1200"/>
                </a:spcAft>
              </a:pPr>
              <a:r>
                <a:rPr lang="en-US" sz="1600" b="1" dirty="0">
                  <a:solidFill>
                    <a:schemeClr val="accent6"/>
                  </a:solidFill>
                </a:rPr>
                <a:t>Options and </a:t>
              </a:r>
              <a:r>
                <a:rPr lang="en-US" sz="1600" b="1" dirty="0" smtClean="0">
                  <a:solidFill>
                    <a:schemeClr val="accent6"/>
                  </a:solidFill>
                </a:rPr>
                <a:t>Futures (Derivatives)</a:t>
              </a:r>
              <a:endParaRPr lang="en-US" sz="1600" b="1" dirty="0">
                <a:solidFill>
                  <a:schemeClr val="accent6"/>
                </a:solidFill>
              </a:endParaRPr>
            </a:p>
          </p:txBody>
        </p:sp>
        <p:sp>
          <p:nvSpPr>
            <p:cNvPr id="18" name="TextBox 17"/>
            <p:cNvSpPr txBox="1"/>
            <p:nvPr/>
          </p:nvSpPr>
          <p:spPr>
            <a:xfrm>
              <a:off x="2088576" y="2181372"/>
              <a:ext cx="1918607" cy="510909"/>
            </a:xfrm>
            <a:prstGeom prst="rect">
              <a:avLst/>
            </a:prstGeom>
            <a:noFill/>
          </p:spPr>
          <p:txBody>
            <a:bodyPr wrap="square" rtlCol="0">
              <a:spAutoFit/>
            </a:bodyPr>
            <a:lstStyle/>
            <a:p>
              <a:pPr algn="r">
                <a:lnSpc>
                  <a:spcPct val="85000"/>
                </a:lnSpc>
                <a:spcAft>
                  <a:spcPts val="1200"/>
                </a:spcAft>
              </a:pPr>
              <a:r>
                <a:rPr lang="en-US" sz="1600" b="1" dirty="0">
                  <a:solidFill>
                    <a:schemeClr val="accent6"/>
                  </a:solidFill>
                </a:rPr>
                <a:t>Exchange Traded Funds (</a:t>
              </a:r>
              <a:r>
                <a:rPr lang="en-US" sz="1600" b="1" dirty="0" err="1">
                  <a:solidFill>
                    <a:schemeClr val="accent6"/>
                  </a:solidFill>
                </a:rPr>
                <a:t>ETFs</a:t>
              </a:r>
              <a:r>
                <a:rPr lang="en-US" sz="1600" b="1" dirty="0">
                  <a:solidFill>
                    <a:schemeClr val="accent6"/>
                  </a:solidFill>
                </a:rPr>
                <a:t>)</a:t>
              </a:r>
            </a:p>
          </p:txBody>
        </p:sp>
      </p:grpSp>
      <p:sp>
        <p:nvSpPr>
          <p:cNvPr id="9" name="Rectangle 8">
            <a:extLst>
              <a:ext uri="{FF2B5EF4-FFF2-40B4-BE49-F238E27FC236}">
                <a16:creationId xmlns:a16="http://schemas.microsoft.com/office/drawing/2014/main" xmlns="" id="{E9193885-6F8E-4C42-81E2-CDD602EFB227}"/>
              </a:ext>
            </a:extLst>
          </p:cNvPr>
          <p:cNvSpPr/>
          <p:nvPr/>
        </p:nvSpPr>
        <p:spPr>
          <a:xfrm>
            <a:off x="4666053" y="1181100"/>
            <a:ext cx="4046147" cy="348677"/>
          </a:xfrm>
          <a:prstGeom prst="rect">
            <a:avLst/>
          </a:prstGeom>
          <a:solidFill>
            <a:srgbClr val="E28432"/>
          </a:solidFill>
        </p:spPr>
        <p:txBody>
          <a:bodyPr wrap="square" anchor="ctr" anchorCtr="0">
            <a:noAutofit/>
          </a:bodyPr>
          <a:lstStyle/>
          <a:p>
            <a:pPr algn="ctr"/>
            <a:r>
              <a:rPr lang="en-CA" b="1" dirty="0" smtClean="0">
                <a:solidFill>
                  <a:schemeClr val="bg1"/>
                </a:solidFill>
                <a:latin typeface="Arial" panose="020B0604020202020204" pitchFamily="34" charset="0"/>
                <a:cs typeface="Arial" panose="020B0604020202020204" pitchFamily="34" charset="0"/>
              </a:rPr>
              <a:t>FINANCIAL EXCHANGE</a:t>
            </a:r>
            <a:endParaRPr lang="en-US" b="1" dirty="0">
              <a:solidFill>
                <a:schemeClr val="bg1"/>
              </a:solidFill>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xmlns="" id="{0725ED9D-1276-45BD-AE20-54D016743A85}"/>
              </a:ext>
            </a:extLst>
          </p:cNvPr>
          <p:cNvSpPr/>
          <p:nvPr/>
        </p:nvSpPr>
        <p:spPr>
          <a:xfrm>
            <a:off x="431800" y="1181100"/>
            <a:ext cx="4046147" cy="348677"/>
          </a:xfrm>
          <a:prstGeom prst="rect">
            <a:avLst/>
          </a:prstGeom>
          <a:solidFill>
            <a:srgbClr val="00A1AD"/>
          </a:solidFill>
        </p:spPr>
        <p:txBody>
          <a:bodyPr wrap="square" anchor="ctr" anchorCtr="0">
            <a:noAutofit/>
          </a:bodyPr>
          <a:lstStyle/>
          <a:p>
            <a:pPr algn="ctr"/>
            <a:r>
              <a:rPr lang="en-CA" b="1" dirty="0" smtClean="0">
                <a:solidFill>
                  <a:schemeClr val="bg1"/>
                </a:solidFill>
                <a:latin typeface="Arial" panose="020B0604020202020204" pitchFamily="34" charset="0"/>
                <a:cs typeface="Arial" panose="020B0604020202020204" pitchFamily="34" charset="0"/>
              </a:rPr>
              <a:t>OVER-THE-COUNTER (OTC)</a:t>
            </a:r>
            <a:endParaRPr lang="en-US" b="1" dirty="0">
              <a:solidFill>
                <a:schemeClr val="bg1"/>
              </a:solidFill>
              <a:latin typeface="Arial" panose="020B0604020202020204" pitchFamily="34" charset="0"/>
              <a:cs typeface="Arial" panose="020B0604020202020204" pitchFamily="34" charset="0"/>
            </a:endParaRPr>
          </a:p>
        </p:txBody>
      </p:sp>
      <p:sp>
        <p:nvSpPr>
          <p:cNvPr id="5" name="Title 4"/>
          <p:cNvSpPr>
            <a:spLocks noGrp="1"/>
          </p:cNvSpPr>
          <p:nvPr>
            <p:ph type="title"/>
          </p:nvPr>
        </p:nvSpPr>
        <p:spPr>
          <a:xfrm>
            <a:off x="1600200" y="280800"/>
            <a:ext cx="7111999" cy="363600"/>
          </a:xfrm>
        </p:spPr>
        <p:txBody>
          <a:bodyPr>
            <a:noAutofit/>
          </a:bodyPr>
          <a:lstStyle/>
          <a:p>
            <a:r>
              <a:rPr lang="en-US" sz="2000" dirty="0"/>
              <a:t>Understanding Financial Exchanges</a:t>
            </a:r>
          </a:p>
        </p:txBody>
      </p:sp>
      <p:sp>
        <p:nvSpPr>
          <p:cNvPr id="12" name="Pentagon 12">
            <a:extLst>
              <a:ext uri="{FF2B5EF4-FFF2-40B4-BE49-F238E27FC236}">
                <a16:creationId xmlns:a16="http://schemas.microsoft.com/office/drawing/2014/main" xmlns=""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3</a:t>
            </a:r>
            <a:endParaRPr lang="en-US" dirty="0">
              <a:solidFill>
                <a:schemeClr val="bg1"/>
              </a:solidFill>
            </a:endParaRPr>
          </a:p>
        </p:txBody>
      </p:sp>
      <p:grpSp>
        <p:nvGrpSpPr>
          <p:cNvPr id="24" name="Group 23"/>
          <p:cNvGrpSpPr/>
          <p:nvPr/>
        </p:nvGrpSpPr>
        <p:grpSpPr>
          <a:xfrm>
            <a:off x="996357" y="2902249"/>
            <a:ext cx="2059201" cy="1868239"/>
            <a:chOff x="315523" y="1938197"/>
            <a:chExt cx="3596132" cy="3544629"/>
          </a:xfrm>
        </p:grpSpPr>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5319" y="2367643"/>
              <a:ext cx="863332" cy="1210058"/>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28498" y="2363451"/>
              <a:ext cx="859154" cy="1215626"/>
            </a:xfrm>
            <a:prstGeom prst="rect">
              <a:avLst/>
            </a:prstGeom>
          </p:spPr>
        </p:pic>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5319" y="4267200"/>
              <a:ext cx="863332" cy="1210058"/>
            </a:xfrm>
            <a:prstGeom prst="rect">
              <a:avLst/>
            </a:prstGeom>
          </p:spPr>
        </p:pic>
        <p:pic>
          <p:nvPicPr>
            <p:cNvPr id="28" name="Picture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28498" y="4267200"/>
              <a:ext cx="859154" cy="1215626"/>
            </a:xfrm>
            <a:prstGeom prst="rect">
              <a:avLst/>
            </a:prstGeom>
          </p:spPr>
        </p:pic>
        <p:sp>
          <p:nvSpPr>
            <p:cNvPr id="29" name="TextBox 28"/>
            <p:cNvSpPr txBox="1"/>
            <p:nvPr/>
          </p:nvSpPr>
          <p:spPr>
            <a:xfrm>
              <a:off x="316611" y="1938197"/>
              <a:ext cx="1489272" cy="408764"/>
            </a:xfrm>
            <a:prstGeom prst="rect">
              <a:avLst/>
            </a:prstGeom>
            <a:noFill/>
          </p:spPr>
          <p:txBody>
            <a:bodyPr wrap="square" lIns="0" tIns="0" rIns="0" bIns="0" rtlCol="0">
              <a:spAutoFit/>
            </a:bodyPr>
            <a:lstStyle/>
            <a:p>
              <a:pPr algn="ctr">
                <a:spcAft>
                  <a:spcPts val="1200"/>
                </a:spcAft>
              </a:pPr>
              <a:r>
                <a:rPr lang="en-US" sz="1400" b="1" dirty="0"/>
                <a:t>Broker A</a:t>
              </a:r>
            </a:p>
          </p:txBody>
        </p:sp>
        <p:sp>
          <p:nvSpPr>
            <p:cNvPr id="30" name="TextBox 29"/>
            <p:cNvSpPr txBox="1"/>
            <p:nvPr/>
          </p:nvSpPr>
          <p:spPr>
            <a:xfrm>
              <a:off x="315523" y="3876377"/>
              <a:ext cx="1489272" cy="408764"/>
            </a:xfrm>
            <a:prstGeom prst="rect">
              <a:avLst/>
            </a:prstGeom>
            <a:noFill/>
          </p:spPr>
          <p:txBody>
            <a:bodyPr wrap="square" lIns="0" tIns="0" rIns="0" bIns="0" rtlCol="0">
              <a:spAutoFit/>
            </a:bodyPr>
            <a:lstStyle/>
            <a:p>
              <a:pPr algn="ctr">
                <a:spcAft>
                  <a:spcPts val="1200"/>
                </a:spcAft>
              </a:pPr>
              <a:r>
                <a:rPr lang="en-US" sz="1400" b="1" dirty="0"/>
                <a:t>Broker B</a:t>
              </a:r>
            </a:p>
          </p:txBody>
        </p:sp>
        <p:sp>
          <p:nvSpPr>
            <p:cNvPr id="31" name="TextBox 30"/>
            <p:cNvSpPr txBox="1"/>
            <p:nvPr/>
          </p:nvSpPr>
          <p:spPr>
            <a:xfrm>
              <a:off x="2109154" y="1954687"/>
              <a:ext cx="1802501" cy="408764"/>
            </a:xfrm>
            <a:prstGeom prst="rect">
              <a:avLst/>
            </a:prstGeom>
            <a:noFill/>
          </p:spPr>
          <p:txBody>
            <a:bodyPr wrap="square" lIns="0" tIns="0" rIns="0" bIns="0" rtlCol="0">
              <a:spAutoFit/>
            </a:bodyPr>
            <a:lstStyle/>
            <a:p>
              <a:pPr algn="ctr">
                <a:spcAft>
                  <a:spcPts val="1200"/>
                </a:spcAft>
              </a:pPr>
              <a:r>
                <a:rPr lang="en-US" sz="1400" b="1" dirty="0"/>
                <a:t>Customer A</a:t>
              </a:r>
            </a:p>
          </p:txBody>
        </p:sp>
        <p:sp>
          <p:nvSpPr>
            <p:cNvPr id="32" name="TextBox 31"/>
            <p:cNvSpPr txBox="1"/>
            <p:nvPr/>
          </p:nvSpPr>
          <p:spPr>
            <a:xfrm>
              <a:off x="2110343" y="3883498"/>
              <a:ext cx="1791726" cy="408764"/>
            </a:xfrm>
            <a:prstGeom prst="rect">
              <a:avLst/>
            </a:prstGeom>
            <a:noFill/>
          </p:spPr>
          <p:txBody>
            <a:bodyPr wrap="square" lIns="0" tIns="0" rIns="0" bIns="0" rtlCol="0">
              <a:spAutoFit/>
            </a:bodyPr>
            <a:lstStyle/>
            <a:p>
              <a:pPr algn="ctr">
                <a:spcAft>
                  <a:spcPts val="1200"/>
                </a:spcAft>
              </a:pPr>
              <a:r>
                <a:rPr lang="en-US" sz="1400" b="1" dirty="0"/>
                <a:t>Customer B</a:t>
              </a:r>
            </a:p>
          </p:txBody>
        </p:sp>
        <p:cxnSp>
          <p:nvCxnSpPr>
            <p:cNvPr id="33" name="Connector: Elbow 6">
              <a:extLst>
                <a:ext uri="{FF2B5EF4-FFF2-40B4-BE49-F238E27FC236}">
                  <a16:creationId xmlns:a16="http://schemas.microsoft.com/office/drawing/2014/main" xmlns="" id="{585C7809-BB82-49A2-B7DF-BB1901D54A68}"/>
                </a:ext>
              </a:extLst>
            </p:cNvPr>
            <p:cNvCxnSpPr>
              <a:cxnSpLocks/>
            </p:cNvCxnSpPr>
            <p:nvPr/>
          </p:nvCxnSpPr>
          <p:spPr>
            <a:xfrm flipV="1">
              <a:off x="1518651" y="2855764"/>
              <a:ext cx="1209847" cy="0"/>
            </a:xfrm>
            <a:prstGeom prst="bentConnector3">
              <a:avLst/>
            </a:prstGeom>
            <a:ln w="19050">
              <a:solidFill>
                <a:srgbClr val="FFFF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Connector: Elbow 55">
              <a:extLst>
                <a:ext uri="{FF2B5EF4-FFF2-40B4-BE49-F238E27FC236}">
                  <a16:creationId xmlns:a16="http://schemas.microsoft.com/office/drawing/2014/main" xmlns="" id="{9736CBE0-83C4-497A-97F2-5125D656BD8E}"/>
                </a:ext>
              </a:extLst>
            </p:cNvPr>
            <p:cNvCxnSpPr>
              <a:cxnSpLocks/>
            </p:cNvCxnSpPr>
            <p:nvPr/>
          </p:nvCxnSpPr>
          <p:spPr>
            <a:xfrm>
              <a:off x="1518651" y="4997354"/>
              <a:ext cx="1209847" cy="0"/>
            </a:xfrm>
            <a:prstGeom prst="bentConnector3">
              <a:avLst/>
            </a:prstGeom>
            <a:ln w="19050">
              <a:solidFill>
                <a:schemeClr val="bg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Connector: Elbow 59">
              <a:extLst>
                <a:ext uri="{FF2B5EF4-FFF2-40B4-BE49-F238E27FC236}">
                  <a16:creationId xmlns:a16="http://schemas.microsoft.com/office/drawing/2014/main" xmlns="" id="{6A09257C-A6A1-4F5C-82EE-8B9D4806B766}"/>
                </a:ext>
              </a:extLst>
            </p:cNvPr>
            <p:cNvCxnSpPr>
              <a:cxnSpLocks/>
              <a:stCxn id="27" idx="3"/>
              <a:endCxn id="26" idx="1"/>
            </p:cNvCxnSpPr>
            <p:nvPr/>
          </p:nvCxnSpPr>
          <p:spPr>
            <a:xfrm flipV="1">
              <a:off x="1518651" y="2971264"/>
              <a:ext cx="1209847" cy="1900965"/>
            </a:xfrm>
            <a:prstGeom prst="bentConnector3">
              <a:avLst/>
            </a:prstGeom>
            <a:ln w="19050">
              <a:solidFill>
                <a:schemeClr val="bg2"/>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6302837" y="2821107"/>
            <a:ext cx="2140485" cy="2203482"/>
            <a:chOff x="4343400" y="1905000"/>
            <a:chExt cx="4032431" cy="3883152"/>
          </a:xfrm>
        </p:grpSpPr>
        <p:pic>
          <p:nvPicPr>
            <p:cNvPr id="38" name="Picture 3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42670" y="4071486"/>
              <a:ext cx="381000" cy="534015"/>
            </a:xfrm>
            <a:prstGeom prst="rect">
              <a:avLst/>
            </a:prstGeom>
          </p:spPr>
        </p:pic>
        <p:pic>
          <p:nvPicPr>
            <p:cNvPr id="39" name="Picture 3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86400" y="5097011"/>
              <a:ext cx="381000" cy="534015"/>
            </a:xfrm>
            <a:prstGeom prst="rect">
              <a:avLst/>
            </a:prstGeom>
          </p:spPr>
        </p:pic>
        <p:pic>
          <p:nvPicPr>
            <p:cNvPr id="40" name="Picture 3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2819400"/>
              <a:ext cx="381000" cy="534015"/>
            </a:xfrm>
            <a:prstGeom prst="rect">
              <a:avLst/>
            </a:prstGeom>
          </p:spPr>
        </p:pic>
        <p:pic>
          <p:nvPicPr>
            <p:cNvPr id="41" name="Picture 4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86400" y="1905000"/>
              <a:ext cx="381000" cy="534015"/>
            </a:xfrm>
            <a:prstGeom prst="rect">
              <a:avLst/>
            </a:prstGeom>
          </p:spPr>
        </p:pic>
        <p:pic>
          <p:nvPicPr>
            <p:cNvPr id="42" name="Picture 4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34200" y="1905000"/>
              <a:ext cx="381000" cy="534015"/>
            </a:xfrm>
            <a:prstGeom prst="rect">
              <a:avLst/>
            </a:prstGeom>
          </p:spPr>
        </p:pic>
        <p:pic>
          <p:nvPicPr>
            <p:cNvPr id="43" name="Picture 4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48600" y="2743200"/>
              <a:ext cx="381000" cy="534015"/>
            </a:xfrm>
            <a:prstGeom prst="rect">
              <a:avLst/>
            </a:prstGeom>
          </p:spPr>
        </p:pic>
        <p:pic>
          <p:nvPicPr>
            <p:cNvPr id="44" name="Picture 4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48600" y="4038600"/>
              <a:ext cx="381000" cy="534015"/>
            </a:xfrm>
            <a:prstGeom prst="rect">
              <a:avLst/>
            </a:prstGeom>
          </p:spPr>
        </p:pic>
        <p:pic>
          <p:nvPicPr>
            <p:cNvPr id="45" name="Picture 4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09033" y="5122877"/>
              <a:ext cx="381000" cy="534015"/>
            </a:xfrm>
            <a:prstGeom prst="rect">
              <a:avLst/>
            </a:prstGeom>
          </p:spPr>
        </p:pic>
        <p:pic>
          <p:nvPicPr>
            <p:cNvPr id="46" name="Picture 4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10913" y="4696449"/>
              <a:ext cx="374831" cy="530352"/>
            </a:xfrm>
            <a:prstGeom prst="rect">
              <a:avLst/>
            </a:prstGeom>
          </p:spPr>
        </p:pic>
        <p:pic>
          <p:nvPicPr>
            <p:cNvPr id="47" name="Picture 4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01000" y="3429000"/>
              <a:ext cx="374831" cy="530352"/>
            </a:xfrm>
            <a:prstGeom prst="rect">
              <a:avLst/>
            </a:prstGeom>
          </p:spPr>
        </p:pic>
        <p:pic>
          <p:nvPicPr>
            <p:cNvPr id="48" name="Picture 4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67600" y="2209800"/>
              <a:ext cx="374831" cy="530352"/>
            </a:xfrm>
            <a:prstGeom prst="rect">
              <a:avLst/>
            </a:prstGeom>
          </p:spPr>
        </p:pic>
        <p:pic>
          <p:nvPicPr>
            <p:cNvPr id="49" name="Picture 4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76800" y="2209800"/>
              <a:ext cx="374831" cy="530352"/>
            </a:xfrm>
            <a:prstGeom prst="rect">
              <a:avLst/>
            </a:prstGeom>
          </p:spPr>
        </p:pic>
        <p:pic>
          <p:nvPicPr>
            <p:cNvPr id="50" name="Picture 4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43400" y="3429000"/>
              <a:ext cx="374831" cy="530352"/>
            </a:xfrm>
            <a:prstGeom prst="rect">
              <a:avLst/>
            </a:prstGeom>
          </p:spPr>
        </p:pic>
        <p:pic>
          <p:nvPicPr>
            <p:cNvPr id="51" name="Picture 5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00600" y="4724400"/>
              <a:ext cx="374831" cy="530352"/>
            </a:xfrm>
            <a:prstGeom prst="rect">
              <a:avLst/>
            </a:prstGeom>
          </p:spPr>
        </p:pic>
        <p:pic>
          <p:nvPicPr>
            <p:cNvPr id="52" name="Picture 5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72200" y="5257800"/>
              <a:ext cx="374831" cy="530352"/>
            </a:xfrm>
            <a:prstGeom prst="rect">
              <a:avLst/>
            </a:prstGeom>
          </p:spPr>
        </p:pic>
        <p:pic>
          <p:nvPicPr>
            <p:cNvPr id="53" name="Picture 5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47484" y="1981200"/>
              <a:ext cx="592349" cy="838121"/>
            </a:xfrm>
            <a:prstGeom prst="rect">
              <a:avLst/>
            </a:prstGeom>
          </p:spPr>
        </p:pic>
        <p:cxnSp>
          <p:nvCxnSpPr>
            <p:cNvPr id="54" name="Straight Connector 53">
              <a:extLst>
                <a:ext uri="{FF2B5EF4-FFF2-40B4-BE49-F238E27FC236}">
                  <a16:creationId xmlns:a16="http://schemas.microsoft.com/office/drawing/2014/main" xmlns="" id="{43A497E5-6091-4488-84FD-93F0BCE7904C}"/>
                </a:ext>
              </a:extLst>
            </p:cNvPr>
            <p:cNvCxnSpPr>
              <a:cxnSpLocks/>
              <a:stCxn id="41" idx="2"/>
            </p:cNvCxnSpPr>
            <p:nvPr/>
          </p:nvCxnSpPr>
          <p:spPr>
            <a:xfrm>
              <a:off x="5676900" y="2439015"/>
              <a:ext cx="672710" cy="134416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xmlns="" id="{87C9FA7E-07E3-4891-8C3F-2527EC8C0625}"/>
                </a:ext>
              </a:extLst>
            </p:cNvPr>
            <p:cNvCxnSpPr>
              <a:cxnSpLocks/>
              <a:stCxn id="53" idx="2"/>
            </p:cNvCxnSpPr>
            <p:nvPr/>
          </p:nvCxnSpPr>
          <p:spPr>
            <a:xfrm>
              <a:off x="6343659" y="2819321"/>
              <a:ext cx="5951" cy="963854"/>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xmlns="" id="{5C6E3D9E-9C92-4C81-8AAC-3B1A70BF1D2A}"/>
                </a:ext>
              </a:extLst>
            </p:cNvPr>
            <p:cNvCxnSpPr>
              <a:cxnSpLocks/>
              <a:stCxn id="42" idx="2"/>
            </p:cNvCxnSpPr>
            <p:nvPr/>
          </p:nvCxnSpPr>
          <p:spPr>
            <a:xfrm flipH="1">
              <a:off x="6349610" y="2439015"/>
              <a:ext cx="775090" cy="134416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xmlns="" id="{6EB7F0CC-4F07-42EA-8041-DEC153B37B90}"/>
                </a:ext>
              </a:extLst>
            </p:cNvPr>
            <p:cNvCxnSpPr>
              <a:cxnSpLocks/>
            </p:cNvCxnSpPr>
            <p:nvPr/>
          </p:nvCxnSpPr>
          <p:spPr>
            <a:xfrm flipH="1">
              <a:off x="6349610" y="2720807"/>
              <a:ext cx="1122344" cy="1062368"/>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xmlns="" id="{8F4CB9EF-8932-4F08-BEF5-22761F43D7EB}"/>
                </a:ext>
              </a:extLst>
            </p:cNvPr>
            <p:cNvCxnSpPr>
              <a:cxnSpLocks/>
            </p:cNvCxnSpPr>
            <p:nvPr/>
          </p:nvCxnSpPr>
          <p:spPr>
            <a:xfrm flipH="1">
              <a:off x="6348550" y="3146282"/>
              <a:ext cx="1519022" cy="634482"/>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xmlns="" id="{65136EA1-075F-443F-AF9A-649BE55E1221}"/>
                </a:ext>
              </a:extLst>
            </p:cNvPr>
            <p:cNvCxnSpPr>
              <a:cxnSpLocks/>
            </p:cNvCxnSpPr>
            <p:nvPr/>
          </p:nvCxnSpPr>
          <p:spPr>
            <a:xfrm flipH="1" flipV="1">
              <a:off x="6349610" y="3783175"/>
              <a:ext cx="1667252" cy="64769"/>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xmlns="" id="{93BD5F10-54B6-4124-AB22-B6209E9C1543}"/>
                </a:ext>
              </a:extLst>
            </p:cNvPr>
            <p:cNvCxnSpPr>
              <a:cxnSpLocks/>
              <a:stCxn id="44" idx="1"/>
            </p:cNvCxnSpPr>
            <p:nvPr/>
          </p:nvCxnSpPr>
          <p:spPr>
            <a:xfrm flipH="1" flipV="1">
              <a:off x="6349610" y="3783175"/>
              <a:ext cx="1498990" cy="522433"/>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xmlns="" id="{535CA279-C649-4F50-99B1-1A777BE40AA2}"/>
                </a:ext>
              </a:extLst>
            </p:cNvPr>
            <p:cNvCxnSpPr>
              <a:cxnSpLocks/>
              <a:stCxn id="46" idx="1"/>
            </p:cNvCxnSpPr>
            <p:nvPr/>
          </p:nvCxnSpPr>
          <p:spPr>
            <a:xfrm flipH="1" flipV="1">
              <a:off x="6345661" y="3767879"/>
              <a:ext cx="1265252" cy="1193746"/>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xmlns="" id="{69DFF51E-8472-4775-8F95-679570974D9D}"/>
                </a:ext>
              </a:extLst>
            </p:cNvPr>
            <p:cNvCxnSpPr>
              <a:cxnSpLocks/>
            </p:cNvCxnSpPr>
            <p:nvPr/>
          </p:nvCxnSpPr>
          <p:spPr>
            <a:xfrm flipH="1" flipV="1">
              <a:off x="6345661" y="3772475"/>
              <a:ext cx="629511" cy="1516341"/>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xmlns="" id="{F9EC471C-A10D-4C1E-BE2D-1D27B248CA46}"/>
                </a:ext>
              </a:extLst>
            </p:cNvPr>
            <p:cNvCxnSpPr>
              <a:cxnSpLocks/>
              <a:stCxn id="52" idx="0"/>
            </p:cNvCxnSpPr>
            <p:nvPr/>
          </p:nvCxnSpPr>
          <p:spPr>
            <a:xfrm flipH="1" flipV="1">
              <a:off x="6349610" y="3783175"/>
              <a:ext cx="10006" cy="1474625"/>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xmlns="" id="{8E589500-2B9D-4092-871B-79B4740D19D0}"/>
                </a:ext>
              </a:extLst>
            </p:cNvPr>
            <p:cNvCxnSpPr>
              <a:cxnSpLocks/>
            </p:cNvCxnSpPr>
            <p:nvPr/>
          </p:nvCxnSpPr>
          <p:spPr>
            <a:xfrm flipV="1">
              <a:off x="5798858" y="3783175"/>
              <a:ext cx="550752" cy="1441311"/>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xmlns="" id="{2C383FD5-F0C4-45D6-996D-B75466A29FAC}"/>
                </a:ext>
              </a:extLst>
            </p:cNvPr>
            <p:cNvCxnSpPr>
              <a:cxnSpLocks/>
              <a:stCxn id="51" idx="3"/>
            </p:cNvCxnSpPr>
            <p:nvPr/>
          </p:nvCxnSpPr>
          <p:spPr>
            <a:xfrm flipV="1">
              <a:off x="5175431" y="3777070"/>
              <a:ext cx="1174824" cy="1212506"/>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xmlns="" id="{BE3D24D0-D98A-4F07-BCF1-A221949E5755}"/>
                </a:ext>
              </a:extLst>
            </p:cNvPr>
            <p:cNvCxnSpPr>
              <a:cxnSpLocks/>
              <a:stCxn id="38" idx="3"/>
            </p:cNvCxnSpPr>
            <p:nvPr/>
          </p:nvCxnSpPr>
          <p:spPr>
            <a:xfrm flipV="1">
              <a:off x="4823670" y="3783175"/>
              <a:ext cx="1525940" cy="555319"/>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xmlns="" id="{80E90148-8E92-40AC-91CD-C6A81E2CDAF4}"/>
                </a:ext>
              </a:extLst>
            </p:cNvPr>
            <p:cNvCxnSpPr>
              <a:cxnSpLocks/>
            </p:cNvCxnSpPr>
            <p:nvPr/>
          </p:nvCxnSpPr>
          <p:spPr>
            <a:xfrm flipV="1">
              <a:off x="4737419" y="3783175"/>
              <a:ext cx="1612191" cy="49034"/>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xmlns="" id="{F17A236B-A7D4-463C-9614-1A3FEF0C3BDE}"/>
                </a:ext>
              </a:extLst>
            </p:cNvPr>
            <p:cNvCxnSpPr>
              <a:cxnSpLocks/>
            </p:cNvCxnSpPr>
            <p:nvPr/>
          </p:nvCxnSpPr>
          <p:spPr>
            <a:xfrm>
              <a:off x="4939598" y="3239457"/>
              <a:ext cx="1415252" cy="537612"/>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xmlns="" id="{379CD4A3-96BE-4C54-BE0E-5245476620B4}"/>
                </a:ext>
              </a:extLst>
            </p:cNvPr>
            <p:cNvCxnSpPr>
              <a:cxnSpLocks/>
            </p:cNvCxnSpPr>
            <p:nvPr/>
          </p:nvCxnSpPr>
          <p:spPr>
            <a:xfrm>
              <a:off x="5238271" y="2720225"/>
              <a:ext cx="1107389" cy="1047654"/>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pic>
          <p:nvPicPr>
            <p:cNvPr id="70" name="Picture 6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67399" y="3036815"/>
              <a:ext cx="974769" cy="1379211"/>
            </a:xfrm>
            <a:prstGeom prst="rect">
              <a:avLst/>
            </a:prstGeom>
          </p:spPr>
        </p:pic>
        <p:pic>
          <p:nvPicPr>
            <p:cNvPr id="71" name="Picture 7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029200" y="3070371"/>
              <a:ext cx="617438" cy="865410"/>
            </a:xfrm>
            <a:prstGeom prst="rect">
              <a:avLst/>
            </a:prstGeom>
          </p:spPr>
        </p:pic>
        <p:pic>
          <p:nvPicPr>
            <p:cNvPr id="72" name="Picture 7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162800" y="3048000"/>
              <a:ext cx="617438" cy="865410"/>
            </a:xfrm>
            <a:prstGeom prst="rect">
              <a:avLst/>
            </a:prstGeom>
          </p:spPr>
        </p:pic>
        <p:pic>
          <p:nvPicPr>
            <p:cNvPr id="73" name="Picture 7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75051" y="4135772"/>
              <a:ext cx="592349" cy="838121"/>
            </a:xfrm>
            <a:prstGeom prst="rect">
              <a:avLst/>
            </a:prstGeom>
          </p:spPr>
        </p:pic>
        <p:pic>
          <p:nvPicPr>
            <p:cNvPr id="74" name="Picture 7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58000" y="4144161"/>
              <a:ext cx="592349" cy="838121"/>
            </a:xfrm>
            <a:prstGeom prst="rect">
              <a:avLst/>
            </a:prstGeom>
          </p:spPr>
        </p:pic>
      </p:grpSp>
    </p:spTree>
    <p:extLst>
      <p:ext uri="{BB962C8B-B14F-4D97-AF65-F5344CB8AC3E}">
        <p14:creationId xmlns:p14="http://schemas.microsoft.com/office/powerpoint/2010/main" val="14236630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1109" y="332902"/>
            <a:ext cx="7240048" cy="592974"/>
          </a:xfrm>
        </p:spPr>
        <p:txBody>
          <a:bodyPr>
            <a:noAutofit/>
          </a:bodyPr>
          <a:lstStyle/>
          <a:p>
            <a:pPr>
              <a:lnSpc>
                <a:spcPct val="90000"/>
              </a:lnSpc>
            </a:pPr>
            <a:r>
              <a:rPr lang="en-US" sz="2000" dirty="0"/>
              <a:t>Understanding Financial </a:t>
            </a:r>
            <a:r>
              <a:rPr lang="en-US" sz="2000" dirty="0" smtClean="0"/>
              <a:t>Exchanges </a:t>
            </a:r>
            <a:r>
              <a:rPr lang="en-US" sz="2000" dirty="0"/>
              <a:t>– </a:t>
            </a:r>
            <a:r>
              <a:rPr lang="en-US" sz="2000" dirty="0" smtClean="0"/>
              <a:t>Performance</a:t>
            </a:r>
            <a:endParaRPr lang="en-US" sz="2000" dirty="0"/>
          </a:p>
        </p:txBody>
      </p:sp>
      <p:sp>
        <p:nvSpPr>
          <p:cNvPr id="12" name="TextBox 11"/>
          <p:cNvSpPr txBox="1"/>
          <p:nvPr/>
        </p:nvSpPr>
        <p:spPr>
          <a:xfrm>
            <a:off x="263046" y="5449837"/>
            <a:ext cx="8666290" cy="492443"/>
          </a:xfrm>
          <a:prstGeom prst="rect">
            <a:avLst/>
          </a:prstGeom>
          <a:noFill/>
        </p:spPr>
        <p:txBody>
          <a:bodyPr wrap="square" lIns="0" tIns="0" rIns="0" bIns="0" rtlCol="0">
            <a:spAutoFit/>
          </a:bodyPr>
          <a:lstStyle/>
          <a:p>
            <a:pPr algn="ctr">
              <a:spcAft>
                <a:spcPts val="1200"/>
              </a:spcAft>
            </a:pPr>
            <a:r>
              <a:rPr lang="en-US" sz="1600" b="1" dirty="0">
                <a:solidFill>
                  <a:schemeClr val="dk1"/>
                </a:solidFill>
              </a:rPr>
              <a:t>The terms “bull” and “bear” markets are often used to describe how financial </a:t>
            </a:r>
            <a:r>
              <a:rPr lang="en-US" sz="1600" b="1" dirty="0" smtClean="0">
                <a:solidFill>
                  <a:schemeClr val="dk1"/>
                </a:solidFill>
              </a:rPr>
              <a:t>exchanges </a:t>
            </a:r>
            <a:r>
              <a:rPr lang="en-US" sz="1600" b="1" dirty="0">
                <a:solidFill>
                  <a:schemeClr val="dk1"/>
                </a:solidFill>
              </a:rPr>
              <a:t>are performing – whether they are advancing (going up) or retreating (declining in value</a:t>
            </a:r>
            <a:r>
              <a:rPr lang="en-US" sz="1600" b="1" dirty="0" smtClean="0">
                <a:solidFill>
                  <a:schemeClr val="dk1"/>
                </a:solidFill>
              </a:rPr>
              <a:t>). </a:t>
            </a:r>
            <a:endParaRPr lang="en-US" sz="1600" b="1" dirty="0">
              <a:solidFill>
                <a:schemeClr val="dk1"/>
              </a:solidFill>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66042" y="1633291"/>
            <a:ext cx="4074206" cy="2226331"/>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370" y="1633291"/>
            <a:ext cx="4074206" cy="2226331"/>
          </a:xfrm>
          <a:prstGeom prst="rect">
            <a:avLst/>
          </a:prstGeom>
        </p:spPr>
      </p:pic>
      <p:sp>
        <p:nvSpPr>
          <p:cNvPr id="17" name="Rectangle 16"/>
          <p:cNvSpPr/>
          <p:nvPr/>
        </p:nvSpPr>
        <p:spPr>
          <a:xfrm>
            <a:off x="431800" y="3926667"/>
            <a:ext cx="4027442" cy="400786"/>
          </a:xfrm>
          <a:prstGeom prst="rect">
            <a:avLst/>
          </a:prstGeom>
          <a:noFill/>
        </p:spPr>
        <p:txBody>
          <a:bodyPr wrap="square" anchor="ctr" anchorCtr="0">
            <a:noAutofit/>
          </a:bodyPr>
          <a:lstStyle/>
          <a:p>
            <a:pPr algn="ctr"/>
            <a:r>
              <a:rPr lang="en-CA" sz="2800" b="1" dirty="0">
                <a:solidFill>
                  <a:srgbClr val="55803C"/>
                </a:solidFill>
                <a:latin typeface="Arial" panose="020B0604020202020204" pitchFamily="34" charset="0"/>
                <a:cs typeface="Arial" panose="020B0604020202020204" pitchFamily="34" charset="0"/>
              </a:rPr>
              <a:t>BULL MARKET </a:t>
            </a:r>
            <a:endParaRPr lang="en-US" sz="2800" b="1" dirty="0">
              <a:solidFill>
                <a:srgbClr val="55803C"/>
              </a:solidFill>
              <a:latin typeface="Arial" panose="020B0604020202020204" pitchFamily="34" charset="0"/>
              <a:cs typeface="Arial" panose="020B0604020202020204" pitchFamily="34" charset="0"/>
            </a:endParaRPr>
          </a:p>
        </p:txBody>
      </p:sp>
      <p:sp>
        <p:nvSpPr>
          <p:cNvPr id="18" name="Rectangle 17"/>
          <p:cNvSpPr/>
          <p:nvPr/>
        </p:nvSpPr>
        <p:spPr>
          <a:xfrm>
            <a:off x="4710222" y="3926667"/>
            <a:ext cx="4027442" cy="400786"/>
          </a:xfrm>
          <a:prstGeom prst="rect">
            <a:avLst/>
          </a:prstGeom>
          <a:noFill/>
        </p:spPr>
        <p:txBody>
          <a:bodyPr wrap="square" anchor="ctr" anchorCtr="0">
            <a:noAutofit/>
          </a:bodyPr>
          <a:lstStyle/>
          <a:p>
            <a:pPr algn="ctr"/>
            <a:r>
              <a:rPr lang="en-CA" sz="2800" b="1" dirty="0">
                <a:solidFill>
                  <a:srgbClr val="C80808"/>
                </a:solidFill>
                <a:latin typeface="Arial" panose="020B0604020202020204" pitchFamily="34" charset="0"/>
                <a:cs typeface="Arial" panose="020B0604020202020204" pitchFamily="34" charset="0"/>
              </a:rPr>
              <a:t>BEAR MARKET</a:t>
            </a:r>
            <a:endParaRPr lang="en-US" sz="2800" b="1" dirty="0">
              <a:solidFill>
                <a:srgbClr val="C80808"/>
              </a:solidFill>
              <a:latin typeface="Arial" panose="020B0604020202020204" pitchFamily="34" charset="0"/>
              <a:cs typeface="Arial" panose="020B0604020202020204" pitchFamily="34" charset="0"/>
            </a:endParaRPr>
          </a:p>
        </p:txBody>
      </p:sp>
      <p:sp>
        <p:nvSpPr>
          <p:cNvPr id="19" name="Rectangle 3"/>
          <p:cNvSpPr txBox="1">
            <a:spLocks/>
          </p:cNvSpPr>
          <p:nvPr/>
        </p:nvSpPr>
        <p:spPr>
          <a:xfrm>
            <a:off x="843993" y="4366756"/>
            <a:ext cx="3203056" cy="78531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lstStyle/>
          <a:p>
            <a:pPr marL="0" lvl="1" algn="ctr" fontAlgn="auto">
              <a:spcBef>
                <a:spcPts val="0"/>
              </a:spcBef>
              <a:spcAft>
                <a:spcPts val="600"/>
              </a:spcAft>
              <a:defRPr/>
            </a:pPr>
            <a:r>
              <a:rPr lang="en-US" sz="2400" dirty="0">
                <a:solidFill>
                  <a:srgbClr val="55803C"/>
                </a:solidFill>
              </a:rPr>
              <a:t>Optimism</a:t>
            </a:r>
          </a:p>
          <a:p>
            <a:pPr marL="0" lvl="1" algn="ctr" fontAlgn="auto">
              <a:spcBef>
                <a:spcPts val="0"/>
              </a:spcBef>
              <a:spcAft>
                <a:spcPts val="600"/>
              </a:spcAft>
              <a:defRPr/>
            </a:pPr>
            <a:r>
              <a:rPr lang="en-US" sz="2400" dirty="0">
                <a:solidFill>
                  <a:srgbClr val="55803C"/>
                </a:solidFill>
              </a:rPr>
              <a:t>Prices going up</a:t>
            </a:r>
          </a:p>
        </p:txBody>
      </p:sp>
      <p:sp>
        <p:nvSpPr>
          <p:cNvPr id="20" name="Rectangle 3"/>
          <p:cNvSpPr txBox="1">
            <a:spLocks/>
          </p:cNvSpPr>
          <p:nvPr/>
        </p:nvSpPr>
        <p:spPr>
          <a:xfrm>
            <a:off x="5211133" y="4381956"/>
            <a:ext cx="3184023" cy="754911"/>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lstStyle>
            <a:defPPr>
              <a:defRPr lang="en-US"/>
            </a:defPPr>
            <a:lvl1pPr fontAlgn="auto">
              <a:spcBef>
                <a:spcPts val="0"/>
              </a:spcBef>
              <a:spcAft>
                <a:spcPts val="0"/>
              </a:spcAft>
              <a:defRPr sz="1000" b="1"/>
            </a:lvl1pPr>
            <a:lvl2pPr marL="342900" lvl="1" indent="-342900" fontAlgn="auto">
              <a:spcBef>
                <a:spcPts val="0"/>
              </a:spcBef>
              <a:spcAft>
                <a:spcPts val="0"/>
              </a:spcAft>
              <a:buFont typeface="Arial" panose="020B0604020202020204" pitchFamily="34" charset="0"/>
              <a:buChar char="•"/>
              <a:defRPr sz="1600"/>
            </a:lvl2pPr>
          </a:lstStyle>
          <a:p>
            <a:pPr marL="0" lvl="1" indent="0" algn="ctr">
              <a:spcAft>
                <a:spcPts val="600"/>
              </a:spcAft>
              <a:buNone/>
            </a:pPr>
            <a:r>
              <a:rPr lang="en-US" sz="2400" dirty="0">
                <a:solidFill>
                  <a:srgbClr val="C80808"/>
                </a:solidFill>
              </a:rPr>
              <a:t>Pessimism</a:t>
            </a:r>
          </a:p>
          <a:p>
            <a:pPr marL="0" lvl="1" indent="0" algn="ctr">
              <a:spcAft>
                <a:spcPts val="600"/>
              </a:spcAft>
              <a:buNone/>
            </a:pPr>
            <a:r>
              <a:rPr lang="en-US" sz="2400" dirty="0">
                <a:solidFill>
                  <a:srgbClr val="C80808"/>
                </a:solidFill>
              </a:rPr>
              <a:t>Prices going down</a:t>
            </a:r>
          </a:p>
        </p:txBody>
      </p:sp>
      <p:pic>
        <p:nvPicPr>
          <p:cNvPr id="21" name="Pictur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30140" y="1181100"/>
            <a:ext cx="1482060" cy="1272286"/>
          </a:xfrm>
          <a:prstGeom prst="rect">
            <a:avLst/>
          </a:prstGeom>
        </p:spPr>
      </p:pic>
      <p:pic>
        <p:nvPicPr>
          <p:cNvPr id="23" name="Picture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0996" y="811435"/>
            <a:ext cx="1505220" cy="1686650"/>
          </a:xfrm>
          <a:prstGeom prst="rect">
            <a:avLst/>
          </a:prstGeom>
        </p:spPr>
      </p:pic>
      <p:sp>
        <p:nvSpPr>
          <p:cNvPr id="13" name="Pentagon 12">
            <a:extLst>
              <a:ext uri="{FF2B5EF4-FFF2-40B4-BE49-F238E27FC236}">
                <a16:creationId xmlns:a16="http://schemas.microsoft.com/office/drawing/2014/main" xmlns=""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3</a:t>
            </a:r>
            <a:endParaRPr lang="en-US" dirty="0">
              <a:solidFill>
                <a:schemeClr val="bg1"/>
              </a:solidFill>
            </a:endParaRPr>
          </a:p>
        </p:txBody>
      </p:sp>
    </p:spTree>
    <p:extLst>
      <p:ext uri="{BB962C8B-B14F-4D97-AF65-F5344CB8AC3E}">
        <p14:creationId xmlns:p14="http://schemas.microsoft.com/office/powerpoint/2010/main" val="298796431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18" presetClass="entr" presetSubtype="3"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strips(upRight)">
                                      <p:cBhvr>
                                        <p:cTn id="13" dur="500"/>
                                        <p:tgtEl>
                                          <p:spTgt spid="15"/>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500"/>
                                        <p:tgtEl>
                                          <p:spTgt spid="1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left)">
                                      <p:cBhvr>
                                        <p:cTn id="21" dur="500"/>
                                        <p:tgtEl>
                                          <p:spTgt spid="19"/>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par>
                          <p:cTn id="28" fill="hold">
                            <p:stCondLst>
                              <p:cond delay="2500"/>
                            </p:stCondLst>
                            <p:childTnLst>
                              <p:par>
                                <p:cTn id="29" presetID="18" presetClass="entr" presetSubtype="3"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strips(upRight)">
                                      <p:cBhvr>
                                        <p:cTn id="31" dur="500"/>
                                        <p:tgtEl>
                                          <p:spTgt spid="14"/>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up)">
                                      <p:cBhvr>
                                        <p:cTn id="35" dur="500"/>
                                        <p:tgtEl>
                                          <p:spTgt spid="1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par>
                          <p:cTn id="40" fill="hold">
                            <p:stCondLst>
                              <p:cond delay="4000"/>
                            </p:stCondLst>
                            <p:childTnLst>
                              <p:par>
                                <p:cTn id="41" presetID="18" presetClass="entr" presetSubtype="6"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strips(downRight)">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18"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177254" y="1943100"/>
            <a:ext cx="7534946" cy="641991"/>
          </a:xfrm>
          <a:prstGeom prst="rect">
            <a:avLst/>
          </a:prstGeom>
          <a:gradFill>
            <a:gsLst>
              <a:gs pos="0">
                <a:schemeClr val="accent1">
                  <a:alpha val="64000"/>
                </a:schemeClr>
              </a:gs>
              <a:gs pos="100000">
                <a:schemeClr val="accent1">
                  <a:lumMod val="30000"/>
                  <a:lumOff val="70000"/>
                  <a:alpha val="0"/>
                </a:schemeClr>
              </a:gs>
            </a:gsLst>
            <a:lin ang="0" scaled="0"/>
          </a:gradFill>
        </p:spPr>
        <p:txBody>
          <a:bodyPr wrap="square" rtlCol="0" anchor="ctr" anchorCtr="0">
            <a:noAutofit/>
          </a:bodyPr>
          <a:lstStyle>
            <a:defPPr>
              <a:defRPr lang="en-US"/>
            </a:defPPr>
          </a:lstStyle>
          <a:p>
            <a:r>
              <a:rPr lang="en-US" dirty="0"/>
              <a:t>Below the Undercover Markets</a:t>
            </a:r>
          </a:p>
        </p:txBody>
      </p:sp>
      <p:sp>
        <p:nvSpPr>
          <p:cNvPr id="17" name="TextBox 16"/>
          <p:cNvSpPr txBox="1"/>
          <p:nvPr/>
        </p:nvSpPr>
        <p:spPr>
          <a:xfrm>
            <a:off x="1177254" y="2692167"/>
            <a:ext cx="7534946" cy="641991"/>
          </a:xfrm>
          <a:prstGeom prst="rect">
            <a:avLst/>
          </a:prstGeom>
          <a:gradFill>
            <a:gsLst>
              <a:gs pos="0">
                <a:schemeClr val="accent1">
                  <a:alpha val="64000"/>
                </a:schemeClr>
              </a:gs>
              <a:gs pos="100000">
                <a:schemeClr val="accent1">
                  <a:lumMod val="30000"/>
                  <a:lumOff val="70000"/>
                  <a:alpha val="0"/>
                </a:schemeClr>
              </a:gs>
            </a:gsLst>
            <a:lin ang="0" scaled="0"/>
          </a:gradFill>
        </p:spPr>
        <p:txBody>
          <a:bodyPr wrap="square" rtlCol="0" anchor="ctr" anchorCtr="0">
            <a:noAutofit/>
          </a:bodyPr>
          <a:lstStyle>
            <a:defPPr>
              <a:defRPr lang="en-US"/>
            </a:defPPr>
          </a:lstStyle>
          <a:p>
            <a:r>
              <a:rPr lang="en-US" dirty="0"/>
              <a:t>Secondary to the Primary Markets</a:t>
            </a:r>
          </a:p>
        </p:txBody>
      </p:sp>
      <p:sp>
        <p:nvSpPr>
          <p:cNvPr id="19" name="TextBox 18"/>
          <p:cNvSpPr txBox="1"/>
          <p:nvPr/>
        </p:nvSpPr>
        <p:spPr>
          <a:xfrm>
            <a:off x="1177254" y="3441234"/>
            <a:ext cx="7534946" cy="641991"/>
          </a:xfrm>
          <a:prstGeom prst="rect">
            <a:avLst/>
          </a:prstGeom>
          <a:gradFill>
            <a:gsLst>
              <a:gs pos="0">
                <a:schemeClr val="accent1">
                  <a:alpha val="64000"/>
                </a:schemeClr>
              </a:gs>
              <a:gs pos="100000">
                <a:schemeClr val="accent1">
                  <a:lumMod val="30000"/>
                  <a:lumOff val="70000"/>
                  <a:alpha val="0"/>
                </a:schemeClr>
              </a:gs>
            </a:gsLst>
            <a:lin ang="0" scaled="0"/>
          </a:gradFill>
        </p:spPr>
        <p:txBody>
          <a:bodyPr wrap="square" rtlCol="0" anchor="ctr" anchorCtr="0">
            <a:noAutofit/>
          </a:bodyPr>
          <a:lstStyle>
            <a:defPPr>
              <a:defRPr lang="en-US"/>
            </a:defPPr>
          </a:lstStyle>
          <a:p>
            <a:r>
              <a:rPr lang="en-US" dirty="0" smtClean="0"/>
              <a:t>Incognito</a:t>
            </a:r>
            <a:endParaRPr lang="en-US" dirty="0"/>
          </a:p>
        </p:txBody>
      </p:sp>
      <p:sp>
        <p:nvSpPr>
          <p:cNvPr id="20" name="TextBox 19"/>
          <p:cNvSpPr txBox="1"/>
          <p:nvPr/>
        </p:nvSpPr>
        <p:spPr>
          <a:xfrm>
            <a:off x="1177254" y="4190301"/>
            <a:ext cx="7534946" cy="641991"/>
          </a:xfrm>
          <a:prstGeom prst="rect">
            <a:avLst/>
          </a:prstGeom>
          <a:gradFill>
            <a:gsLst>
              <a:gs pos="0">
                <a:schemeClr val="accent1">
                  <a:alpha val="64000"/>
                </a:schemeClr>
              </a:gs>
              <a:gs pos="100000">
                <a:schemeClr val="accent1">
                  <a:lumMod val="30000"/>
                  <a:lumOff val="70000"/>
                  <a:alpha val="0"/>
                </a:schemeClr>
              </a:gs>
            </a:gsLst>
            <a:lin ang="0" scaled="0"/>
          </a:gradFill>
        </p:spPr>
        <p:txBody>
          <a:bodyPr wrap="square" rtlCol="0" anchor="ctr" anchorCtr="0">
            <a:noAutofit/>
          </a:bodyPr>
          <a:lstStyle>
            <a:defPPr>
              <a:defRPr lang="en-US"/>
            </a:defPPr>
          </a:lstStyle>
          <a:p>
            <a:r>
              <a:rPr lang="en-US" dirty="0"/>
              <a:t>On the Over-the-Counter (OTC) Markets</a:t>
            </a:r>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1548" y="1885824"/>
            <a:ext cx="3770652" cy="4168901"/>
          </a:xfrm>
          <a:prstGeom prst="rect">
            <a:avLst/>
          </a:prstGeom>
        </p:spPr>
      </p:pic>
      <p:sp>
        <p:nvSpPr>
          <p:cNvPr id="2" name="Title 1"/>
          <p:cNvSpPr>
            <a:spLocks noGrp="1"/>
          </p:cNvSpPr>
          <p:nvPr>
            <p:ph type="title"/>
          </p:nvPr>
        </p:nvSpPr>
        <p:spPr>
          <a:xfrm>
            <a:off x="1555045" y="343225"/>
            <a:ext cx="7047344" cy="363600"/>
          </a:xfrm>
        </p:spPr>
        <p:txBody>
          <a:bodyPr/>
          <a:lstStyle/>
          <a:p>
            <a:pPr>
              <a:lnSpc>
                <a:spcPct val="90000"/>
              </a:lnSpc>
            </a:pPr>
            <a:r>
              <a:rPr lang="en-US" sz="2000" dirty="0">
                <a:latin typeface="Georgia" panose="02040502050405020303" pitchFamily="18" charset="0"/>
              </a:rPr>
              <a:t>Understanding Financial </a:t>
            </a:r>
            <a:r>
              <a:rPr lang="en-US" sz="2000" dirty="0" smtClean="0">
                <a:latin typeface="Georgia" panose="02040502050405020303" pitchFamily="18" charset="0"/>
              </a:rPr>
              <a:t>Exchanges – Group </a:t>
            </a:r>
            <a:r>
              <a:rPr lang="en-US" sz="2000" dirty="0">
                <a:latin typeface="Georgia" panose="02040502050405020303" pitchFamily="18" charset="0"/>
              </a:rPr>
              <a:t>Exercise</a:t>
            </a:r>
            <a:endParaRPr lang="en-US" sz="2000" dirty="0"/>
          </a:p>
        </p:txBody>
      </p:sp>
      <p:sp>
        <p:nvSpPr>
          <p:cNvPr id="6" name="Text Placeholder 5"/>
          <p:cNvSpPr>
            <a:spLocks noGrp="1"/>
          </p:cNvSpPr>
          <p:nvPr>
            <p:ph type="body" idx="4294967295"/>
          </p:nvPr>
        </p:nvSpPr>
        <p:spPr>
          <a:xfrm>
            <a:off x="431800" y="1116013"/>
            <a:ext cx="8280400" cy="565150"/>
          </a:xfrm>
        </p:spPr>
        <p:txBody>
          <a:bodyPr>
            <a:normAutofit fontScale="92500" lnSpcReduction="20000"/>
          </a:bodyPr>
          <a:lstStyle/>
          <a:p>
            <a:r>
              <a:rPr lang="en-US" sz="2400" dirty="0">
                <a:solidFill>
                  <a:schemeClr val="accent6"/>
                </a:solidFill>
              </a:rPr>
              <a:t>Securities that are </a:t>
            </a:r>
            <a:r>
              <a:rPr lang="en-US" sz="2400" b="1" u="sng" dirty="0">
                <a:solidFill>
                  <a:schemeClr val="accent6"/>
                </a:solidFill>
              </a:rPr>
              <a:t>not</a:t>
            </a:r>
            <a:r>
              <a:rPr lang="en-US" sz="2400" dirty="0">
                <a:solidFill>
                  <a:schemeClr val="accent6"/>
                </a:solidFill>
              </a:rPr>
              <a:t> bought and sold on a </a:t>
            </a:r>
            <a:r>
              <a:rPr lang="en-US" sz="2400" dirty="0" smtClean="0">
                <a:solidFill>
                  <a:schemeClr val="accent6"/>
                </a:solidFill>
              </a:rPr>
              <a:t>financial exchange </a:t>
            </a:r>
            <a:r>
              <a:rPr lang="en-US" sz="2400" dirty="0">
                <a:solidFill>
                  <a:schemeClr val="accent6"/>
                </a:solidFill>
              </a:rPr>
              <a:t>are said to </a:t>
            </a:r>
            <a:r>
              <a:rPr lang="en-US" sz="2400" dirty="0" smtClean="0">
                <a:solidFill>
                  <a:schemeClr val="accent6"/>
                </a:solidFill>
              </a:rPr>
              <a:t>trade …</a:t>
            </a:r>
            <a:endParaRPr lang="en-US" sz="2400" dirty="0">
              <a:solidFill>
                <a:schemeClr val="accent6"/>
              </a:solidFill>
            </a:endParaRPr>
          </a:p>
        </p:txBody>
      </p:sp>
      <p:sp>
        <p:nvSpPr>
          <p:cNvPr id="18" name="Pentagon 12">
            <a:extLst>
              <a:ext uri="{FF2B5EF4-FFF2-40B4-BE49-F238E27FC236}">
                <a16:creationId xmlns="" xmlns:a16="http://schemas.microsoft.com/office/drawing/2014/main"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3</a:t>
            </a:r>
            <a:endParaRPr lang="en-US" dirty="0">
              <a:solidFill>
                <a:schemeClr val="bg1"/>
              </a:solidFill>
            </a:endParaRPr>
          </a:p>
        </p:txBody>
      </p:sp>
      <p:sp>
        <p:nvSpPr>
          <p:cNvPr id="10" name="Rectangle 9"/>
          <p:cNvSpPr/>
          <p:nvPr/>
        </p:nvSpPr>
        <p:spPr>
          <a:xfrm>
            <a:off x="2575249" y="5328557"/>
            <a:ext cx="6136951" cy="587829"/>
          </a:xfrm>
          <a:prstGeom prst="rect">
            <a:avLst/>
          </a:prstGeom>
          <a:solidFill>
            <a:schemeClr val="accent1">
              <a:lumMod val="60000"/>
              <a:lumOff val="40000"/>
            </a:schemeClr>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1200"/>
              </a:spcAft>
            </a:pPr>
            <a:r>
              <a:rPr lang="en-US" b="1" dirty="0"/>
              <a:t>D. On the Over-the-Counter (OTC) Markets</a:t>
            </a:r>
          </a:p>
        </p:txBody>
      </p:sp>
      <p:sp>
        <p:nvSpPr>
          <p:cNvPr id="11" name="Pentagon 10"/>
          <p:cNvSpPr/>
          <p:nvPr/>
        </p:nvSpPr>
        <p:spPr>
          <a:xfrm>
            <a:off x="431801" y="5328557"/>
            <a:ext cx="2731278" cy="587829"/>
          </a:xfrm>
          <a:prstGeom prst="homePlate">
            <a:avLst/>
          </a:prstGeom>
          <a:solidFill>
            <a:srgbClr val="00A1AD"/>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1200"/>
              </a:spcAft>
            </a:pPr>
            <a:r>
              <a:rPr lang="en-US" b="1" dirty="0">
                <a:solidFill>
                  <a:schemeClr val="bg1"/>
                </a:solidFill>
              </a:rPr>
              <a:t>ANSWER</a:t>
            </a:r>
          </a:p>
        </p:txBody>
      </p:sp>
      <p:sp>
        <p:nvSpPr>
          <p:cNvPr id="12" name="TextBox 11"/>
          <p:cNvSpPr txBox="1"/>
          <p:nvPr/>
        </p:nvSpPr>
        <p:spPr>
          <a:xfrm>
            <a:off x="431800" y="1943100"/>
            <a:ext cx="641991" cy="641991"/>
          </a:xfrm>
          <a:prstGeom prst="rect">
            <a:avLst/>
          </a:prstGeom>
          <a:solidFill>
            <a:schemeClr val="accent6"/>
          </a:solidFill>
        </p:spPr>
        <p:txBody>
          <a:bodyPr wrap="square" rtlCol="0" anchor="ctr" anchorCtr="0">
            <a:noAutofit/>
          </a:bodyPr>
          <a:lstStyle/>
          <a:p>
            <a:pPr algn="ctr">
              <a:spcAft>
                <a:spcPts val="1200"/>
              </a:spcAft>
            </a:pPr>
            <a:r>
              <a:rPr lang="en-US" dirty="0">
                <a:solidFill>
                  <a:schemeClr val="bg1"/>
                </a:solidFill>
              </a:rPr>
              <a:t>A</a:t>
            </a:r>
          </a:p>
        </p:txBody>
      </p:sp>
      <p:sp>
        <p:nvSpPr>
          <p:cNvPr id="13" name="TextBox 12"/>
          <p:cNvSpPr txBox="1"/>
          <p:nvPr/>
        </p:nvSpPr>
        <p:spPr>
          <a:xfrm>
            <a:off x="431800" y="2692167"/>
            <a:ext cx="641991" cy="641991"/>
          </a:xfrm>
          <a:prstGeom prst="rect">
            <a:avLst/>
          </a:prstGeom>
          <a:solidFill>
            <a:schemeClr val="accent6"/>
          </a:solidFill>
        </p:spPr>
        <p:txBody>
          <a:bodyPr wrap="square" rtlCol="0" anchor="ctr" anchorCtr="0">
            <a:noAutofit/>
          </a:bodyPr>
          <a:lstStyle/>
          <a:p>
            <a:pPr algn="ctr">
              <a:spcAft>
                <a:spcPts val="1200"/>
              </a:spcAft>
            </a:pPr>
            <a:r>
              <a:rPr lang="en-US" dirty="0">
                <a:solidFill>
                  <a:schemeClr val="bg1"/>
                </a:solidFill>
              </a:rPr>
              <a:t>B</a:t>
            </a:r>
          </a:p>
        </p:txBody>
      </p:sp>
      <p:sp>
        <p:nvSpPr>
          <p:cNvPr id="14" name="TextBox 13"/>
          <p:cNvSpPr txBox="1"/>
          <p:nvPr/>
        </p:nvSpPr>
        <p:spPr>
          <a:xfrm>
            <a:off x="431800" y="3441234"/>
            <a:ext cx="641991" cy="641991"/>
          </a:xfrm>
          <a:prstGeom prst="rect">
            <a:avLst/>
          </a:prstGeom>
          <a:solidFill>
            <a:schemeClr val="accent6"/>
          </a:solidFill>
        </p:spPr>
        <p:txBody>
          <a:bodyPr wrap="square" rtlCol="0" anchor="ctr" anchorCtr="0">
            <a:noAutofit/>
          </a:bodyPr>
          <a:lstStyle/>
          <a:p>
            <a:pPr algn="ctr">
              <a:spcAft>
                <a:spcPts val="1200"/>
              </a:spcAft>
            </a:pPr>
            <a:r>
              <a:rPr lang="en-US" dirty="0">
                <a:solidFill>
                  <a:schemeClr val="bg1"/>
                </a:solidFill>
              </a:rPr>
              <a:t>C</a:t>
            </a:r>
          </a:p>
        </p:txBody>
      </p:sp>
      <p:sp>
        <p:nvSpPr>
          <p:cNvPr id="15" name="TextBox 14"/>
          <p:cNvSpPr txBox="1"/>
          <p:nvPr/>
        </p:nvSpPr>
        <p:spPr>
          <a:xfrm>
            <a:off x="431800" y="4190301"/>
            <a:ext cx="641991" cy="641991"/>
          </a:xfrm>
          <a:prstGeom prst="rect">
            <a:avLst/>
          </a:prstGeom>
          <a:solidFill>
            <a:schemeClr val="accent6"/>
          </a:solidFill>
        </p:spPr>
        <p:txBody>
          <a:bodyPr wrap="square" rtlCol="0" anchor="ctr" anchorCtr="0">
            <a:noAutofit/>
          </a:bodyPr>
          <a:lstStyle/>
          <a:p>
            <a:pPr algn="ctr">
              <a:spcAft>
                <a:spcPts val="1200"/>
              </a:spcAft>
            </a:pPr>
            <a:r>
              <a:rPr lang="en-US" dirty="0">
                <a:solidFill>
                  <a:schemeClr val="bg1"/>
                </a:solidFill>
              </a:rPr>
              <a:t>D</a:t>
            </a:r>
          </a:p>
        </p:txBody>
      </p:sp>
      <p:pic>
        <p:nvPicPr>
          <p:cNvPr id="21" name="Jeopardy_Music">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661828" y="4375836"/>
            <a:ext cx="487363" cy="487363"/>
          </a:xfrm>
          <a:prstGeom prst="rect">
            <a:avLst/>
          </a:prstGeom>
        </p:spPr>
      </p:pic>
    </p:spTree>
    <p:extLst>
      <p:ext uri="{BB962C8B-B14F-4D97-AF65-F5344CB8AC3E}">
        <p14:creationId xmlns:p14="http://schemas.microsoft.com/office/powerpoint/2010/main" val="22545454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trips(downRight)">
                                      <p:cBhvr>
                                        <p:cTn id="7" dur="500"/>
                                        <p:tgtEl>
                                          <p:spTgt spid="6">
                                            <p:txEl>
                                              <p:pRg st="0" end="0"/>
                                            </p:txEl>
                                          </p:spTgt>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1" fill="hold"/>
                                        <p:tgtEl>
                                          <p:spTgt spid="21"/>
                                        </p:tgtEl>
                                      </p:cBhvr>
                                    </p:cmd>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500"/>
                                        <p:tgtEl>
                                          <p:spTgt spid="1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left)">
                                      <p:cBhvr>
                                        <p:cTn id="18" dur="500"/>
                                        <p:tgtEl>
                                          <p:spTgt spid="1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left)">
                                      <p:cBhvr>
                                        <p:cTn id="34" dur="500"/>
                                        <p:tgtEl>
                                          <p:spTgt spid="19"/>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left)">
                                      <p:cBhvr>
                                        <p:cTn id="38" dur="500"/>
                                        <p:tgtEl>
                                          <p:spTgt spid="15"/>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500"/>
                                        <p:tgtEl>
                                          <p:spTgt spid="20"/>
                                        </p:tgtEl>
                                      </p:cBhvr>
                                    </p:animEffect>
                                  </p:childTnLst>
                                </p:cTn>
                              </p:par>
                            </p:childTnLst>
                          </p:cTn>
                        </p:par>
                        <p:par>
                          <p:cTn id="43" fill="hold">
                            <p:stCondLst>
                              <p:cond delay="4500"/>
                            </p:stCondLst>
                            <p:childTnLst>
                              <p:par>
                                <p:cTn id="44" presetID="22" presetClass="entr" presetSubtype="4"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down)">
                                      <p:cBhvr>
                                        <p:cTn id="46" dur="500"/>
                                        <p:tgtEl>
                                          <p:spTgt spid="7"/>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subTnLst>
                                    <p:cmd type="evt" cmd="onstopaudio">
                                      <p:cBhvr>
                                        <p:cTn display="0" masterRel="sameClick">
                                          <p:stCondLst>
                                            <p:cond evt="begin" delay="0">
                                              <p:tn val="49"/>
                                            </p:cond>
                                          </p:stCondLst>
                                        </p:cTn>
                                        <p:tgtEl>
                                          <p:sldTgt/>
                                        </p:tgtEl>
                                      </p:cBhvr>
                                    </p:cmd>
                                  </p:sub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left)">
                                      <p:cBhvr>
                                        <p:cTn id="5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56" repeatCount="indefinite" fill="hold" display="0">
                  <p:stCondLst>
                    <p:cond delay="indefinite"/>
                  </p:stCondLst>
                  <p:endCondLst>
                    <p:cond evt="onStopAudio" delay="0">
                      <p:tgtEl>
                        <p:sldTgt/>
                      </p:tgtEl>
                    </p:cond>
                  </p:endCondLst>
                </p:cTn>
                <p:tgtEl>
                  <p:spTgt spid="21"/>
                </p:tgtEl>
              </p:cMediaNode>
            </p:audio>
          </p:childTnLst>
        </p:cTn>
      </p:par>
    </p:tnLst>
    <p:bldLst>
      <p:bldP spid="16" grpId="0" animBg="1"/>
      <p:bldP spid="17" grpId="0" animBg="1"/>
      <p:bldP spid="19" grpId="0" animBg="1"/>
      <p:bldP spid="20" grpId="0" animBg="1"/>
      <p:bldP spid="6" grpId="0" build="p"/>
      <p:bldP spid="10" grpId="0" animBg="1"/>
      <p:bldP spid="11" grpId="0" animBg="1"/>
      <p:bldP spid="12" grpId="0" animBg="1"/>
      <p:bldP spid="13" grpId="0" animBg="1"/>
      <p:bldP spid="14"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01629" y="1901719"/>
            <a:ext cx="2359882" cy="2317943"/>
          </a:xfrm>
          <a:prstGeom prst="rect">
            <a:avLst/>
          </a:prstGeom>
        </p:spPr>
      </p:pic>
      <p:sp>
        <p:nvSpPr>
          <p:cNvPr id="3" name="Title 1"/>
          <p:cNvSpPr>
            <a:spLocks noGrp="1"/>
          </p:cNvSpPr>
          <p:nvPr>
            <p:ph type="title"/>
          </p:nvPr>
        </p:nvSpPr>
        <p:spPr>
          <a:xfrm>
            <a:off x="1556184" y="316455"/>
            <a:ext cx="4433207" cy="363600"/>
          </a:xfrm>
        </p:spPr>
        <p:txBody>
          <a:bodyPr>
            <a:noAutofit/>
          </a:bodyPr>
          <a:lstStyle/>
          <a:p>
            <a:pPr>
              <a:lnSpc>
                <a:spcPct val="90000"/>
              </a:lnSpc>
            </a:pPr>
            <a:r>
              <a:rPr lang="en-US" sz="2000" dirty="0" smtClean="0"/>
              <a:t>Group Exercise – Reading Quotes</a:t>
            </a:r>
            <a:endParaRPr lang="en-US" sz="2000" dirty="0"/>
          </a:p>
        </p:txBody>
      </p:sp>
      <p:sp>
        <p:nvSpPr>
          <p:cNvPr id="4" name="Pentagon 3">
            <a:extLst>
              <a:ext uri="{FF2B5EF4-FFF2-40B4-BE49-F238E27FC236}">
                <a16:creationId xmlns="" xmlns:a16="http://schemas.microsoft.com/office/drawing/2014/main"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3</a:t>
            </a:r>
            <a:endParaRPr lang="en-US" dirty="0">
              <a:solidFill>
                <a:schemeClr val="bg1"/>
              </a:solidFill>
            </a:endParaRPr>
          </a:p>
        </p:txBody>
      </p:sp>
      <p:grpSp>
        <p:nvGrpSpPr>
          <p:cNvPr id="7" name="Group 6"/>
          <p:cNvGrpSpPr/>
          <p:nvPr/>
        </p:nvGrpSpPr>
        <p:grpSpPr>
          <a:xfrm>
            <a:off x="1133885" y="4147112"/>
            <a:ext cx="3772852" cy="1354092"/>
            <a:chOff x="1052242" y="4147112"/>
            <a:chExt cx="3772852" cy="1354092"/>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2242" y="4147112"/>
              <a:ext cx="3772852" cy="1354092"/>
            </a:xfrm>
            <a:prstGeom prst="rect">
              <a:avLst/>
            </a:prstGeom>
          </p:spPr>
        </p:pic>
        <p:sp>
          <p:nvSpPr>
            <p:cNvPr id="6" name="TextBox 5"/>
            <p:cNvSpPr txBox="1"/>
            <p:nvPr/>
          </p:nvSpPr>
          <p:spPr>
            <a:xfrm>
              <a:off x="1329799" y="4519588"/>
              <a:ext cx="2595582" cy="461665"/>
            </a:xfrm>
            <a:prstGeom prst="rect">
              <a:avLst/>
            </a:prstGeom>
            <a:noFill/>
          </p:spPr>
          <p:txBody>
            <a:bodyPr wrap="none" rtlCol="0">
              <a:spAutoFit/>
            </a:bodyPr>
            <a:lstStyle/>
            <a:p>
              <a:pPr>
                <a:spcAft>
                  <a:spcPts val="1200"/>
                </a:spcAft>
              </a:pPr>
              <a:r>
                <a:rPr lang="en-US" sz="2400" dirty="0" smtClean="0">
                  <a:solidFill>
                    <a:schemeClr val="accent6"/>
                  </a:solidFill>
                </a:rPr>
                <a:t>CLOSING PRICE</a:t>
              </a:r>
              <a:endParaRPr lang="en-US" sz="2400" dirty="0">
                <a:solidFill>
                  <a:schemeClr val="accent6"/>
                </a:solidFill>
              </a:endParaRPr>
            </a:p>
          </p:txBody>
        </p:sp>
      </p:grpSp>
      <p:grpSp>
        <p:nvGrpSpPr>
          <p:cNvPr id="8" name="Group 7"/>
          <p:cNvGrpSpPr/>
          <p:nvPr/>
        </p:nvGrpSpPr>
        <p:grpSpPr>
          <a:xfrm>
            <a:off x="3951633" y="1576431"/>
            <a:ext cx="3026793" cy="1354092"/>
            <a:chOff x="3649629" y="1752600"/>
            <a:chExt cx="3026793" cy="1354092"/>
          </a:xfrm>
        </p:grpSpPr>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49629" y="1752600"/>
              <a:ext cx="3026793" cy="1354092"/>
            </a:xfrm>
            <a:prstGeom prst="rect">
              <a:avLst/>
            </a:prstGeom>
          </p:spPr>
        </p:pic>
        <p:sp>
          <p:nvSpPr>
            <p:cNvPr id="15" name="TextBox 14"/>
            <p:cNvSpPr txBox="1"/>
            <p:nvPr/>
          </p:nvSpPr>
          <p:spPr>
            <a:xfrm>
              <a:off x="3921551" y="2051597"/>
              <a:ext cx="2060244" cy="732508"/>
            </a:xfrm>
            <a:prstGeom prst="rect">
              <a:avLst/>
            </a:prstGeom>
            <a:noFill/>
          </p:spPr>
          <p:txBody>
            <a:bodyPr wrap="none" rtlCol="0">
              <a:spAutoFit/>
            </a:bodyPr>
            <a:lstStyle/>
            <a:p>
              <a:pPr>
                <a:lnSpc>
                  <a:spcPct val="80000"/>
                </a:lnSpc>
                <a:spcAft>
                  <a:spcPts val="1200"/>
                </a:spcAft>
              </a:pPr>
              <a:r>
                <a:rPr lang="en-US" sz="2600" b="1" dirty="0" smtClean="0">
                  <a:solidFill>
                    <a:srgbClr val="00A1AD"/>
                  </a:solidFill>
                  <a:latin typeface="Arial Narrow" panose="020B0606020202030204" pitchFamily="34" charset="0"/>
                </a:rPr>
                <a:t>LIQUIDITY OF </a:t>
              </a:r>
              <a:br>
                <a:rPr lang="en-US" sz="2600" b="1" dirty="0" smtClean="0">
                  <a:solidFill>
                    <a:srgbClr val="00A1AD"/>
                  </a:solidFill>
                  <a:latin typeface="Arial Narrow" panose="020B0606020202030204" pitchFamily="34" charset="0"/>
                </a:rPr>
              </a:br>
              <a:r>
                <a:rPr lang="en-US" sz="2600" b="1" dirty="0" smtClean="0">
                  <a:solidFill>
                    <a:srgbClr val="00A1AD"/>
                  </a:solidFill>
                  <a:latin typeface="Arial Narrow" panose="020B0606020202030204" pitchFamily="34" charset="0"/>
                </a:rPr>
                <a:t>A BOND!</a:t>
              </a:r>
              <a:endParaRPr lang="en-US" sz="2600" b="1" dirty="0">
                <a:solidFill>
                  <a:srgbClr val="00A1AD"/>
                </a:solidFill>
                <a:latin typeface="Arial Narrow" panose="020B0606020202030204" pitchFamily="34" charset="0"/>
              </a:endParaRPr>
            </a:p>
          </p:txBody>
        </p:sp>
      </p:grpSp>
      <p:grpSp>
        <p:nvGrpSpPr>
          <p:cNvPr id="16" name="Group 15"/>
          <p:cNvGrpSpPr/>
          <p:nvPr/>
        </p:nvGrpSpPr>
        <p:grpSpPr>
          <a:xfrm>
            <a:off x="528507" y="929308"/>
            <a:ext cx="3449176" cy="1040159"/>
            <a:chOff x="1122824" y="4401578"/>
            <a:chExt cx="3449176" cy="1040159"/>
          </a:xfrm>
        </p:grpSpPr>
        <p:pic>
          <p:nvPicPr>
            <p:cNvPr id="17" name="Picture 16"/>
            <p:cNvPicPr>
              <a:picLocks noChangeAspect="1"/>
            </p:cNvPicPr>
            <p:nvPr/>
          </p:nvPicPr>
          <p:blipFill rotWithShape="1">
            <a:blip r:embed="rId6">
              <a:extLst>
                <a:ext uri="{28A0092B-C50C-407E-A947-70E740481C1C}">
                  <a14:useLocalDpi xmlns:a14="http://schemas.microsoft.com/office/drawing/2010/main" val="0"/>
                </a:ext>
              </a:extLst>
            </a:blip>
            <a:srcRect l="8579" t="15788"/>
            <a:stretch/>
          </p:blipFill>
          <p:spPr>
            <a:xfrm>
              <a:off x="1122824" y="4401578"/>
              <a:ext cx="3449176" cy="1040159"/>
            </a:xfrm>
            <a:prstGeom prst="rect">
              <a:avLst/>
            </a:prstGeom>
          </p:spPr>
        </p:pic>
        <p:sp>
          <p:nvSpPr>
            <p:cNvPr id="18" name="TextBox 17"/>
            <p:cNvSpPr txBox="1"/>
            <p:nvPr/>
          </p:nvSpPr>
          <p:spPr>
            <a:xfrm>
              <a:off x="1438854" y="4494421"/>
              <a:ext cx="2645281" cy="707886"/>
            </a:xfrm>
            <a:prstGeom prst="rect">
              <a:avLst/>
            </a:prstGeom>
            <a:noFill/>
          </p:spPr>
          <p:txBody>
            <a:bodyPr wrap="square" rtlCol="0">
              <a:spAutoFit/>
            </a:bodyPr>
            <a:lstStyle/>
            <a:p>
              <a:pPr>
                <a:spcAft>
                  <a:spcPts val="1200"/>
                </a:spcAft>
              </a:pPr>
              <a:r>
                <a:rPr lang="en-US" sz="2000" b="1" dirty="0" smtClean="0">
                  <a:solidFill>
                    <a:schemeClr val="accent6"/>
                  </a:solidFill>
                  <a:latin typeface="Times New Roman" panose="02020603050405020304" pitchFamily="18" charset="0"/>
                  <a:cs typeface="Times New Roman" panose="02020603050405020304" pitchFamily="18" charset="0"/>
                </a:rPr>
                <a:t>How many shares traded today?</a:t>
              </a:r>
              <a:endParaRPr lang="en-US" sz="2000" b="1" dirty="0">
                <a:solidFill>
                  <a:schemeClr val="accent6"/>
                </a:solidFill>
                <a:latin typeface="Times New Roman" panose="02020603050405020304" pitchFamily="18" charset="0"/>
                <a:cs typeface="Times New Roman" panose="02020603050405020304" pitchFamily="18" charset="0"/>
              </a:endParaRPr>
            </a:p>
          </p:txBody>
        </p:sp>
      </p:grpSp>
      <p:grpSp>
        <p:nvGrpSpPr>
          <p:cNvPr id="20" name="Group 19"/>
          <p:cNvGrpSpPr/>
          <p:nvPr/>
        </p:nvGrpSpPr>
        <p:grpSpPr>
          <a:xfrm>
            <a:off x="5394122" y="2978092"/>
            <a:ext cx="3540154" cy="1256220"/>
            <a:chOff x="3302185" y="1850472"/>
            <a:chExt cx="3540154" cy="1256220"/>
          </a:xfrm>
        </p:grpSpPr>
        <p:pic>
          <p:nvPicPr>
            <p:cNvPr id="21" name="Picture 2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02185" y="1850472"/>
              <a:ext cx="3540154" cy="1256220"/>
            </a:xfrm>
            <a:prstGeom prst="rect">
              <a:avLst/>
            </a:prstGeom>
          </p:spPr>
        </p:pic>
        <p:sp>
          <p:nvSpPr>
            <p:cNvPr id="22" name="TextBox 21"/>
            <p:cNvSpPr txBox="1"/>
            <p:nvPr/>
          </p:nvSpPr>
          <p:spPr>
            <a:xfrm>
              <a:off x="3443378" y="2236155"/>
              <a:ext cx="3040512" cy="412421"/>
            </a:xfrm>
            <a:prstGeom prst="rect">
              <a:avLst/>
            </a:prstGeom>
            <a:noFill/>
          </p:spPr>
          <p:txBody>
            <a:bodyPr wrap="none" rtlCol="0">
              <a:spAutoFit/>
            </a:bodyPr>
            <a:lstStyle/>
            <a:p>
              <a:pPr>
                <a:lnSpc>
                  <a:spcPct val="80000"/>
                </a:lnSpc>
                <a:spcAft>
                  <a:spcPts val="1200"/>
                </a:spcAft>
              </a:pPr>
              <a:r>
                <a:rPr lang="en-US" sz="2600" b="1" dirty="0" smtClean="0">
                  <a:latin typeface="Segoe UI Semibold" panose="020B0702040204020203" pitchFamily="34" charset="0"/>
                  <a:ea typeface="Verdana" panose="020B0604030504040204" pitchFamily="34" charset="0"/>
                  <a:cs typeface="Verdana" panose="020B0604030504040204" pitchFamily="34" charset="0"/>
                </a:rPr>
                <a:t>The ABCs of Bonds</a:t>
              </a:r>
              <a:endParaRPr lang="en-US" sz="2600" b="1" dirty="0">
                <a:latin typeface="Segoe UI Semibold" panose="020B0702040204020203" pitchFamily="34" charset="0"/>
                <a:ea typeface="Verdana" panose="020B0604030504040204" pitchFamily="34" charset="0"/>
                <a:cs typeface="Verdana" panose="020B0604030504040204" pitchFamily="34" charset="0"/>
              </a:endParaRPr>
            </a:p>
          </p:txBody>
        </p:sp>
      </p:grpSp>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29011" y="3744658"/>
            <a:ext cx="1783189" cy="2220059"/>
          </a:xfrm>
          <a:prstGeom prst="rect">
            <a:avLst/>
          </a:prstGeom>
        </p:spPr>
      </p:pic>
      <p:pic>
        <p:nvPicPr>
          <p:cNvPr id="11" name="Picture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36896" y="3948739"/>
            <a:ext cx="1747716" cy="2105986"/>
          </a:xfrm>
          <a:prstGeom prst="rect">
            <a:avLst/>
          </a:prstGeom>
        </p:spPr>
      </p:pic>
      <p:pic>
        <p:nvPicPr>
          <p:cNvPr id="12" name="Picture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58267" y="2714819"/>
            <a:ext cx="1249961" cy="3247104"/>
          </a:xfrm>
          <a:prstGeom prst="rect">
            <a:avLst/>
          </a:prstGeom>
        </p:spPr>
      </p:pic>
      <p:pic>
        <p:nvPicPr>
          <p:cNvPr id="19" name="Picture 1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778305" y="1004931"/>
            <a:ext cx="1794091" cy="1965122"/>
          </a:xfrm>
          <a:prstGeom prst="rect">
            <a:avLst/>
          </a:prstGeom>
        </p:spPr>
      </p:pic>
      <p:pic>
        <p:nvPicPr>
          <p:cNvPr id="23" name="Picture 2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40088" y="878937"/>
            <a:ext cx="1065401" cy="2134720"/>
          </a:xfrm>
          <a:prstGeom prst="rect">
            <a:avLst/>
          </a:prstGeom>
        </p:spPr>
      </p:pic>
      <p:pic>
        <p:nvPicPr>
          <p:cNvPr id="24" name="Picture 2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64020" y="1600390"/>
            <a:ext cx="1187159" cy="2304486"/>
          </a:xfrm>
          <a:prstGeom prst="rect">
            <a:avLst/>
          </a:prstGeom>
        </p:spPr>
      </p:pic>
      <p:pic>
        <p:nvPicPr>
          <p:cNvPr id="25" name="Picture 2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082409" y="3810360"/>
            <a:ext cx="1569982" cy="2362877"/>
          </a:xfrm>
          <a:prstGeom prst="rect">
            <a:avLst/>
          </a:prstGeom>
        </p:spPr>
      </p:pic>
    </p:spTree>
    <p:extLst>
      <p:ext uri="{BB962C8B-B14F-4D97-AF65-F5344CB8AC3E}">
        <p14:creationId xmlns:p14="http://schemas.microsoft.com/office/powerpoint/2010/main" val="348240213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animEffect transition="in" filter="fade">
                                      <p:cBhvr>
                                        <p:cTn id="29" dur="500"/>
                                        <p:tgtEl>
                                          <p:spTgt spid="19"/>
                                        </p:tgtEl>
                                      </p:cBhvr>
                                    </p:animEffect>
                                  </p:childTnLst>
                                </p:cTn>
                              </p:par>
                            </p:childTnLst>
                          </p:cTn>
                        </p:par>
                        <p:par>
                          <p:cTn id="30" fill="hold">
                            <p:stCondLst>
                              <p:cond delay="3500"/>
                            </p:stCondLst>
                            <p:childTnLst>
                              <p:par>
                                <p:cTn id="31" presetID="53" presetClass="entr" presetSubtype="16"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animEffect transition="in" filter="fade">
                                      <p:cBhvr>
                                        <p:cTn id="35" dur="500"/>
                                        <p:tgtEl>
                                          <p:spTgt spid="23"/>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Effect transition="in" filter="fade">
                                      <p:cBhvr>
                                        <p:cTn id="51" dur="500"/>
                                        <p:tgtEl>
                                          <p:spTgt spid="9"/>
                                        </p:tgtEl>
                                      </p:cBhvr>
                                    </p:animEffect>
                                  </p:childTnLst>
                                </p:cTn>
                              </p:par>
                            </p:childTnLst>
                          </p:cTn>
                        </p:par>
                        <p:par>
                          <p:cTn id="52" fill="hold">
                            <p:stCondLst>
                              <p:cond delay="5500"/>
                            </p:stCondLst>
                            <p:childTnLst>
                              <p:par>
                                <p:cTn id="53" presetID="10" presetClass="entr" presetSubtype="0"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500"/>
                                        <p:tgtEl>
                                          <p:spTgt spid="8"/>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p:cTn id="59" dur="500" fill="hold"/>
                                        <p:tgtEl>
                                          <p:spTgt spid="10"/>
                                        </p:tgtEl>
                                        <p:attrNameLst>
                                          <p:attrName>ppt_w</p:attrName>
                                        </p:attrNameLst>
                                      </p:cBhvr>
                                      <p:tavLst>
                                        <p:tav tm="0">
                                          <p:val>
                                            <p:fltVal val="0"/>
                                          </p:val>
                                        </p:tav>
                                        <p:tav tm="100000">
                                          <p:val>
                                            <p:strVal val="#ppt_w"/>
                                          </p:val>
                                        </p:tav>
                                      </p:tavLst>
                                    </p:anim>
                                    <p:anim calcmode="lin" valueType="num">
                                      <p:cBhvr>
                                        <p:cTn id="60" dur="500" fill="hold"/>
                                        <p:tgtEl>
                                          <p:spTgt spid="10"/>
                                        </p:tgtEl>
                                        <p:attrNameLst>
                                          <p:attrName>ppt_h</p:attrName>
                                        </p:attrNameLst>
                                      </p:cBhvr>
                                      <p:tavLst>
                                        <p:tav tm="0">
                                          <p:val>
                                            <p:fltVal val="0"/>
                                          </p:val>
                                        </p:tav>
                                        <p:tav tm="100000">
                                          <p:val>
                                            <p:strVal val="#ppt_h"/>
                                          </p:val>
                                        </p:tav>
                                      </p:tavLst>
                                    </p:anim>
                                    <p:animEffect transition="in" filter="fade">
                                      <p:cBhvr>
                                        <p:cTn id="61" dur="500"/>
                                        <p:tgtEl>
                                          <p:spTgt spid="10"/>
                                        </p:tgtEl>
                                      </p:cBhvr>
                                    </p:animEffect>
                                  </p:childTnLst>
                                </p:cTn>
                              </p:par>
                            </p:childTnLst>
                          </p:cTn>
                        </p:par>
                        <p:par>
                          <p:cTn id="62" fill="hold">
                            <p:stCondLst>
                              <p:cond delay="6500"/>
                            </p:stCondLst>
                            <p:childTnLst>
                              <p:par>
                                <p:cTn id="63" presetID="53" presetClass="entr" presetSubtype="16" fill="hold" nodeType="after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p:cTn id="65" dur="500" fill="hold"/>
                                        <p:tgtEl>
                                          <p:spTgt spid="11"/>
                                        </p:tgtEl>
                                        <p:attrNameLst>
                                          <p:attrName>ppt_w</p:attrName>
                                        </p:attrNameLst>
                                      </p:cBhvr>
                                      <p:tavLst>
                                        <p:tav tm="0">
                                          <p:val>
                                            <p:fltVal val="0"/>
                                          </p:val>
                                        </p:tav>
                                        <p:tav tm="100000">
                                          <p:val>
                                            <p:strVal val="#ppt_w"/>
                                          </p:val>
                                        </p:tav>
                                      </p:tavLst>
                                    </p:anim>
                                    <p:anim calcmode="lin" valueType="num">
                                      <p:cBhvr>
                                        <p:cTn id="66" dur="500" fill="hold"/>
                                        <p:tgtEl>
                                          <p:spTgt spid="11"/>
                                        </p:tgtEl>
                                        <p:attrNameLst>
                                          <p:attrName>ppt_h</p:attrName>
                                        </p:attrNameLst>
                                      </p:cBhvr>
                                      <p:tavLst>
                                        <p:tav tm="0">
                                          <p:val>
                                            <p:fltVal val="0"/>
                                          </p:val>
                                        </p:tav>
                                        <p:tav tm="100000">
                                          <p:val>
                                            <p:strVal val="#ppt_h"/>
                                          </p:val>
                                        </p:tav>
                                      </p:tavLst>
                                    </p:anim>
                                    <p:animEffect transition="in" filter="fade">
                                      <p:cBhvr>
                                        <p:cTn id="6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8704" y="3322926"/>
            <a:ext cx="3682767" cy="1506311"/>
          </a:xfrm>
          <a:prstGeom prst="rect">
            <a:avLst/>
          </a:prstGeom>
        </p:spPr>
      </p:pic>
      <p:sp>
        <p:nvSpPr>
          <p:cNvPr id="2" name="Title 1"/>
          <p:cNvSpPr>
            <a:spLocks noGrp="1"/>
          </p:cNvSpPr>
          <p:nvPr>
            <p:ph type="title"/>
          </p:nvPr>
        </p:nvSpPr>
        <p:spPr>
          <a:xfrm>
            <a:off x="1600200" y="280800"/>
            <a:ext cx="7111999" cy="363600"/>
          </a:xfrm>
        </p:spPr>
        <p:txBody>
          <a:bodyPr/>
          <a:lstStyle/>
          <a:p>
            <a:r>
              <a:rPr lang="en-US" sz="2000" dirty="0"/>
              <a:t>Measuring </a:t>
            </a:r>
            <a:r>
              <a:rPr lang="en-US" sz="2000" dirty="0" smtClean="0"/>
              <a:t>the Markets </a:t>
            </a:r>
            <a:r>
              <a:rPr lang="en-US" sz="2000" dirty="0"/>
              <a:t>– Indices </a:t>
            </a:r>
          </a:p>
        </p:txBody>
      </p:sp>
      <p:sp>
        <p:nvSpPr>
          <p:cNvPr id="10" name="Pentagon 12">
            <a:extLst>
              <a:ext uri="{FF2B5EF4-FFF2-40B4-BE49-F238E27FC236}">
                <a16:creationId xmlns="" xmlns:a16="http://schemas.microsoft.com/office/drawing/2014/main"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4</a:t>
            </a:r>
            <a:endParaRPr lang="en-US" dirty="0">
              <a:solidFill>
                <a:schemeClr val="bg1"/>
              </a:solidFill>
            </a:endParaRPr>
          </a:p>
        </p:txBody>
      </p:sp>
      <p:cxnSp>
        <p:nvCxnSpPr>
          <p:cNvPr id="12" name="Straight Connector 11"/>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21549" y="1024379"/>
            <a:ext cx="5059727" cy="535531"/>
          </a:xfrm>
          <a:prstGeom prst="rect">
            <a:avLst/>
          </a:prstGeom>
          <a:noFill/>
        </p:spPr>
        <p:txBody>
          <a:bodyPr wrap="square" rtlCol="0">
            <a:spAutoFit/>
          </a:bodyPr>
          <a:lstStyle/>
          <a:p>
            <a:pPr>
              <a:lnSpc>
                <a:spcPct val="80000"/>
              </a:lnSpc>
              <a:spcAft>
                <a:spcPts val="1200"/>
              </a:spcAft>
            </a:pPr>
            <a:r>
              <a:rPr lang="en-US" sz="3600" dirty="0">
                <a:solidFill>
                  <a:schemeClr val="accent6"/>
                </a:solidFill>
                <a:latin typeface="Arial Narrow" panose="020B0606020202030204" pitchFamily="34" charset="0"/>
              </a:rPr>
              <a:t>STOCK </a:t>
            </a:r>
            <a:r>
              <a:rPr lang="en-US" sz="3600" dirty="0" smtClean="0">
                <a:solidFill>
                  <a:schemeClr val="accent6"/>
                </a:solidFill>
                <a:latin typeface="Arial Narrow" panose="020B0606020202030204" pitchFamily="34" charset="0"/>
              </a:rPr>
              <a:t>MARKET and BOND </a:t>
            </a:r>
            <a:endParaRPr lang="en-US" sz="3600" dirty="0">
              <a:solidFill>
                <a:schemeClr val="accent6"/>
              </a:solidFill>
              <a:latin typeface="Arial Narrow" panose="020B0606020202030204" pitchFamily="34" charset="0"/>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19463" y="1035516"/>
            <a:ext cx="3256201" cy="4921191"/>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57442" y="2340529"/>
            <a:ext cx="2814558" cy="3554806"/>
          </a:xfrm>
          <a:prstGeom prst="rect">
            <a:avLst/>
          </a:prstGeom>
        </p:spPr>
      </p:pic>
      <p:sp>
        <p:nvSpPr>
          <p:cNvPr id="13" name="Rectangle 12"/>
          <p:cNvSpPr/>
          <p:nvPr/>
        </p:nvSpPr>
        <p:spPr>
          <a:xfrm>
            <a:off x="2035563" y="1343252"/>
            <a:ext cx="2231701" cy="830997"/>
          </a:xfrm>
          <a:prstGeom prst="rect">
            <a:avLst/>
          </a:prstGeom>
        </p:spPr>
        <p:txBody>
          <a:bodyPr wrap="none">
            <a:spAutoFit/>
          </a:bodyPr>
          <a:lstStyle/>
          <a:p>
            <a:r>
              <a:rPr lang="en-US" sz="4800" dirty="0">
                <a:solidFill>
                  <a:srgbClr val="002567"/>
                </a:solidFill>
                <a:latin typeface="Arial Narrow" panose="020B0606020202030204" pitchFamily="34" charset="0"/>
              </a:rPr>
              <a:t>INDICES</a:t>
            </a:r>
            <a:endParaRPr lang="en-US" dirty="0"/>
          </a:p>
        </p:txBody>
      </p:sp>
    </p:spTree>
    <p:extLst>
      <p:ext uri="{BB962C8B-B14F-4D97-AF65-F5344CB8AC3E}">
        <p14:creationId xmlns:p14="http://schemas.microsoft.com/office/powerpoint/2010/main" val="132211838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outVertical)">
                                      <p:cBhvr>
                                        <p:cTn id="19" dur="500"/>
                                        <p:tgtEl>
                                          <p:spTgt spid="6"/>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5" name="Picture 13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812" y="1449388"/>
            <a:ext cx="8068388" cy="4317700"/>
          </a:xfrm>
          <a:prstGeom prst="rect">
            <a:avLst/>
          </a:prstGeom>
        </p:spPr>
      </p:pic>
      <p:sp>
        <p:nvSpPr>
          <p:cNvPr id="2" name="Title 1"/>
          <p:cNvSpPr>
            <a:spLocks noGrp="1"/>
          </p:cNvSpPr>
          <p:nvPr>
            <p:ph type="title"/>
          </p:nvPr>
        </p:nvSpPr>
        <p:spPr>
          <a:xfrm>
            <a:off x="1600200" y="280800"/>
            <a:ext cx="7111999" cy="363600"/>
          </a:xfrm>
        </p:spPr>
        <p:txBody>
          <a:bodyPr/>
          <a:lstStyle/>
          <a:p>
            <a:r>
              <a:rPr lang="en-US" sz="2000" dirty="0"/>
              <a:t>Measuring Markets – Indices </a:t>
            </a:r>
          </a:p>
        </p:txBody>
      </p:sp>
      <p:sp>
        <p:nvSpPr>
          <p:cNvPr id="10" name="Pentagon 12">
            <a:extLst>
              <a:ext uri="{FF2B5EF4-FFF2-40B4-BE49-F238E27FC236}">
                <a16:creationId xmlns:a16="http://schemas.microsoft.com/office/drawing/2014/main" xmlns=""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4</a:t>
            </a:r>
            <a:endParaRPr lang="en-US" dirty="0">
              <a:solidFill>
                <a:schemeClr val="bg1"/>
              </a:solidFill>
            </a:endParaRPr>
          </a:p>
        </p:txBody>
      </p:sp>
      <p:sp>
        <p:nvSpPr>
          <p:cNvPr id="7" name="Rectangle 6">
            <a:extLst>
              <a:ext uri="{FF2B5EF4-FFF2-40B4-BE49-F238E27FC236}">
                <a16:creationId xmlns:a16="http://schemas.microsoft.com/office/drawing/2014/main" xmlns="" id="{D94AB766-BB79-4220-ACE3-B8BA3B3DEF7D}"/>
              </a:ext>
            </a:extLst>
          </p:cNvPr>
          <p:cNvSpPr/>
          <p:nvPr/>
        </p:nvSpPr>
        <p:spPr>
          <a:xfrm>
            <a:off x="1344900" y="911847"/>
            <a:ext cx="6566862" cy="369332"/>
          </a:xfrm>
          <a:prstGeom prst="rect">
            <a:avLst/>
          </a:prstGeom>
        </p:spPr>
        <p:txBody>
          <a:bodyPr wrap="none">
            <a:spAutoFit/>
          </a:bodyPr>
          <a:lstStyle/>
          <a:p>
            <a:pPr algn="ctr"/>
            <a:r>
              <a:rPr lang="en-US" dirty="0">
                <a:solidFill>
                  <a:schemeClr val="accent6"/>
                </a:solidFill>
              </a:rPr>
              <a:t>MARKET INDICES MAY BE CLASSIFIED IN </a:t>
            </a:r>
            <a:r>
              <a:rPr lang="en-US" dirty="0" smtClean="0">
                <a:solidFill>
                  <a:schemeClr val="accent6"/>
                </a:solidFill>
              </a:rPr>
              <a:t>VARIOUS WAYS</a:t>
            </a:r>
            <a:endParaRPr lang="en-US" dirty="0">
              <a:solidFill>
                <a:schemeClr val="accent6"/>
              </a:solidFill>
            </a:endParaRPr>
          </a:p>
        </p:txBody>
      </p:sp>
      <p:sp>
        <p:nvSpPr>
          <p:cNvPr id="9" name="Rectangle 8">
            <a:extLst>
              <a:ext uri="{FF2B5EF4-FFF2-40B4-BE49-F238E27FC236}">
                <a16:creationId xmlns:a16="http://schemas.microsoft.com/office/drawing/2014/main" xmlns="" id="{8F7232E8-55F9-4939-8377-6C6A1D976F63}"/>
              </a:ext>
            </a:extLst>
          </p:cNvPr>
          <p:cNvSpPr/>
          <p:nvPr/>
        </p:nvSpPr>
        <p:spPr>
          <a:xfrm rot="16200000">
            <a:off x="95367" y="1817412"/>
            <a:ext cx="788853" cy="307777"/>
          </a:xfrm>
          <a:prstGeom prst="rect">
            <a:avLst/>
          </a:prstGeom>
        </p:spPr>
        <p:txBody>
          <a:bodyPr wrap="square">
            <a:spAutoFit/>
          </a:bodyPr>
          <a:lstStyle/>
          <a:p>
            <a:r>
              <a:rPr lang="en-US" sz="1400" dirty="0"/>
              <a:t>VALUE</a:t>
            </a:r>
          </a:p>
        </p:txBody>
      </p:sp>
      <p:sp>
        <p:nvSpPr>
          <p:cNvPr id="11" name="Rectangle 10">
            <a:extLst>
              <a:ext uri="{FF2B5EF4-FFF2-40B4-BE49-F238E27FC236}">
                <a16:creationId xmlns:a16="http://schemas.microsoft.com/office/drawing/2014/main" xmlns="" id="{624B3A74-D343-4BFE-AE14-E33FD4D324F2}"/>
              </a:ext>
            </a:extLst>
          </p:cNvPr>
          <p:cNvSpPr/>
          <p:nvPr/>
        </p:nvSpPr>
        <p:spPr>
          <a:xfrm>
            <a:off x="7976101" y="5483533"/>
            <a:ext cx="612668" cy="307777"/>
          </a:xfrm>
          <a:prstGeom prst="rect">
            <a:avLst/>
          </a:prstGeom>
        </p:spPr>
        <p:txBody>
          <a:bodyPr wrap="none">
            <a:spAutoFit/>
          </a:bodyPr>
          <a:lstStyle/>
          <a:p>
            <a:r>
              <a:rPr lang="en-US" sz="1400" dirty="0"/>
              <a:t>TIME</a:t>
            </a:r>
          </a:p>
        </p:txBody>
      </p:sp>
      <p:grpSp>
        <p:nvGrpSpPr>
          <p:cNvPr id="30" name="Group 29">
            <a:extLst>
              <a:ext uri="{FF2B5EF4-FFF2-40B4-BE49-F238E27FC236}">
                <a16:creationId xmlns:a16="http://schemas.microsoft.com/office/drawing/2014/main" xmlns="" id="{175E2E70-E052-4332-A715-F60A39402B7E}"/>
              </a:ext>
            </a:extLst>
          </p:cNvPr>
          <p:cNvGrpSpPr/>
          <p:nvPr/>
        </p:nvGrpSpPr>
        <p:grpSpPr>
          <a:xfrm>
            <a:off x="644405" y="2799534"/>
            <a:ext cx="1645920" cy="1504045"/>
            <a:chOff x="439129" y="2799534"/>
            <a:chExt cx="1645920" cy="1504045"/>
          </a:xfrm>
        </p:grpSpPr>
        <p:sp>
          <p:nvSpPr>
            <p:cNvPr id="12" name="Rectangle 11">
              <a:extLst>
                <a:ext uri="{FF2B5EF4-FFF2-40B4-BE49-F238E27FC236}">
                  <a16:creationId xmlns:a16="http://schemas.microsoft.com/office/drawing/2014/main" xmlns="" id="{DF84AFFE-4EEF-4E0E-9C11-A52AE92C3B67}"/>
                </a:ext>
              </a:extLst>
            </p:cNvPr>
            <p:cNvSpPr/>
            <p:nvPr/>
          </p:nvSpPr>
          <p:spPr>
            <a:xfrm>
              <a:off x="708091" y="2799534"/>
              <a:ext cx="1107996" cy="369332"/>
            </a:xfrm>
            <a:prstGeom prst="rect">
              <a:avLst/>
            </a:prstGeom>
          </p:spPr>
          <p:txBody>
            <a:bodyPr wrap="none">
              <a:spAutoFit/>
            </a:bodyPr>
            <a:lstStyle/>
            <a:p>
              <a:r>
                <a:rPr lang="en-US" dirty="0">
                  <a:solidFill>
                    <a:schemeClr val="accent6"/>
                  </a:solidFill>
                </a:rPr>
                <a:t>GLOBAL</a:t>
              </a:r>
            </a:p>
          </p:txBody>
        </p:sp>
        <p:sp>
          <p:nvSpPr>
            <p:cNvPr id="17" name="Rectangle 16">
              <a:extLst>
                <a:ext uri="{FF2B5EF4-FFF2-40B4-BE49-F238E27FC236}">
                  <a16:creationId xmlns:a16="http://schemas.microsoft.com/office/drawing/2014/main" xmlns="" id="{2C7F7EE6-94CE-47EB-934E-C1A298EF4397}"/>
                </a:ext>
              </a:extLst>
            </p:cNvPr>
            <p:cNvSpPr/>
            <p:nvPr/>
          </p:nvSpPr>
          <p:spPr>
            <a:xfrm>
              <a:off x="439129" y="3195583"/>
              <a:ext cx="1645920" cy="1107996"/>
            </a:xfrm>
            <a:prstGeom prst="rect">
              <a:avLst/>
            </a:prstGeom>
          </p:spPr>
          <p:txBody>
            <a:bodyPr wrap="square" lIns="91440" tIns="0" rIns="91440" bIns="0">
              <a:spAutoFit/>
            </a:bodyPr>
            <a:lstStyle/>
            <a:p>
              <a:pPr algn="ctr"/>
              <a:r>
                <a:rPr lang="en-US" sz="1200" dirty="0"/>
                <a:t>Includes </a:t>
              </a:r>
              <a:r>
                <a:rPr lang="en-US" sz="1200" dirty="0" smtClean="0"/>
                <a:t>securities from around the world, encompassing  multiple </a:t>
              </a:r>
              <a:r>
                <a:rPr lang="en-US" sz="1200" dirty="0"/>
                <a:t>regions and types of </a:t>
              </a:r>
              <a:r>
                <a:rPr lang="en-US" sz="1200" dirty="0" smtClean="0"/>
                <a:t>industry and sectors.</a:t>
              </a:r>
              <a:endParaRPr lang="en-US" sz="1200" dirty="0"/>
            </a:p>
          </p:txBody>
        </p:sp>
      </p:grpSp>
      <p:grpSp>
        <p:nvGrpSpPr>
          <p:cNvPr id="31" name="Group 30">
            <a:extLst>
              <a:ext uri="{FF2B5EF4-FFF2-40B4-BE49-F238E27FC236}">
                <a16:creationId xmlns:a16="http://schemas.microsoft.com/office/drawing/2014/main" xmlns="" id="{D1008152-BCD9-44A2-B518-E94518D61C12}"/>
              </a:ext>
            </a:extLst>
          </p:cNvPr>
          <p:cNvGrpSpPr/>
          <p:nvPr/>
        </p:nvGrpSpPr>
        <p:grpSpPr>
          <a:xfrm>
            <a:off x="2272247" y="2799534"/>
            <a:ext cx="1645920" cy="1319379"/>
            <a:chOff x="2097296" y="2799534"/>
            <a:chExt cx="1645920" cy="1319379"/>
          </a:xfrm>
        </p:grpSpPr>
        <p:sp>
          <p:nvSpPr>
            <p:cNvPr id="13" name="Rectangle 12">
              <a:extLst>
                <a:ext uri="{FF2B5EF4-FFF2-40B4-BE49-F238E27FC236}">
                  <a16:creationId xmlns:a16="http://schemas.microsoft.com/office/drawing/2014/main" xmlns="" id="{82E8ADA4-B01A-4CF8-8092-532C854568DC}"/>
                </a:ext>
              </a:extLst>
            </p:cNvPr>
            <p:cNvSpPr/>
            <p:nvPr/>
          </p:nvSpPr>
          <p:spPr>
            <a:xfrm>
              <a:off x="2135938" y="2799534"/>
              <a:ext cx="1377300" cy="369332"/>
            </a:xfrm>
            <a:prstGeom prst="rect">
              <a:avLst/>
            </a:prstGeom>
          </p:spPr>
          <p:txBody>
            <a:bodyPr wrap="none">
              <a:spAutoFit/>
            </a:bodyPr>
            <a:lstStyle/>
            <a:p>
              <a:r>
                <a:rPr lang="en-US" dirty="0">
                  <a:solidFill>
                    <a:schemeClr val="accent6"/>
                  </a:solidFill>
                </a:rPr>
                <a:t>REGIONAL</a:t>
              </a:r>
            </a:p>
          </p:txBody>
        </p:sp>
        <p:sp>
          <p:nvSpPr>
            <p:cNvPr id="18" name="Rectangle 17">
              <a:extLst>
                <a:ext uri="{FF2B5EF4-FFF2-40B4-BE49-F238E27FC236}">
                  <a16:creationId xmlns:a16="http://schemas.microsoft.com/office/drawing/2014/main" xmlns="" id="{DB27637F-CF02-4793-B1C6-A023B62EB227}"/>
                </a:ext>
              </a:extLst>
            </p:cNvPr>
            <p:cNvSpPr/>
            <p:nvPr/>
          </p:nvSpPr>
          <p:spPr>
            <a:xfrm>
              <a:off x="2097296" y="3195583"/>
              <a:ext cx="1645920" cy="923330"/>
            </a:xfrm>
            <a:prstGeom prst="rect">
              <a:avLst/>
            </a:prstGeom>
          </p:spPr>
          <p:txBody>
            <a:bodyPr wrap="square" lIns="91440" tIns="0" rIns="91440" bIns="0">
              <a:spAutoFit/>
            </a:bodyPr>
            <a:lstStyle/>
            <a:p>
              <a:pPr algn="ctr"/>
              <a:r>
                <a:rPr lang="en-US" sz="1200" dirty="0" smtClean="0"/>
                <a:t>Securities that </a:t>
              </a:r>
              <a:r>
                <a:rPr lang="en-US" sz="1200" dirty="0"/>
                <a:t>are </a:t>
              </a:r>
              <a:r>
                <a:rPr lang="en-US" sz="1200" dirty="0" smtClean="0"/>
                <a:t>identified by geography, e.g. Asia</a:t>
              </a:r>
              <a:r>
                <a:rPr lang="en-US" sz="1200" dirty="0"/>
                <a:t>, Europe, </a:t>
              </a:r>
              <a:r>
                <a:rPr lang="en-US" sz="1200" dirty="0" smtClean="0"/>
                <a:t>Africa, Japan North America, </a:t>
              </a:r>
              <a:r>
                <a:rPr lang="en-US" sz="1200" dirty="0"/>
                <a:t>etc.</a:t>
              </a:r>
            </a:p>
          </p:txBody>
        </p:sp>
      </p:grpSp>
      <p:grpSp>
        <p:nvGrpSpPr>
          <p:cNvPr id="1312" name="Group 1311">
            <a:extLst>
              <a:ext uri="{FF2B5EF4-FFF2-40B4-BE49-F238E27FC236}">
                <a16:creationId xmlns:a16="http://schemas.microsoft.com/office/drawing/2014/main" xmlns="" id="{665A20F2-1ED5-4BF2-AE8D-CC1C4A453114}"/>
              </a:ext>
            </a:extLst>
          </p:cNvPr>
          <p:cNvGrpSpPr/>
          <p:nvPr/>
        </p:nvGrpSpPr>
        <p:grpSpPr>
          <a:xfrm>
            <a:off x="3900089" y="2799534"/>
            <a:ext cx="1645920" cy="1319379"/>
            <a:chOff x="3755463" y="2799534"/>
            <a:chExt cx="1645920" cy="1319379"/>
          </a:xfrm>
        </p:grpSpPr>
        <p:sp>
          <p:nvSpPr>
            <p:cNvPr id="14" name="Rectangle 13">
              <a:extLst>
                <a:ext uri="{FF2B5EF4-FFF2-40B4-BE49-F238E27FC236}">
                  <a16:creationId xmlns:a16="http://schemas.microsoft.com/office/drawing/2014/main" xmlns="" id="{CA2C07DE-9554-40E5-A669-D1D25F1BE68F}"/>
                </a:ext>
              </a:extLst>
            </p:cNvPr>
            <p:cNvSpPr/>
            <p:nvPr/>
          </p:nvSpPr>
          <p:spPr>
            <a:xfrm>
              <a:off x="3833089" y="2799534"/>
              <a:ext cx="1321708" cy="369332"/>
            </a:xfrm>
            <a:prstGeom prst="rect">
              <a:avLst/>
            </a:prstGeom>
          </p:spPr>
          <p:txBody>
            <a:bodyPr wrap="none">
              <a:spAutoFit/>
            </a:bodyPr>
            <a:lstStyle/>
            <a:p>
              <a:r>
                <a:rPr lang="en-US" dirty="0">
                  <a:solidFill>
                    <a:schemeClr val="accent6"/>
                  </a:solidFill>
                </a:rPr>
                <a:t>NATIONAL</a:t>
              </a:r>
            </a:p>
          </p:txBody>
        </p:sp>
        <p:sp>
          <p:nvSpPr>
            <p:cNvPr id="19" name="Rectangle 18">
              <a:extLst>
                <a:ext uri="{FF2B5EF4-FFF2-40B4-BE49-F238E27FC236}">
                  <a16:creationId xmlns:a16="http://schemas.microsoft.com/office/drawing/2014/main" xmlns="" id="{8EEEFB2E-AF7B-4729-BB12-430E407B8741}"/>
                </a:ext>
              </a:extLst>
            </p:cNvPr>
            <p:cNvSpPr/>
            <p:nvPr/>
          </p:nvSpPr>
          <p:spPr>
            <a:xfrm>
              <a:off x="3755463" y="3195583"/>
              <a:ext cx="1645920" cy="923330"/>
            </a:xfrm>
            <a:prstGeom prst="rect">
              <a:avLst/>
            </a:prstGeom>
          </p:spPr>
          <p:txBody>
            <a:bodyPr wrap="square" lIns="91440" tIns="0" rIns="91440" bIns="0">
              <a:spAutoFit/>
            </a:bodyPr>
            <a:lstStyle/>
            <a:p>
              <a:pPr algn="ctr"/>
              <a:r>
                <a:rPr lang="en-US" sz="1200" dirty="0"/>
                <a:t>Indices </a:t>
              </a:r>
              <a:r>
                <a:rPr lang="en-US" sz="1200" dirty="0" smtClean="0"/>
                <a:t>containing the securities of a specific country also known as the home exchanges.</a:t>
              </a:r>
              <a:endParaRPr lang="en-US" sz="1200" dirty="0"/>
            </a:p>
          </p:txBody>
        </p:sp>
      </p:grpSp>
      <p:grpSp>
        <p:nvGrpSpPr>
          <p:cNvPr id="1313" name="Group 1312">
            <a:extLst>
              <a:ext uri="{FF2B5EF4-FFF2-40B4-BE49-F238E27FC236}">
                <a16:creationId xmlns:a16="http://schemas.microsoft.com/office/drawing/2014/main" xmlns="" id="{814DC223-5E25-4F8A-972A-9C2821AC860C}"/>
              </a:ext>
            </a:extLst>
          </p:cNvPr>
          <p:cNvGrpSpPr/>
          <p:nvPr/>
        </p:nvGrpSpPr>
        <p:grpSpPr>
          <a:xfrm>
            <a:off x="5527931" y="2799534"/>
            <a:ext cx="1645920" cy="1688711"/>
            <a:chOff x="5413630" y="2799534"/>
            <a:chExt cx="1645920" cy="1688711"/>
          </a:xfrm>
        </p:grpSpPr>
        <p:sp>
          <p:nvSpPr>
            <p:cNvPr id="15" name="Rectangle 14">
              <a:extLst>
                <a:ext uri="{FF2B5EF4-FFF2-40B4-BE49-F238E27FC236}">
                  <a16:creationId xmlns:a16="http://schemas.microsoft.com/office/drawing/2014/main" xmlns="" id="{C9219052-5E62-4B2C-98CB-952EDC89956A}"/>
                </a:ext>
              </a:extLst>
            </p:cNvPr>
            <p:cNvSpPr/>
            <p:nvPr/>
          </p:nvSpPr>
          <p:spPr>
            <a:xfrm>
              <a:off x="5474649" y="2799534"/>
              <a:ext cx="1360309" cy="369332"/>
            </a:xfrm>
            <a:prstGeom prst="rect">
              <a:avLst/>
            </a:prstGeom>
          </p:spPr>
          <p:txBody>
            <a:bodyPr wrap="none">
              <a:spAutoFit/>
            </a:bodyPr>
            <a:lstStyle/>
            <a:p>
              <a:r>
                <a:rPr lang="en-US" dirty="0">
                  <a:solidFill>
                    <a:schemeClr val="accent6"/>
                  </a:solidFill>
                </a:rPr>
                <a:t>INDUSTRY</a:t>
              </a:r>
            </a:p>
          </p:txBody>
        </p:sp>
        <p:sp>
          <p:nvSpPr>
            <p:cNvPr id="20" name="Rectangle 19">
              <a:extLst>
                <a:ext uri="{FF2B5EF4-FFF2-40B4-BE49-F238E27FC236}">
                  <a16:creationId xmlns:a16="http://schemas.microsoft.com/office/drawing/2014/main" xmlns="" id="{AF3AC34B-579D-4C92-B3EF-5CB375688965}"/>
                </a:ext>
              </a:extLst>
            </p:cNvPr>
            <p:cNvSpPr/>
            <p:nvPr/>
          </p:nvSpPr>
          <p:spPr>
            <a:xfrm>
              <a:off x="5413630" y="3195583"/>
              <a:ext cx="1645920" cy="1292662"/>
            </a:xfrm>
            <a:prstGeom prst="rect">
              <a:avLst/>
            </a:prstGeom>
          </p:spPr>
          <p:txBody>
            <a:bodyPr wrap="square" lIns="91440" tIns="0" rIns="91440" bIns="0">
              <a:spAutoFit/>
            </a:bodyPr>
            <a:lstStyle/>
            <a:p>
              <a:pPr algn="ctr"/>
              <a:r>
                <a:rPr lang="en-US" sz="1200" dirty="0"/>
                <a:t>Specialized indices tracking </a:t>
              </a:r>
              <a:r>
                <a:rPr lang="en-US" sz="1200" dirty="0" smtClean="0"/>
                <a:t>securities grouped by sectors of the economy e.g. Consumer Goods, Financials, Real Estate, and Utilities.</a:t>
              </a:r>
              <a:endParaRPr lang="en-US" sz="1200" dirty="0"/>
            </a:p>
          </p:txBody>
        </p:sp>
      </p:grpSp>
      <p:grpSp>
        <p:nvGrpSpPr>
          <p:cNvPr id="1314" name="Group 1313">
            <a:extLst>
              <a:ext uri="{FF2B5EF4-FFF2-40B4-BE49-F238E27FC236}">
                <a16:creationId xmlns:a16="http://schemas.microsoft.com/office/drawing/2014/main" xmlns="" id="{05FEB593-338E-4FD5-9F8C-A04C107AF663}"/>
              </a:ext>
            </a:extLst>
          </p:cNvPr>
          <p:cNvGrpSpPr/>
          <p:nvPr/>
        </p:nvGrpSpPr>
        <p:grpSpPr>
          <a:xfrm>
            <a:off x="7155773" y="2799534"/>
            <a:ext cx="1645920" cy="1504045"/>
            <a:chOff x="7071796" y="2799534"/>
            <a:chExt cx="1645920" cy="1504045"/>
          </a:xfrm>
        </p:grpSpPr>
        <p:sp>
          <p:nvSpPr>
            <p:cNvPr id="16" name="Rectangle 15">
              <a:extLst>
                <a:ext uri="{FF2B5EF4-FFF2-40B4-BE49-F238E27FC236}">
                  <a16:creationId xmlns:a16="http://schemas.microsoft.com/office/drawing/2014/main" xmlns="" id="{001383D9-851B-4CF4-98A7-73D9106F3E73}"/>
                </a:ext>
              </a:extLst>
            </p:cNvPr>
            <p:cNvSpPr/>
            <p:nvPr/>
          </p:nvSpPr>
          <p:spPr>
            <a:xfrm>
              <a:off x="7154810" y="2799534"/>
              <a:ext cx="1479892" cy="369332"/>
            </a:xfrm>
            <a:prstGeom prst="rect">
              <a:avLst/>
            </a:prstGeom>
          </p:spPr>
          <p:txBody>
            <a:bodyPr wrap="none">
              <a:spAutoFit/>
            </a:bodyPr>
            <a:lstStyle/>
            <a:p>
              <a:r>
                <a:rPr lang="en-US" dirty="0">
                  <a:solidFill>
                    <a:schemeClr val="accent6"/>
                  </a:solidFill>
                </a:rPr>
                <a:t>EXCHANGE</a:t>
              </a:r>
            </a:p>
          </p:txBody>
        </p:sp>
        <p:sp>
          <p:nvSpPr>
            <p:cNvPr id="21" name="Rectangle 20">
              <a:extLst>
                <a:ext uri="{FF2B5EF4-FFF2-40B4-BE49-F238E27FC236}">
                  <a16:creationId xmlns:a16="http://schemas.microsoft.com/office/drawing/2014/main" xmlns="" id="{172C9D21-C71E-4A3E-912E-3B8C8611B807}"/>
                </a:ext>
              </a:extLst>
            </p:cNvPr>
            <p:cNvSpPr/>
            <p:nvPr/>
          </p:nvSpPr>
          <p:spPr>
            <a:xfrm>
              <a:off x="7071796" y="3195583"/>
              <a:ext cx="1645920" cy="1107996"/>
            </a:xfrm>
            <a:prstGeom prst="rect">
              <a:avLst/>
            </a:prstGeom>
          </p:spPr>
          <p:txBody>
            <a:bodyPr wrap="square" lIns="91440" tIns="0" rIns="91440" bIns="0">
              <a:spAutoFit/>
            </a:bodyPr>
            <a:lstStyle/>
            <a:p>
              <a:pPr algn="ctr"/>
              <a:r>
                <a:rPr lang="en-US" sz="1200" dirty="0" smtClean="0"/>
                <a:t>Specialized indices that may </a:t>
              </a:r>
              <a:r>
                <a:rPr lang="en-US" sz="1200" dirty="0"/>
                <a:t>be </a:t>
              </a:r>
              <a:r>
                <a:rPr lang="en-US" sz="1200" dirty="0" smtClean="0"/>
                <a:t>branded by the index provider or focusing on specific attributes of various markets.  </a:t>
              </a:r>
              <a:endParaRPr lang="en-US" sz="1200" dirty="0"/>
            </a:p>
          </p:txBody>
        </p:sp>
      </p:grpSp>
      <p:cxnSp>
        <p:nvCxnSpPr>
          <p:cNvPr id="22" name="Straight Arrow Connector 21"/>
          <p:cNvCxnSpPr/>
          <p:nvPr/>
        </p:nvCxnSpPr>
        <p:spPr>
          <a:xfrm>
            <a:off x="634482" y="5768975"/>
            <a:ext cx="8077718" cy="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xmlns="" id="{90432D8B-57AA-409F-89D0-32BC9C662BF7}"/>
              </a:ext>
            </a:extLst>
          </p:cNvPr>
          <p:cNvGrpSpPr/>
          <p:nvPr/>
        </p:nvGrpSpPr>
        <p:grpSpPr>
          <a:xfrm>
            <a:off x="4116653" y="1508111"/>
            <a:ext cx="1260256" cy="1260256"/>
            <a:chOff x="3948295" y="1508111"/>
            <a:chExt cx="1260256" cy="1260256"/>
          </a:xfrm>
          <a:solidFill>
            <a:schemeClr val="accent6"/>
          </a:solidFill>
        </p:grpSpPr>
        <p:sp>
          <p:nvSpPr>
            <p:cNvPr id="25" name="Oval 24"/>
            <p:cNvSpPr/>
            <p:nvPr/>
          </p:nvSpPr>
          <p:spPr>
            <a:xfrm>
              <a:off x="3948295" y="1508111"/>
              <a:ext cx="1260256" cy="1260256"/>
            </a:xfrm>
            <a:prstGeom prst="ellipse">
              <a:avLst/>
            </a:prstGeom>
            <a:grpFill/>
          </p:spPr>
          <p:txBody>
            <a:bodyPr rtlCol="0" anchor="ctr">
              <a:spAutoFit/>
            </a:bodyPr>
            <a:lstStyle/>
            <a:p>
              <a:pPr algn="ctr">
                <a:spcAft>
                  <a:spcPts val="1200"/>
                </a:spcAft>
              </a:pPr>
              <a:endParaRPr lang="en-US" dirty="0"/>
            </a:p>
          </p:txBody>
        </p:sp>
        <p:grpSp>
          <p:nvGrpSpPr>
            <p:cNvPr id="1248" name="Group 1247">
              <a:extLst>
                <a:ext uri="{FF2B5EF4-FFF2-40B4-BE49-F238E27FC236}">
                  <a16:creationId xmlns:a16="http://schemas.microsoft.com/office/drawing/2014/main" xmlns="" id="{7CAE2731-B92C-4100-8981-8177F5E85389}"/>
                </a:ext>
              </a:extLst>
            </p:cNvPr>
            <p:cNvGrpSpPr/>
            <p:nvPr/>
          </p:nvGrpSpPr>
          <p:grpSpPr>
            <a:xfrm>
              <a:off x="4083423" y="1758590"/>
              <a:ext cx="977153" cy="753765"/>
              <a:chOff x="10197734" y="-779462"/>
              <a:chExt cx="7624662" cy="5881581"/>
            </a:xfrm>
            <a:grpFill/>
          </p:grpSpPr>
          <p:sp>
            <p:nvSpPr>
              <p:cNvPr id="1249" name="Freeform 588">
                <a:extLst>
                  <a:ext uri="{FF2B5EF4-FFF2-40B4-BE49-F238E27FC236}">
                    <a16:creationId xmlns:a16="http://schemas.microsoft.com/office/drawing/2014/main" xmlns="" id="{C7256343-8769-4C7E-8B8B-D5CE5F476703}"/>
                  </a:ext>
                </a:extLst>
              </p:cNvPr>
              <p:cNvSpPr>
                <a:spLocks/>
              </p:cNvSpPr>
              <p:nvPr/>
            </p:nvSpPr>
            <p:spPr bwMode="auto">
              <a:xfrm>
                <a:off x="12013875" y="2591879"/>
                <a:ext cx="861103" cy="1649140"/>
              </a:xfrm>
              <a:custGeom>
                <a:avLst/>
                <a:gdLst>
                  <a:gd name="T0" fmla="*/ 150 w 165"/>
                  <a:gd name="T1" fmla="*/ 0 h 316"/>
                  <a:gd name="T2" fmla="*/ 122 w 165"/>
                  <a:gd name="T3" fmla="*/ 0 h 316"/>
                  <a:gd name="T4" fmla="*/ 90 w 165"/>
                  <a:gd name="T5" fmla="*/ 0 h 316"/>
                  <a:gd name="T6" fmla="*/ 60 w 165"/>
                  <a:gd name="T7" fmla="*/ 0 h 316"/>
                  <a:gd name="T8" fmla="*/ 31 w 165"/>
                  <a:gd name="T9" fmla="*/ 0 h 316"/>
                  <a:gd name="T10" fmla="*/ 0 w 165"/>
                  <a:gd name="T11" fmla="*/ 0 h 316"/>
                  <a:gd name="T12" fmla="*/ 0 w 165"/>
                  <a:gd name="T13" fmla="*/ 64 h 316"/>
                  <a:gd name="T14" fmla="*/ 0 w 165"/>
                  <a:gd name="T15" fmla="*/ 123 h 316"/>
                  <a:gd name="T16" fmla="*/ 0 w 165"/>
                  <a:gd name="T17" fmla="*/ 189 h 316"/>
                  <a:gd name="T18" fmla="*/ 1 w 165"/>
                  <a:gd name="T19" fmla="*/ 194 h 316"/>
                  <a:gd name="T20" fmla="*/ 6 w 165"/>
                  <a:gd name="T21" fmla="*/ 200 h 316"/>
                  <a:gd name="T22" fmla="*/ 13 w 165"/>
                  <a:gd name="T23" fmla="*/ 206 h 316"/>
                  <a:gd name="T24" fmla="*/ 17 w 165"/>
                  <a:gd name="T25" fmla="*/ 204 h 316"/>
                  <a:gd name="T26" fmla="*/ 22 w 165"/>
                  <a:gd name="T27" fmla="*/ 214 h 316"/>
                  <a:gd name="T28" fmla="*/ 27 w 165"/>
                  <a:gd name="T29" fmla="*/ 217 h 316"/>
                  <a:gd name="T30" fmla="*/ 32 w 165"/>
                  <a:gd name="T31" fmla="*/ 224 h 316"/>
                  <a:gd name="T32" fmla="*/ 36 w 165"/>
                  <a:gd name="T33" fmla="*/ 231 h 316"/>
                  <a:gd name="T34" fmla="*/ 40 w 165"/>
                  <a:gd name="T35" fmla="*/ 234 h 316"/>
                  <a:gd name="T36" fmla="*/ 51 w 165"/>
                  <a:gd name="T37" fmla="*/ 245 h 316"/>
                  <a:gd name="T38" fmla="*/ 61 w 165"/>
                  <a:gd name="T39" fmla="*/ 253 h 316"/>
                  <a:gd name="T40" fmla="*/ 72 w 165"/>
                  <a:gd name="T41" fmla="*/ 265 h 316"/>
                  <a:gd name="T42" fmla="*/ 77 w 165"/>
                  <a:gd name="T43" fmla="*/ 271 h 316"/>
                  <a:gd name="T44" fmla="*/ 82 w 165"/>
                  <a:gd name="T45" fmla="*/ 275 h 316"/>
                  <a:gd name="T46" fmla="*/ 89 w 165"/>
                  <a:gd name="T47" fmla="*/ 288 h 316"/>
                  <a:gd name="T48" fmla="*/ 87 w 165"/>
                  <a:gd name="T49" fmla="*/ 301 h 316"/>
                  <a:gd name="T50" fmla="*/ 90 w 165"/>
                  <a:gd name="T51" fmla="*/ 305 h 316"/>
                  <a:gd name="T52" fmla="*/ 119 w 165"/>
                  <a:gd name="T53" fmla="*/ 316 h 316"/>
                  <a:gd name="T54" fmla="*/ 165 w 165"/>
                  <a:gd name="T55" fmla="*/ 316 h 316"/>
                  <a:gd name="T56" fmla="*/ 165 w 165"/>
                  <a:gd name="T57" fmla="*/ 271 h 316"/>
                  <a:gd name="T58" fmla="*/ 165 w 165"/>
                  <a:gd name="T59" fmla="*/ 199 h 316"/>
                  <a:gd name="T60" fmla="*/ 165 w 165"/>
                  <a:gd name="T61" fmla="*/ 117 h 316"/>
                  <a:gd name="T62" fmla="*/ 165 w 165"/>
                  <a:gd name="T63" fmla="*/ 35 h 316"/>
                  <a:gd name="T64" fmla="*/ 165 w 165"/>
                  <a:gd name="T65"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316">
                    <a:moveTo>
                      <a:pt x="165" y="0"/>
                    </a:moveTo>
                    <a:lnTo>
                      <a:pt x="150" y="0"/>
                    </a:lnTo>
                    <a:lnTo>
                      <a:pt x="136" y="0"/>
                    </a:lnTo>
                    <a:lnTo>
                      <a:pt x="122" y="0"/>
                    </a:lnTo>
                    <a:lnTo>
                      <a:pt x="106" y="0"/>
                    </a:lnTo>
                    <a:lnTo>
                      <a:pt x="90" y="0"/>
                    </a:lnTo>
                    <a:lnTo>
                      <a:pt x="74" y="0"/>
                    </a:lnTo>
                    <a:lnTo>
                      <a:pt x="60" y="0"/>
                    </a:lnTo>
                    <a:lnTo>
                      <a:pt x="46" y="0"/>
                    </a:lnTo>
                    <a:lnTo>
                      <a:pt x="31" y="0"/>
                    </a:lnTo>
                    <a:lnTo>
                      <a:pt x="15" y="0"/>
                    </a:lnTo>
                    <a:lnTo>
                      <a:pt x="0" y="0"/>
                    </a:lnTo>
                    <a:lnTo>
                      <a:pt x="0" y="35"/>
                    </a:lnTo>
                    <a:lnTo>
                      <a:pt x="0" y="64"/>
                    </a:lnTo>
                    <a:lnTo>
                      <a:pt x="0" y="94"/>
                    </a:lnTo>
                    <a:lnTo>
                      <a:pt x="0" y="123"/>
                    </a:lnTo>
                    <a:lnTo>
                      <a:pt x="0" y="153"/>
                    </a:lnTo>
                    <a:lnTo>
                      <a:pt x="0" y="189"/>
                    </a:lnTo>
                    <a:lnTo>
                      <a:pt x="4" y="193"/>
                    </a:lnTo>
                    <a:lnTo>
                      <a:pt x="1" y="194"/>
                    </a:lnTo>
                    <a:lnTo>
                      <a:pt x="1" y="196"/>
                    </a:lnTo>
                    <a:lnTo>
                      <a:pt x="6" y="200"/>
                    </a:lnTo>
                    <a:lnTo>
                      <a:pt x="10" y="200"/>
                    </a:lnTo>
                    <a:lnTo>
                      <a:pt x="13" y="206"/>
                    </a:lnTo>
                    <a:lnTo>
                      <a:pt x="15" y="207"/>
                    </a:lnTo>
                    <a:lnTo>
                      <a:pt x="17" y="204"/>
                    </a:lnTo>
                    <a:lnTo>
                      <a:pt x="21" y="207"/>
                    </a:lnTo>
                    <a:lnTo>
                      <a:pt x="22" y="214"/>
                    </a:lnTo>
                    <a:lnTo>
                      <a:pt x="25" y="214"/>
                    </a:lnTo>
                    <a:lnTo>
                      <a:pt x="27" y="217"/>
                    </a:lnTo>
                    <a:lnTo>
                      <a:pt x="30" y="228"/>
                    </a:lnTo>
                    <a:lnTo>
                      <a:pt x="32" y="224"/>
                    </a:lnTo>
                    <a:lnTo>
                      <a:pt x="38" y="227"/>
                    </a:lnTo>
                    <a:lnTo>
                      <a:pt x="36" y="231"/>
                    </a:lnTo>
                    <a:lnTo>
                      <a:pt x="38" y="232"/>
                    </a:lnTo>
                    <a:lnTo>
                      <a:pt x="40" y="234"/>
                    </a:lnTo>
                    <a:lnTo>
                      <a:pt x="44" y="233"/>
                    </a:lnTo>
                    <a:lnTo>
                      <a:pt x="51" y="245"/>
                    </a:lnTo>
                    <a:lnTo>
                      <a:pt x="55" y="242"/>
                    </a:lnTo>
                    <a:lnTo>
                      <a:pt x="61" y="253"/>
                    </a:lnTo>
                    <a:lnTo>
                      <a:pt x="61" y="255"/>
                    </a:lnTo>
                    <a:lnTo>
                      <a:pt x="72" y="265"/>
                    </a:lnTo>
                    <a:lnTo>
                      <a:pt x="72" y="269"/>
                    </a:lnTo>
                    <a:lnTo>
                      <a:pt x="77" y="271"/>
                    </a:lnTo>
                    <a:lnTo>
                      <a:pt x="78" y="276"/>
                    </a:lnTo>
                    <a:lnTo>
                      <a:pt x="82" y="275"/>
                    </a:lnTo>
                    <a:lnTo>
                      <a:pt x="86" y="280"/>
                    </a:lnTo>
                    <a:lnTo>
                      <a:pt x="89" y="288"/>
                    </a:lnTo>
                    <a:lnTo>
                      <a:pt x="89" y="297"/>
                    </a:lnTo>
                    <a:lnTo>
                      <a:pt x="87" y="301"/>
                    </a:lnTo>
                    <a:lnTo>
                      <a:pt x="90" y="301"/>
                    </a:lnTo>
                    <a:lnTo>
                      <a:pt x="90" y="305"/>
                    </a:lnTo>
                    <a:lnTo>
                      <a:pt x="98" y="316"/>
                    </a:lnTo>
                    <a:lnTo>
                      <a:pt x="119" y="316"/>
                    </a:lnTo>
                    <a:lnTo>
                      <a:pt x="144" y="316"/>
                    </a:lnTo>
                    <a:lnTo>
                      <a:pt x="165" y="316"/>
                    </a:lnTo>
                    <a:lnTo>
                      <a:pt x="165" y="292"/>
                    </a:lnTo>
                    <a:lnTo>
                      <a:pt x="165" y="271"/>
                    </a:lnTo>
                    <a:lnTo>
                      <a:pt x="165" y="238"/>
                    </a:lnTo>
                    <a:lnTo>
                      <a:pt x="165" y="199"/>
                    </a:lnTo>
                    <a:lnTo>
                      <a:pt x="165" y="162"/>
                    </a:lnTo>
                    <a:lnTo>
                      <a:pt x="165" y="117"/>
                    </a:lnTo>
                    <a:lnTo>
                      <a:pt x="165" y="73"/>
                    </a:lnTo>
                    <a:lnTo>
                      <a:pt x="165" y="35"/>
                    </a:lnTo>
                    <a:lnTo>
                      <a:pt x="165" y="0"/>
                    </a:lnTo>
                    <a:lnTo>
                      <a:pt x="165" y="0"/>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50" name="Freeform 589">
                <a:extLst>
                  <a:ext uri="{FF2B5EF4-FFF2-40B4-BE49-F238E27FC236}">
                    <a16:creationId xmlns:a16="http://schemas.microsoft.com/office/drawing/2014/main" xmlns="" id="{88984E54-EE5C-4F22-8434-6BEE20CCD3C1}"/>
                  </a:ext>
                </a:extLst>
              </p:cNvPr>
              <p:cNvSpPr>
                <a:spLocks/>
              </p:cNvSpPr>
              <p:nvPr/>
            </p:nvSpPr>
            <p:spPr bwMode="auto">
              <a:xfrm>
                <a:off x="12874979" y="2591879"/>
                <a:ext cx="746290" cy="1654358"/>
              </a:xfrm>
              <a:custGeom>
                <a:avLst/>
                <a:gdLst>
                  <a:gd name="T0" fmla="*/ 143 w 143"/>
                  <a:gd name="T1" fmla="*/ 317 h 317"/>
                  <a:gd name="T2" fmla="*/ 143 w 143"/>
                  <a:gd name="T3" fmla="*/ 299 h 317"/>
                  <a:gd name="T4" fmla="*/ 141 w 143"/>
                  <a:gd name="T5" fmla="*/ 276 h 317"/>
                  <a:gd name="T6" fmla="*/ 139 w 143"/>
                  <a:gd name="T7" fmla="*/ 252 h 317"/>
                  <a:gd name="T8" fmla="*/ 137 w 143"/>
                  <a:gd name="T9" fmla="*/ 227 h 317"/>
                  <a:gd name="T10" fmla="*/ 137 w 143"/>
                  <a:gd name="T11" fmla="*/ 208 h 317"/>
                  <a:gd name="T12" fmla="*/ 136 w 143"/>
                  <a:gd name="T13" fmla="*/ 185 h 317"/>
                  <a:gd name="T14" fmla="*/ 133 w 143"/>
                  <a:gd name="T15" fmla="*/ 157 h 317"/>
                  <a:gd name="T16" fmla="*/ 132 w 143"/>
                  <a:gd name="T17" fmla="*/ 131 h 317"/>
                  <a:gd name="T18" fmla="*/ 132 w 143"/>
                  <a:gd name="T19" fmla="*/ 114 h 317"/>
                  <a:gd name="T20" fmla="*/ 132 w 143"/>
                  <a:gd name="T21" fmla="*/ 88 h 317"/>
                  <a:gd name="T22" fmla="*/ 132 w 143"/>
                  <a:gd name="T23" fmla="*/ 62 h 317"/>
                  <a:gd name="T24" fmla="*/ 132 w 143"/>
                  <a:gd name="T25" fmla="*/ 30 h 317"/>
                  <a:gd name="T26" fmla="*/ 132 w 143"/>
                  <a:gd name="T27" fmla="*/ 0 h 317"/>
                  <a:gd name="T28" fmla="*/ 122 w 143"/>
                  <a:gd name="T29" fmla="*/ 0 h 317"/>
                  <a:gd name="T30" fmla="*/ 106 w 143"/>
                  <a:gd name="T31" fmla="*/ 0 h 317"/>
                  <a:gd name="T32" fmla="*/ 91 w 143"/>
                  <a:gd name="T33" fmla="*/ 0 h 317"/>
                  <a:gd name="T34" fmla="*/ 74 w 143"/>
                  <a:gd name="T35" fmla="*/ 0 h 317"/>
                  <a:gd name="T36" fmla="*/ 60 w 143"/>
                  <a:gd name="T37" fmla="*/ 0 h 317"/>
                  <a:gd name="T38" fmla="*/ 46 w 143"/>
                  <a:gd name="T39" fmla="*/ 0 h 317"/>
                  <a:gd name="T40" fmla="*/ 31 w 143"/>
                  <a:gd name="T41" fmla="*/ 0 h 317"/>
                  <a:gd name="T42" fmla="*/ 15 w 143"/>
                  <a:gd name="T43" fmla="*/ 0 h 317"/>
                  <a:gd name="T44" fmla="*/ 0 w 143"/>
                  <a:gd name="T45" fmla="*/ 0 h 317"/>
                  <a:gd name="T46" fmla="*/ 0 w 143"/>
                  <a:gd name="T47" fmla="*/ 0 h 317"/>
                  <a:gd name="T48" fmla="*/ 0 w 143"/>
                  <a:gd name="T49" fmla="*/ 35 h 317"/>
                  <a:gd name="T50" fmla="*/ 0 w 143"/>
                  <a:gd name="T51" fmla="*/ 73 h 317"/>
                  <a:gd name="T52" fmla="*/ 0 w 143"/>
                  <a:gd name="T53" fmla="*/ 117 h 317"/>
                  <a:gd name="T54" fmla="*/ 0 w 143"/>
                  <a:gd name="T55" fmla="*/ 162 h 317"/>
                  <a:gd name="T56" fmla="*/ 0 w 143"/>
                  <a:gd name="T57" fmla="*/ 199 h 317"/>
                  <a:gd name="T58" fmla="*/ 0 w 143"/>
                  <a:gd name="T59" fmla="*/ 238 h 317"/>
                  <a:gd name="T60" fmla="*/ 0 w 143"/>
                  <a:gd name="T61" fmla="*/ 271 h 317"/>
                  <a:gd name="T62" fmla="*/ 0 w 143"/>
                  <a:gd name="T63" fmla="*/ 292 h 317"/>
                  <a:gd name="T64" fmla="*/ 0 w 143"/>
                  <a:gd name="T65" fmla="*/ 316 h 317"/>
                  <a:gd name="T66" fmla="*/ 25 w 143"/>
                  <a:gd name="T67" fmla="*/ 316 h 317"/>
                  <a:gd name="T68" fmla="*/ 51 w 143"/>
                  <a:gd name="T69" fmla="*/ 316 h 317"/>
                  <a:gd name="T70" fmla="*/ 80 w 143"/>
                  <a:gd name="T71" fmla="*/ 316 h 317"/>
                  <a:gd name="T72" fmla="*/ 99 w 143"/>
                  <a:gd name="T73" fmla="*/ 316 h 317"/>
                  <a:gd name="T74" fmla="*/ 120 w 143"/>
                  <a:gd name="T75" fmla="*/ 317 h 317"/>
                  <a:gd name="T76" fmla="*/ 143 w 143"/>
                  <a:gd name="T77" fmla="*/ 317 h 317"/>
                  <a:gd name="T78" fmla="*/ 143 w 143"/>
                  <a:gd name="T79" fmla="*/ 317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3" h="317">
                    <a:moveTo>
                      <a:pt x="143" y="317"/>
                    </a:moveTo>
                    <a:lnTo>
                      <a:pt x="143" y="299"/>
                    </a:lnTo>
                    <a:lnTo>
                      <a:pt x="141" y="276"/>
                    </a:lnTo>
                    <a:lnTo>
                      <a:pt x="139" y="252"/>
                    </a:lnTo>
                    <a:lnTo>
                      <a:pt x="137" y="227"/>
                    </a:lnTo>
                    <a:lnTo>
                      <a:pt x="137" y="208"/>
                    </a:lnTo>
                    <a:lnTo>
                      <a:pt x="136" y="185"/>
                    </a:lnTo>
                    <a:lnTo>
                      <a:pt x="133" y="157"/>
                    </a:lnTo>
                    <a:lnTo>
                      <a:pt x="132" y="131"/>
                    </a:lnTo>
                    <a:lnTo>
                      <a:pt x="132" y="114"/>
                    </a:lnTo>
                    <a:lnTo>
                      <a:pt x="132" y="88"/>
                    </a:lnTo>
                    <a:lnTo>
                      <a:pt x="132" y="62"/>
                    </a:lnTo>
                    <a:lnTo>
                      <a:pt x="132" y="30"/>
                    </a:lnTo>
                    <a:lnTo>
                      <a:pt x="132" y="0"/>
                    </a:lnTo>
                    <a:lnTo>
                      <a:pt x="122" y="0"/>
                    </a:lnTo>
                    <a:lnTo>
                      <a:pt x="106" y="0"/>
                    </a:lnTo>
                    <a:lnTo>
                      <a:pt x="91" y="0"/>
                    </a:lnTo>
                    <a:lnTo>
                      <a:pt x="74" y="0"/>
                    </a:lnTo>
                    <a:lnTo>
                      <a:pt x="60" y="0"/>
                    </a:lnTo>
                    <a:lnTo>
                      <a:pt x="46" y="0"/>
                    </a:lnTo>
                    <a:lnTo>
                      <a:pt x="31" y="0"/>
                    </a:lnTo>
                    <a:lnTo>
                      <a:pt x="15" y="0"/>
                    </a:lnTo>
                    <a:lnTo>
                      <a:pt x="0" y="0"/>
                    </a:lnTo>
                    <a:lnTo>
                      <a:pt x="0" y="0"/>
                    </a:lnTo>
                    <a:lnTo>
                      <a:pt x="0" y="35"/>
                    </a:lnTo>
                    <a:lnTo>
                      <a:pt x="0" y="73"/>
                    </a:lnTo>
                    <a:lnTo>
                      <a:pt x="0" y="117"/>
                    </a:lnTo>
                    <a:lnTo>
                      <a:pt x="0" y="162"/>
                    </a:lnTo>
                    <a:lnTo>
                      <a:pt x="0" y="199"/>
                    </a:lnTo>
                    <a:lnTo>
                      <a:pt x="0" y="238"/>
                    </a:lnTo>
                    <a:lnTo>
                      <a:pt x="0" y="271"/>
                    </a:lnTo>
                    <a:lnTo>
                      <a:pt x="0" y="292"/>
                    </a:lnTo>
                    <a:lnTo>
                      <a:pt x="0" y="316"/>
                    </a:lnTo>
                    <a:lnTo>
                      <a:pt x="25" y="316"/>
                    </a:lnTo>
                    <a:lnTo>
                      <a:pt x="51" y="316"/>
                    </a:lnTo>
                    <a:lnTo>
                      <a:pt x="80" y="316"/>
                    </a:lnTo>
                    <a:lnTo>
                      <a:pt x="99" y="316"/>
                    </a:lnTo>
                    <a:lnTo>
                      <a:pt x="120" y="317"/>
                    </a:lnTo>
                    <a:lnTo>
                      <a:pt x="143" y="317"/>
                    </a:lnTo>
                    <a:lnTo>
                      <a:pt x="143" y="317"/>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51" name="Freeform 590">
                <a:extLst>
                  <a:ext uri="{FF2B5EF4-FFF2-40B4-BE49-F238E27FC236}">
                    <a16:creationId xmlns:a16="http://schemas.microsoft.com/office/drawing/2014/main" xmlns="" id="{1F0F09CC-1E59-4AEA-9514-D34530630305}"/>
                  </a:ext>
                </a:extLst>
              </p:cNvPr>
              <p:cNvSpPr>
                <a:spLocks/>
              </p:cNvSpPr>
              <p:nvPr/>
            </p:nvSpPr>
            <p:spPr bwMode="auto">
              <a:xfrm>
                <a:off x="10364735" y="2591879"/>
                <a:ext cx="2160582" cy="1649140"/>
              </a:xfrm>
              <a:custGeom>
                <a:avLst/>
                <a:gdLst>
                  <a:gd name="T0" fmla="*/ 297 w 414"/>
                  <a:gd name="T1" fmla="*/ 0 h 316"/>
                  <a:gd name="T2" fmla="*/ 316 w 414"/>
                  <a:gd name="T3" fmla="*/ 64 h 316"/>
                  <a:gd name="T4" fmla="*/ 316 w 414"/>
                  <a:gd name="T5" fmla="*/ 153 h 316"/>
                  <a:gd name="T6" fmla="*/ 317 w 414"/>
                  <a:gd name="T7" fmla="*/ 194 h 316"/>
                  <a:gd name="T8" fmla="*/ 326 w 414"/>
                  <a:gd name="T9" fmla="*/ 200 h 316"/>
                  <a:gd name="T10" fmla="*/ 333 w 414"/>
                  <a:gd name="T11" fmla="*/ 204 h 316"/>
                  <a:gd name="T12" fmla="*/ 341 w 414"/>
                  <a:gd name="T13" fmla="*/ 214 h 316"/>
                  <a:gd name="T14" fmla="*/ 348 w 414"/>
                  <a:gd name="T15" fmla="*/ 224 h 316"/>
                  <a:gd name="T16" fmla="*/ 354 w 414"/>
                  <a:gd name="T17" fmla="*/ 232 h 316"/>
                  <a:gd name="T18" fmla="*/ 367 w 414"/>
                  <a:gd name="T19" fmla="*/ 245 h 316"/>
                  <a:gd name="T20" fmla="*/ 377 w 414"/>
                  <a:gd name="T21" fmla="*/ 255 h 316"/>
                  <a:gd name="T22" fmla="*/ 393 w 414"/>
                  <a:gd name="T23" fmla="*/ 271 h 316"/>
                  <a:gd name="T24" fmla="*/ 402 w 414"/>
                  <a:gd name="T25" fmla="*/ 280 h 316"/>
                  <a:gd name="T26" fmla="*/ 403 w 414"/>
                  <a:gd name="T27" fmla="*/ 301 h 316"/>
                  <a:gd name="T28" fmla="*/ 414 w 414"/>
                  <a:gd name="T29" fmla="*/ 316 h 316"/>
                  <a:gd name="T30" fmla="*/ 365 w 414"/>
                  <a:gd name="T31" fmla="*/ 316 h 316"/>
                  <a:gd name="T32" fmla="*/ 303 w 414"/>
                  <a:gd name="T33" fmla="*/ 316 h 316"/>
                  <a:gd name="T34" fmla="*/ 267 w 414"/>
                  <a:gd name="T35" fmla="*/ 314 h 316"/>
                  <a:gd name="T36" fmla="*/ 274 w 414"/>
                  <a:gd name="T37" fmla="*/ 309 h 316"/>
                  <a:gd name="T38" fmla="*/ 263 w 414"/>
                  <a:gd name="T39" fmla="*/ 297 h 316"/>
                  <a:gd name="T40" fmla="*/ 257 w 414"/>
                  <a:gd name="T41" fmla="*/ 297 h 316"/>
                  <a:gd name="T42" fmla="*/ 251 w 414"/>
                  <a:gd name="T43" fmla="*/ 293 h 316"/>
                  <a:gd name="T44" fmla="*/ 244 w 414"/>
                  <a:gd name="T45" fmla="*/ 295 h 316"/>
                  <a:gd name="T46" fmla="*/ 240 w 414"/>
                  <a:gd name="T47" fmla="*/ 284 h 316"/>
                  <a:gd name="T48" fmla="*/ 233 w 414"/>
                  <a:gd name="T49" fmla="*/ 276 h 316"/>
                  <a:gd name="T50" fmla="*/ 221 w 414"/>
                  <a:gd name="T51" fmla="*/ 278 h 316"/>
                  <a:gd name="T52" fmla="*/ 219 w 414"/>
                  <a:gd name="T53" fmla="*/ 272 h 316"/>
                  <a:gd name="T54" fmla="*/ 211 w 414"/>
                  <a:gd name="T55" fmla="*/ 267 h 316"/>
                  <a:gd name="T56" fmla="*/ 208 w 414"/>
                  <a:gd name="T57" fmla="*/ 263 h 316"/>
                  <a:gd name="T58" fmla="*/ 200 w 414"/>
                  <a:gd name="T59" fmla="*/ 267 h 316"/>
                  <a:gd name="T60" fmla="*/ 189 w 414"/>
                  <a:gd name="T61" fmla="*/ 257 h 316"/>
                  <a:gd name="T62" fmla="*/ 189 w 414"/>
                  <a:gd name="T63" fmla="*/ 253 h 316"/>
                  <a:gd name="T64" fmla="*/ 195 w 414"/>
                  <a:gd name="T65" fmla="*/ 246 h 316"/>
                  <a:gd name="T66" fmla="*/ 187 w 414"/>
                  <a:gd name="T67" fmla="*/ 248 h 316"/>
                  <a:gd name="T68" fmla="*/ 187 w 414"/>
                  <a:gd name="T69" fmla="*/ 232 h 316"/>
                  <a:gd name="T70" fmla="*/ 179 w 414"/>
                  <a:gd name="T71" fmla="*/ 223 h 316"/>
                  <a:gd name="T72" fmla="*/ 165 w 414"/>
                  <a:gd name="T73" fmla="*/ 211 h 316"/>
                  <a:gd name="T74" fmla="*/ 162 w 414"/>
                  <a:gd name="T75" fmla="*/ 198 h 316"/>
                  <a:gd name="T76" fmla="*/ 152 w 414"/>
                  <a:gd name="T77" fmla="*/ 178 h 316"/>
                  <a:gd name="T78" fmla="*/ 144 w 414"/>
                  <a:gd name="T79" fmla="*/ 172 h 316"/>
                  <a:gd name="T80" fmla="*/ 149 w 414"/>
                  <a:gd name="T81" fmla="*/ 164 h 316"/>
                  <a:gd name="T82" fmla="*/ 149 w 414"/>
                  <a:gd name="T83" fmla="*/ 153 h 316"/>
                  <a:gd name="T84" fmla="*/ 149 w 414"/>
                  <a:gd name="T85" fmla="*/ 134 h 316"/>
                  <a:gd name="T86" fmla="*/ 135 w 414"/>
                  <a:gd name="T87" fmla="*/ 114 h 316"/>
                  <a:gd name="T88" fmla="*/ 115 w 414"/>
                  <a:gd name="T89" fmla="*/ 96 h 316"/>
                  <a:gd name="T90" fmla="*/ 88 w 414"/>
                  <a:gd name="T91" fmla="*/ 44 h 316"/>
                  <a:gd name="T92" fmla="*/ 61 w 414"/>
                  <a:gd name="T93" fmla="*/ 8 h 316"/>
                  <a:gd name="T94" fmla="*/ 26 w 414"/>
                  <a:gd name="T95" fmla="*/ 35 h 316"/>
                  <a:gd name="T96" fmla="*/ 21 w 414"/>
                  <a:gd name="T97" fmla="*/ 16 h 316"/>
                  <a:gd name="T98" fmla="*/ 14 w 414"/>
                  <a:gd name="T99" fmla="*/ 18 h 316"/>
                  <a:gd name="T100" fmla="*/ 16 w 414"/>
                  <a:gd name="T101" fmla="*/ 0 h 316"/>
                  <a:gd name="T102" fmla="*/ 60 w 414"/>
                  <a:gd name="T103" fmla="*/ 0 h 316"/>
                  <a:gd name="T104" fmla="*/ 106 w 414"/>
                  <a:gd name="T105" fmla="*/ 0 h 316"/>
                  <a:gd name="T106" fmla="*/ 151 w 414"/>
                  <a:gd name="T107" fmla="*/ 0 h 316"/>
                  <a:gd name="T108" fmla="*/ 198 w 414"/>
                  <a:gd name="T109" fmla="*/ 0 h 316"/>
                  <a:gd name="T110" fmla="*/ 242 w 414"/>
                  <a:gd name="T111"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14" h="316">
                    <a:moveTo>
                      <a:pt x="268" y="0"/>
                    </a:moveTo>
                    <a:lnTo>
                      <a:pt x="283" y="0"/>
                    </a:lnTo>
                    <a:lnTo>
                      <a:pt x="297" y="0"/>
                    </a:lnTo>
                    <a:lnTo>
                      <a:pt x="316" y="0"/>
                    </a:lnTo>
                    <a:lnTo>
                      <a:pt x="316" y="35"/>
                    </a:lnTo>
                    <a:lnTo>
                      <a:pt x="316" y="64"/>
                    </a:lnTo>
                    <a:lnTo>
                      <a:pt x="316" y="94"/>
                    </a:lnTo>
                    <a:lnTo>
                      <a:pt x="316" y="123"/>
                    </a:lnTo>
                    <a:lnTo>
                      <a:pt x="316" y="153"/>
                    </a:lnTo>
                    <a:lnTo>
                      <a:pt x="316" y="189"/>
                    </a:lnTo>
                    <a:lnTo>
                      <a:pt x="320" y="193"/>
                    </a:lnTo>
                    <a:lnTo>
                      <a:pt x="317" y="194"/>
                    </a:lnTo>
                    <a:lnTo>
                      <a:pt x="317" y="196"/>
                    </a:lnTo>
                    <a:lnTo>
                      <a:pt x="322" y="200"/>
                    </a:lnTo>
                    <a:lnTo>
                      <a:pt x="326" y="200"/>
                    </a:lnTo>
                    <a:lnTo>
                      <a:pt x="329" y="206"/>
                    </a:lnTo>
                    <a:lnTo>
                      <a:pt x="331" y="207"/>
                    </a:lnTo>
                    <a:lnTo>
                      <a:pt x="333" y="204"/>
                    </a:lnTo>
                    <a:lnTo>
                      <a:pt x="337" y="207"/>
                    </a:lnTo>
                    <a:lnTo>
                      <a:pt x="338" y="214"/>
                    </a:lnTo>
                    <a:lnTo>
                      <a:pt x="341" y="214"/>
                    </a:lnTo>
                    <a:lnTo>
                      <a:pt x="343" y="217"/>
                    </a:lnTo>
                    <a:lnTo>
                      <a:pt x="346" y="228"/>
                    </a:lnTo>
                    <a:lnTo>
                      <a:pt x="348" y="224"/>
                    </a:lnTo>
                    <a:lnTo>
                      <a:pt x="354" y="227"/>
                    </a:lnTo>
                    <a:lnTo>
                      <a:pt x="352" y="231"/>
                    </a:lnTo>
                    <a:lnTo>
                      <a:pt x="354" y="232"/>
                    </a:lnTo>
                    <a:lnTo>
                      <a:pt x="356" y="234"/>
                    </a:lnTo>
                    <a:lnTo>
                      <a:pt x="360" y="233"/>
                    </a:lnTo>
                    <a:lnTo>
                      <a:pt x="367" y="245"/>
                    </a:lnTo>
                    <a:lnTo>
                      <a:pt x="371" y="242"/>
                    </a:lnTo>
                    <a:lnTo>
                      <a:pt x="377" y="253"/>
                    </a:lnTo>
                    <a:lnTo>
                      <a:pt x="377" y="255"/>
                    </a:lnTo>
                    <a:lnTo>
                      <a:pt x="388" y="265"/>
                    </a:lnTo>
                    <a:lnTo>
                      <a:pt x="388" y="269"/>
                    </a:lnTo>
                    <a:lnTo>
                      <a:pt x="393" y="271"/>
                    </a:lnTo>
                    <a:lnTo>
                      <a:pt x="394" y="276"/>
                    </a:lnTo>
                    <a:lnTo>
                      <a:pt x="398" y="275"/>
                    </a:lnTo>
                    <a:lnTo>
                      <a:pt x="402" y="280"/>
                    </a:lnTo>
                    <a:lnTo>
                      <a:pt x="405" y="288"/>
                    </a:lnTo>
                    <a:lnTo>
                      <a:pt x="405" y="297"/>
                    </a:lnTo>
                    <a:lnTo>
                      <a:pt x="403" y="301"/>
                    </a:lnTo>
                    <a:lnTo>
                      <a:pt x="406" y="301"/>
                    </a:lnTo>
                    <a:lnTo>
                      <a:pt x="406" y="305"/>
                    </a:lnTo>
                    <a:lnTo>
                      <a:pt x="414" y="316"/>
                    </a:lnTo>
                    <a:lnTo>
                      <a:pt x="397" y="316"/>
                    </a:lnTo>
                    <a:lnTo>
                      <a:pt x="381" y="316"/>
                    </a:lnTo>
                    <a:lnTo>
                      <a:pt x="365" y="316"/>
                    </a:lnTo>
                    <a:lnTo>
                      <a:pt x="346" y="316"/>
                    </a:lnTo>
                    <a:lnTo>
                      <a:pt x="324" y="316"/>
                    </a:lnTo>
                    <a:lnTo>
                      <a:pt x="303" y="316"/>
                    </a:lnTo>
                    <a:lnTo>
                      <a:pt x="289" y="316"/>
                    </a:lnTo>
                    <a:lnTo>
                      <a:pt x="271" y="316"/>
                    </a:lnTo>
                    <a:lnTo>
                      <a:pt x="267" y="314"/>
                    </a:lnTo>
                    <a:lnTo>
                      <a:pt x="267" y="312"/>
                    </a:lnTo>
                    <a:lnTo>
                      <a:pt x="274" y="312"/>
                    </a:lnTo>
                    <a:lnTo>
                      <a:pt x="274" y="309"/>
                    </a:lnTo>
                    <a:lnTo>
                      <a:pt x="265" y="309"/>
                    </a:lnTo>
                    <a:lnTo>
                      <a:pt x="265" y="297"/>
                    </a:lnTo>
                    <a:lnTo>
                      <a:pt x="263" y="297"/>
                    </a:lnTo>
                    <a:lnTo>
                      <a:pt x="258" y="304"/>
                    </a:lnTo>
                    <a:lnTo>
                      <a:pt x="257" y="304"/>
                    </a:lnTo>
                    <a:lnTo>
                      <a:pt x="257" y="297"/>
                    </a:lnTo>
                    <a:lnTo>
                      <a:pt x="254" y="297"/>
                    </a:lnTo>
                    <a:lnTo>
                      <a:pt x="251" y="290"/>
                    </a:lnTo>
                    <a:lnTo>
                      <a:pt x="251" y="293"/>
                    </a:lnTo>
                    <a:lnTo>
                      <a:pt x="249" y="291"/>
                    </a:lnTo>
                    <a:lnTo>
                      <a:pt x="248" y="295"/>
                    </a:lnTo>
                    <a:lnTo>
                      <a:pt x="244" y="295"/>
                    </a:lnTo>
                    <a:lnTo>
                      <a:pt x="238" y="290"/>
                    </a:lnTo>
                    <a:lnTo>
                      <a:pt x="237" y="288"/>
                    </a:lnTo>
                    <a:lnTo>
                      <a:pt x="240" y="284"/>
                    </a:lnTo>
                    <a:lnTo>
                      <a:pt x="240" y="279"/>
                    </a:lnTo>
                    <a:lnTo>
                      <a:pt x="236" y="280"/>
                    </a:lnTo>
                    <a:lnTo>
                      <a:pt x="233" y="276"/>
                    </a:lnTo>
                    <a:lnTo>
                      <a:pt x="229" y="278"/>
                    </a:lnTo>
                    <a:lnTo>
                      <a:pt x="223" y="275"/>
                    </a:lnTo>
                    <a:lnTo>
                      <a:pt x="221" y="278"/>
                    </a:lnTo>
                    <a:lnTo>
                      <a:pt x="211" y="276"/>
                    </a:lnTo>
                    <a:lnTo>
                      <a:pt x="210" y="275"/>
                    </a:lnTo>
                    <a:lnTo>
                      <a:pt x="219" y="272"/>
                    </a:lnTo>
                    <a:lnTo>
                      <a:pt x="215" y="271"/>
                    </a:lnTo>
                    <a:lnTo>
                      <a:pt x="216" y="269"/>
                    </a:lnTo>
                    <a:lnTo>
                      <a:pt x="211" y="267"/>
                    </a:lnTo>
                    <a:lnTo>
                      <a:pt x="215" y="266"/>
                    </a:lnTo>
                    <a:lnTo>
                      <a:pt x="213" y="265"/>
                    </a:lnTo>
                    <a:lnTo>
                      <a:pt x="208" y="263"/>
                    </a:lnTo>
                    <a:lnTo>
                      <a:pt x="206" y="266"/>
                    </a:lnTo>
                    <a:lnTo>
                      <a:pt x="199" y="265"/>
                    </a:lnTo>
                    <a:lnTo>
                      <a:pt x="200" y="267"/>
                    </a:lnTo>
                    <a:lnTo>
                      <a:pt x="199" y="267"/>
                    </a:lnTo>
                    <a:lnTo>
                      <a:pt x="190" y="261"/>
                    </a:lnTo>
                    <a:lnTo>
                      <a:pt x="189" y="257"/>
                    </a:lnTo>
                    <a:lnTo>
                      <a:pt x="194" y="255"/>
                    </a:lnTo>
                    <a:lnTo>
                      <a:pt x="189" y="254"/>
                    </a:lnTo>
                    <a:lnTo>
                      <a:pt x="189" y="253"/>
                    </a:lnTo>
                    <a:lnTo>
                      <a:pt x="196" y="252"/>
                    </a:lnTo>
                    <a:lnTo>
                      <a:pt x="194" y="250"/>
                    </a:lnTo>
                    <a:lnTo>
                      <a:pt x="195" y="246"/>
                    </a:lnTo>
                    <a:lnTo>
                      <a:pt x="192" y="244"/>
                    </a:lnTo>
                    <a:lnTo>
                      <a:pt x="190" y="248"/>
                    </a:lnTo>
                    <a:lnTo>
                      <a:pt x="187" y="248"/>
                    </a:lnTo>
                    <a:lnTo>
                      <a:pt x="187" y="238"/>
                    </a:lnTo>
                    <a:lnTo>
                      <a:pt x="186" y="237"/>
                    </a:lnTo>
                    <a:lnTo>
                      <a:pt x="187" y="232"/>
                    </a:lnTo>
                    <a:lnTo>
                      <a:pt x="185" y="225"/>
                    </a:lnTo>
                    <a:lnTo>
                      <a:pt x="179" y="228"/>
                    </a:lnTo>
                    <a:lnTo>
                      <a:pt x="179" y="223"/>
                    </a:lnTo>
                    <a:lnTo>
                      <a:pt x="172" y="223"/>
                    </a:lnTo>
                    <a:lnTo>
                      <a:pt x="170" y="219"/>
                    </a:lnTo>
                    <a:lnTo>
                      <a:pt x="165" y="211"/>
                    </a:lnTo>
                    <a:lnTo>
                      <a:pt x="166" y="206"/>
                    </a:lnTo>
                    <a:lnTo>
                      <a:pt x="166" y="198"/>
                    </a:lnTo>
                    <a:lnTo>
                      <a:pt x="162" y="198"/>
                    </a:lnTo>
                    <a:lnTo>
                      <a:pt x="149" y="185"/>
                    </a:lnTo>
                    <a:lnTo>
                      <a:pt x="149" y="181"/>
                    </a:lnTo>
                    <a:lnTo>
                      <a:pt x="152" y="178"/>
                    </a:lnTo>
                    <a:lnTo>
                      <a:pt x="152" y="177"/>
                    </a:lnTo>
                    <a:lnTo>
                      <a:pt x="147" y="177"/>
                    </a:lnTo>
                    <a:lnTo>
                      <a:pt x="144" y="172"/>
                    </a:lnTo>
                    <a:lnTo>
                      <a:pt x="144" y="168"/>
                    </a:lnTo>
                    <a:lnTo>
                      <a:pt x="145" y="164"/>
                    </a:lnTo>
                    <a:lnTo>
                      <a:pt x="149" y="164"/>
                    </a:lnTo>
                    <a:lnTo>
                      <a:pt x="148" y="160"/>
                    </a:lnTo>
                    <a:lnTo>
                      <a:pt x="151" y="156"/>
                    </a:lnTo>
                    <a:lnTo>
                      <a:pt x="149" y="153"/>
                    </a:lnTo>
                    <a:lnTo>
                      <a:pt x="151" y="149"/>
                    </a:lnTo>
                    <a:lnTo>
                      <a:pt x="151" y="148"/>
                    </a:lnTo>
                    <a:lnTo>
                      <a:pt x="149" y="134"/>
                    </a:lnTo>
                    <a:lnTo>
                      <a:pt x="151" y="127"/>
                    </a:lnTo>
                    <a:lnTo>
                      <a:pt x="151" y="124"/>
                    </a:lnTo>
                    <a:lnTo>
                      <a:pt x="135" y="114"/>
                    </a:lnTo>
                    <a:lnTo>
                      <a:pt x="123" y="111"/>
                    </a:lnTo>
                    <a:lnTo>
                      <a:pt x="119" y="107"/>
                    </a:lnTo>
                    <a:lnTo>
                      <a:pt x="115" y="96"/>
                    </a:lnTo>
                    <a:lnTo>
                      <a:pt x="111" y="93"/>
                    </a:lnTo>
                    <a:lnTo>
                      <a:pt x="111" y="89"/>
                    </a:lnTo>
                    <a:lnTo>
                      <a:pt x="88" y="44"/>
                    </a:lnTo>
                    <a:lnTo>
                      <a:pt x="78" y="38"/>
                    </a:lnTo>
                    <a:lnTo>
                      <a:pt x="76" y="30"/>
                    </a:lnTo>
                    <a:lnTo>
                      <a:pt x="61" y="8"/>
                    </a:lnTo>
                    <a:lnTo>
                      <a:pt x="46" y="14"/>
                    </a:lnTo>
                    <a:lnTo>
                      <a:pt x="40" y="29"/>
                    </a:lnTo>
                    <a:lnTo>
                      <a:pt x="26" y="35"/>
                    </a:lnTo>
                    <a:lnTo>
                      <a:pt x="22" y="25"/>
                    </a:lnTo>
                    <a:lnTo>
                      <a:pt x="17" y="21"/>
                    </a:lnTo>
                    <a:lnTo>
                      <a:pt x="21" y="16"/>
                    </a:lnTo>
                    <a:lnTo>
                      <a:pt x="17" y="12"/>
                    </a:lnTo>
                    <a:lnTo>
                      <a:pt x="20" y="16"/>
                    </a:lnTo>
                    <a:lnTo>
                      <a:pt x="14" y="18"/>
                    </a:lnTo>
                    <a:lnTo>
                      <a:pt x="0" y="0"/>
                    </a:lnTo>
                    <a:lnTo>
                      <a:pt x="0" y="0"/>
                    </a:lnTo>
                    <a:lnTo>
                      <a:pt x="16" y="0"/>
                    </a:lnTo>
                    <a:lnTo>
                      <a:pt x="31" y="0"/>
                    </a:lnTo>
                    <a:lnTo>
                      <a:pt x="46" y="0"/>
                    </a:lnTo>
                    <a:lnTo>
                      <a:pt x="60" y="0"/>
                    </a:lnTo>
                    <a:lnTo>
                      <a:pt x="75" y="0"/>
                    </a:lnTo>
                    <a:lnTo>
                      <a:pt x="92" y="0"/>
                    </a:lnTo>
                    <a:lnTo>
                      <a:pt x="106" y="0"/>
                    </a:lnTo>
                    <a:lnTo>
                      <a:pt x="122" y="0"/>
                    </a:lnTo>
                    <a:lnTo>
                      <a:pt x="137" y="0"/>
                    </a:lnTo>
                    <a:lnTo>
                      <a:pt x="151" y="0"/>
                    </a:lnTo>
                    <a:lnTo>
                      <a:pt x="166" y="0"/>
                    </a:lnTo>
                    <a:lnTo>
                      <a:pt x="182" y="0"/>
                    </a:lnTo>
                    <a:lnTo>
                      <a:pt x="198" y="0"/>
                    </a:lnTo>
                    <a:lnTo>
                      <a:pt x="213" y="0"/>
                    </a:lnTo>
                    <a:lnTo>
                      <a:pt x="228" y="0"/>
                    </a:lnTo>
                    <a:lnTo>
                      <a:pt x="242" y="0"/>
                    </a:lnTo>
                    <a:lnTo>
                      <a:pt x="253" y="0"/>
                    </a:lnTo>
                    <a:lnTo>
                      <a:pt x="268" y="0"/>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52" name="Freeform 609">
                <a:extLst>
                  <a:ext uri="{FF2B5EF4-FFF2-40B4-BE49-F238E27FC236}">
                    <a16:creationId xmlns:a16="http://schemas.microsoft.com/office/drawing/2014/main" xmlns="" id="{39DDE96F-A5BB-429D-93B3-856268411877}"/>
                  </a:ext>
                </a:extLst>
              </p:cNvPr>
              <p:cNvSpPr>
                <a:spLocks/>
              </p:cNvSpPr>
              <p:nvPr/>
            </p:nvSpPr>
            <p:spPr bwMode="auto">
              <a:xfrm>
                <a:off x="13563860" y="2591879"/>
                <a:ext cx="1116823" cy="1654358"/>
              </a:xfrm>
              <a:custGeom>
                <a:avLst/>
                <a:gdLst>
                  <a:gd name="T0" fmla="*/ 114 w 214"/>
                  <a:gd name="T1" fmla="*/ 305 h 317"/>
                  <a:gd name="T2" fmla="*/ 114 w 214"/>
                  <a:gd name="T3" fmla="*/ 288 h 317"/>
                  <a:gd name="T4" fmla="*/ 114 w 214"/>
                  <a:gd name="T5" fmla="*/ 266 h 317"/>
                  <a:gd name="T6" fmla="*/ 114 w 214"/>
                  <a:gd name="T7" fmla="*/ 240 h 317"/>
                  <a:gd name="T8" fmla="*/ 114 w 214"/>
                  <a:gd name="T9" fmla="*/ 215 h 317"/>
                  <a:gd name="T10" fmla="*/ 123 w 214"/>
                  <a:gd name="T11" fmla="*/ 206 h 317"/>
                  <a:gd name="T12" fmla="*/ 135 w 214"/>
                  <a:gd name="T13" fmla="*/ 193 h 317"/>
                  <a:gd name="T14" fmla="*/ 149 w 214"/>
                  <a:gd name="T15" fmla="*/ 177 h 317"/>
                  <a:gd name="T16" fmla="*/ 161 w 214"/>
                  <a:gd name="T17" fmla="*/ 164 h 317"/>
                  <a:gd name="T18" fmla="*/ 170 w 214"/>
                  <a:gd name="T19" fmla="*/ 153 h 317"/>
                  <a:gd name="T20" fmla="*/ 184 w 214"/>
                  <a:gd name="T21" fmla="*/ 139 h 317"/>
                  <a:gd name="T22" fmla="*/ 197 w 214"/>
                  <a:gd name="T23" fmla="*/ 123 h 317"/>
                  <a:gd name="T24" fmla="*/ 210 w 214"/>
                  <a:gd name="T25" fmla="*/ 109 h 317"/>
                  <a:gd name="T26" fmla="*/ 214 w 214"/>
                  <a:gd name="T27" fmla="*/ 102 h 317"/>
                  <a:gd name="T28" fmla="*/ 207 w 214"/>
                  <a:gd name="T29" fmla="*/ 101 h 317"/>
                  <a:gd name="T30" fmla="*/ 194 w 214"/>
                  <a:gd name="T31" fmla="*/ 96 h 317"/>
                  <a:gd name="T32" fmla="*/ 186 w 214"/>
                  <a:gd name="T33" fmla="*/ 89 h 317"/>
                  <a:gd name="T34" fmla="*/ 180 w 214"/>
                  <a:gd name="T35" fmla="*/ 88 h 317"/>
                  <a:gd name="T36" fmla="*/ 161 w 214"/>
                  <a:gd name="T37" fmla="*/ 98 h 317"/>
                  <a:gd name="T38" fmla="*/ 160 w 214"/>
                  <a:gd name="T39" fmla="*/ 96 h 317"/>
                  <a:gd name="T40" fmla="*/ 153 w 214"/>
                  <a:gd name="T41" fmla="*/ 98 h 317"/>
                  <a:gd name="T42" fmla="*/ 159 w 214"/>
                  <a:gd name="T43" fmla="*/ 92 h 317"/>
                  <a:gd name="T44" fmla="*/ 157 w 214"/>
                  <a:gd name="T45" fmla="*/ 81 h 317"/>
                  <a:gd name="T46" fmla="*/ 155 w 214"/>
                  <a:gd name="T47" fmla="*/ 76 h 317"/>
                  <a:gd name="T48" fmla="*/ 153 w 214"/>
                  <a:gd name="T49" fmla="*/ 65 h 317"/>
                  <a:gd name="T50" fmla="*/ 148 w 214"/>
                  <a:gd name="T51" fmla="*/ 51 h 317"/>
                  <a:gd name="T52" fmla="*/ 147 w 214"/>
                  <a:gd name="T53" fmla="*/ 42 h 317"/>
                  <a:gd name="T54" fmla="*/ 130 w 214"/>
                  <a:gd name="T55" fmla="*/ 41 h 317"/>
                  <a:gd name="T56" fmla="*/ 128 w 214"/>
                  <a:gd name="T57" fmla="*/ 48 h 317"/>
                  <a:gd name="T58" fmla="*/ 127 w 214"/>
                  <a:gd name="T59" fmla="*/ 39 h 317"/>
                  <a:gd name="T60" fmla="*/ 125 w 214"/>
                  <a:gd name="T61" fmla="*/ 41 h 317"/>
                  <a:gd name="T62" fmla="*/ 119 w 214"/>
                  <a:gd name="T63" fmla="*/ 33 h 317"/>
                  <a:gd name="T64" fmla="*/ 117 w 214"/>
                  <a:gd name="T65" fmla="*/ 31 h 317"/>
                  <a:gd name="T66" fmla="*/ 121 w 214"/>
                  <a:gd name="T67" fmla="*/ 26 h 317"/>
                  <a:gd name="T68" fmla="*/ 121 w 214"/>
                  <a:gd name="T69" fmla="*/ 0 h 317"/>
                  <a:gd name="T70" fmla="*/ 106 w 214"/>
                  <a:gd name="T71" fmla="*/ 0 h 317"/>
                  <a:gd name="T72" fmla="*/ 92 w 214"/>
                  <a:gd name="T73" fmla="*/ 0 h 317"/>
                  <a:gd name="T74" fmla="*/ 75 w 214"/>
                  <a:gd name="T75" fmla="*/ 0 h 317"/>
                  <a:gd name="T76" fmla="*/ 60 w 214"/>
                  <a:gd name="T77" fmla="*/ 0 h 317"/>
                  <a:gd name="T78" fmla="*/ 46 w 214"/>
                  <a:gd name="T79" fmla="*/ 0 h 317"/>
                  <a:gd name="T80" fmla="*/ 32 w 214"/>
                  <a:gd name="T81" fmla="*/ 0 h 317"/>
                  <a:gd name="T82" fmla="*/ 16 w 214"/>
                  <a:gd name="T83" fmla="*/ 0 h 317"/>
                  <a:gd name="T84" fmla="*/ 0 w 214"/>
                  <a:gd name="T85" fmla="*/ 0 h 317"/>
                  <a:gd name="T86" fmla="*/ 0 w 214"/>
                  <a:gd name="T87" fmla="*/ 0 h 317"/>
                  <a:gd name="T88" fmla="*/ 0 w 214"/>
                  <a:gd name="T89" fmla="*/ 30 h 317"/>
                  <a:gd name="T90" fmla="*/ 0 w 214"/>
                  <a:gd name="T91" fmla="*/ 62 h 317"/>
                  <a:gd name="T92" fmla="*/ 0 w 214"/>
                  <a:gd name="T93" fmla="*/ 88 h 317"/>
                  <a:gd name="T94" fmla="*/ 0 w 214"/>
                  <a:gd name="T95" fmla="*/ 114 h 317"/>
                  <a:gd name="T96" fmla="*/ 0 w 214"/>
                  <a:gd name="T97" fmla="*/ 131 h 317"/>
                  <a:gd name="T98" fmla="*/ 1 w 214"/>
                  <a:gd name="T99" fmla="*/ 157 h 317"/>
                  <a:gd name="T100" fmla="*/ 4 w 214"/>
                  <a:gd name="T101" fmla="*/ 185 h 317"/>
                  <a:gd name="T102" fmla="*/ 5 w 214"/>
                  <a:gd name="T103" fmla="*/ 208 h 317"/>
                  <a:gd name="T104" fmla="*/ 5 w 214"/>
                  <a:gd name="T105" fmla="*/ 227 h 317"/>
                  <a:gd name="T106" fmla="*/ 7 w 214"/>
                  <a:gd name="T107" fmla="*/ 252 h 317"/>
                  <a:gd name="T108" fmla="*/ 9 w 214"/>
                  <a:gd name="T109" fmla="*/ 276 h 317"/>
                  <a:gd name="T110" fmla="*/ 11 w 214"/>
                  <a:gd name="T111" fmla="*/ 299 h 317"/>
                  <a:gd name="T112" fmla="*/ 11 w 214"/>
                  <a:gd name="T113" fmla="*/ 317 h 317"/>
                  <a:gd name="T114" fmla="*/ 11 w 214"/>
                  <a:gd name="T115" fmla="*/ 317 h 317"/>
                  <a:gd name="T116" fmla="*/ 33 w 214"/>
                  <a:gd name="T117" fmla="*/ 317 h 317"/>
                  <a:gd name="T118" fmla="*/ 58 w 214"/>
                  <a:gd name="T119" fmla="*/ 317 h 317"/>
                  <a:gd name="T120" fmla="*/ 79 w 214"/>
                  <a:gd name="T121" fmla="*/ 317 h 317"/>
                  <a:gd name="T122" fmla="*/ 114 w 214"/>
                  <a:gd name="T123" fmla="*/ 316 h 317"/>
                  <a:gd name="T124" fmla="*/ 114 w 214"/>
                  <a:gd name="T125" fmla="*/ 305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4" h="317">
                    <a:moveTo>
                      <a:pt x="114" y="305"/>
                    </a:moveTo>
                    <a:lnTo>
                      <a:pt x="114" y="288"/>
                    </a:lnTo>
                    <a:lnTo>
                      <a:pt x="114" y="266"/>
                    </a:lnTo>
                    <a:lnTo>
                      <a:pt x="114" y="240"/>
                    </a:lnTo>
                    <a:lnTo>
                      <a:pt x="114" y="215"/>
                    </a:lnTo>
                    <a:lnTo>
                      <a:pt x="123" y="206"/>
                    </a:lnTo>
                    <a:lnTo>
                      <a:pt x="135" y="193"/>
                    </a:lnTo>
                    <a:lnTo>
                      <a:pt x="149" y="177"/>
                    </a:lnTo>
                    <a:lnTo>
                      <a:pt x="161" y="164"/>
                    </a:lnTo>
                    <a:lnTo>
                      <a:pt x="170" y="153"/>
                    </a:lnTo>
                    <a:lnTo>
                      <a:pt x="184" y="139"/>
                    </a:lnTo>
                    <a:lnTo>
                      <a:pt x="197" y="123"/>
                    </a:lnTo>
                    <a:lnTo>
                      <a:pt x="210" y="109"/>
                    </a:lnTo>
                    <a:lnTo>
                      <a:pt x="214" y="102"/>
                    </a:lnTo>
                    <a:lnTo>
                      <a:pt x="207" y="101"/>
                    </a:lnTo>
                    <a:lnTo>
                      <a:pt x="194" y="96"/>
                    </a:lnTo>
                    <a:lnTo>
                      <a:pt x="186" y="89"/>
                    </a:lnTo>
                    <a:lnTo>
                      <a:pt x="180" y="88"/>
                    </a:lnTo>
                    <a:lnTo>
                      <a:pt x="161" y="98"/>
                    </a:lnTo>
                    <a:lnTo>
                      <a:pt x="160" y="96"/>
                    </a:lnTo>
                    <a:lnTo>
                      <a:pt x="153" y="98"/>
                    </a:lnTo>
                    <a:lnTo>
                      <a:pt x="159" y="92"/>
                    </a:lnTo>
                    <a:lnTo>
                      <a:pt x="157" y="81"/>
                    </a:lnTo>
                    <a:lnTo>
                      <a:pt x="155" y="76"/>
                    </a:lnTo>
                    <a:lnTo>
                      <a:pt x="153" y="65"/>
                    </a:lnTo>
                    <a:lnTo>
                      <a:pt x="148" y="51"/>
                    </a:lnTo>
                    <a:lnTo>
                      <a:pt x="147" y="42"/>
                    </a:lnTo>
                    <a:lnTo>
                      <a:pt x="130" y="41"/>
                    </a:lnTo>
                    <a:lnTo>
                      <a:pt x="128" y="48"/>
                    </a:lnTo>
                    <a:lnTo>
                      <a:pt x="127" y="39"/>
                    </a:lnTo>
                    <a:lnTo>
                      <a:pt x="125" y="41"/>
                    </a:lnTo>
                    <a:lnTo>
                      <a:pt x="119" y="33"/>
                    </a:lnTo>
                    <a:lnTo>
                      <a:pt x="117" y="31"/>
                    </a:lnTo>
                    <a:lnTo>
                      <a:pt x="121" y="26"/>
                    </a:lnTo>
                    <a:lnTo>
                      <a:pt x="121" y="0"/>
                    </a:lnTo>
                    <a:lnTo>
                      <a:pt x="106" y="0"/>
                    </a:lnTo>
                    <a:lnTo>
                      <a:pt x="92" y="0"/>
                    </a:lnTo>
                    <a:lnTo>
                      <a:pt x="75" y="0"/>
                    </a:lnTo>
                    <a:lnTo>
                      <a:pt x="60" y="0"/>
                    </a:lnTo>
                    <a:lnTo>
                      <a:pt x="46" y="0"/>
                    </a:lnTo>
                    <a:lnTo>
                      <a:pt x="32" y="0"/>
                    </a:lnTo>
                    <a:lnTo>
                      <a:pt x="16" y="0"/>
                    </a:lnTo>
                    <a:lnTo>
                      <a:pt x="0" y="0"/>
                    </a:lnTo>
                    <a:lnTo>
                      <a:pt x="0" y="0"/>
                    </a:lnTo>
                    <a:lnTo>
                      <a:pt x="0" y="30"/>
                    </a:lnTo>
                    <a:lnTo>
                      <a:pt x="0" y="62"/>
                    </a:lnTo>
                    <a:lnTo>
                      <a:pt x="0" y="88"/>
                    </a:lnTo>
                    <a:lnTo>
                      <a:pt x="0" y="114"/>
                    </a:lnTo>
                    <a:lnTo>
                      <a:pt x="0" y="131"/>
                    </a:lnTo>
                    <a:lnTo>
                      <a:pt x="1" y="157"/>
                    </a:lnTo>
                    <a:lnTo>
                      <a:pt x="4" y="185"/>
                    </a:lnTo>
                    <a:lnTo>
                      <a:pt x="5" y="208"/>
                    </a:lnTo>
                    <a:lnTo>
                      <a:pt x="5" y="227"/>
                    </a:lnTo>
                    <a:lnTo>
                      <a:pt x="7" y="252"/>
                    </a:lnTo>
                    <a:lnTo>
                      <a:pt x="9" y="276"/>
                    </a:lnTo>
                    <a:lnTo>
                      <a:pt x="11" y="299"/>
                    </a:lnTo>
                    <a:lnTo>
                      <a:pt x="11" y="317"/>
                    </a:lnTo>
                    <a:lnTo>
                      <a:pt x="11" y="317"/>
                    </a:lnTo>
                    <a:lnTo>
                      <a:pt x="33" y="317"/>
                    </a:lnTo>
                    <a:lnTo>
                      <a:pt x="58" y="317"/>
                    </a:lnTo>
                    <a:lnTo>
                      <a:pt x="79" y="317"/>
                    </a:lnTo>
                    <a:lnTo>
                      <a:pt x="114" y="316"/>
                    </a:lnTo>
                    <a:lnTo>
                      <a:pt x="114" y="305"/>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53" name="Freeform 627">
                <a:extLst>
                  <a:ext uri="{FF2B5EF4-FFF2-40B4-BE49-F238E27FC236}">
                    <a16:creationId xmlns:a16="http://schemas.microsoft.com/office/drawing/2014/main" xmlns="" id="{8C2B716C-740C-4510-ACB7-A4C4FDD769B8}"/>
                  </a:ext>
                </a:extLst>
              </p:cNvPr>
              <p:cNvSpPr>
                <a:spLocks/>
              </p:cNvSpPr>
              <p:nvPr/>
            </p:nvSpPr>
            <p:spPr bwMode="auto">
              <a:xfrm>
                <a:off x="15494815" y="2132624"/>
                <a:ext cx="1946613" cy="2614617"/>
              </a:xfrm>
              <a:custGeom>
                <a:avLst/>
                <a:gdLst>
                  <a:gd name="T0" fmla="*/ 294 w 373"/>
                  <a:gd name="T1" fmla="*/ 325 h 501"/>
                  <a:gd name="T2" fmla="*/ 258 w 373"/>
                  <a:gd name="T3" fmla="*/ 313 h 501"/>
                  <a:gd name="T4" fmla="*/ 260 w 373"/>
                  <a:gd name="T5" fmla="*/ 296 h 501"/>
                  <a:gd name="T6" fmla="*/ 255 w 373"/>
                  <a:gd name="T7" fmla="*/ 322 h 501"/>
                  <a:gd name="T8" fmla="*/ 250 w 373"/>
                  <a:gd name="T9" fmla="*/ 330 h 501"/>
                  <a:gd name="T10" fmla="*/ 225 w 373"/>
                  <a:gd name="T11" fmla="*/ 322 h 501"/>
                  <a:gd name="T12" fmla="*/ 220 w 373"/>
                  <a:gd name="T13" fmla="*/ 315 h 501"/>
                  <a:gd name="T14" fmla="*/ 218 w 373"/>
                  <a:gd name="T15" fmla="*/ 298 h 501"/>
                  <a:gd name="T16" fmla="*/ 212 w 373"/>
                  <a:gd name="T17" fmla="*/ 308 h 501"/>
                  <a:gd name="T18" fmla="*/ 201 w 373"/>
                  <a:gd name="T19" fmla="*/ 282 h 501"/>
                  <a:gd name="T20" fmla="*/ 204 w 373"/>
                  <a:gd name="T21" fmla="*/ 257 h 501"/>
                  <a:gd name="T22" fmla="*/ 211 w 373"/>
                  <a:gd name="T23" fmla="*/ 249 h 501"/>
                  <a:gd name="T24" fmla="*/ 214 w 373"/>
                  <a:gd name="T25" fmla="*/ 237 h 501"/>
                  <a:gd name="T26" fmla="*/ 254 w 373"/>
                  <a:gd name="T27" fmla="*/ 250 h 501"/>
                  <a:gd name="T28" fmla="*/ 272 w 373"/>
                  <a:gd name="T29" fmla="*/ 231 h 501"/>
                  <a:gd name="T30" fmla="*/ 262 w 373"/>
                  <a:gd name="T31" fmla="*/ 212 h 501"/>
                  <a:gd name="T32" fmla="*/ 262 w 373"/>
                  <a:gd name="T33" fmla="*/ 201 h 501"/>
                  <a:gd name="T34" fmla="*/ 264 w 373"/>
                  <a:gd name="T35" fmla="*/ 173 h 501"/>
                  <a:gd name="T36" fmla="*/ 255 w 373"/>
                  <a:gd name="T37" fmla="*/ 153 h 501"/>
                  <a:gd name="T38" fmla="*/ 258 w 373"/>
                  <a:gd name="T39" fmla="*/ 132 h 501"/>
                  <a:gd name="T40" fmla="*/ 247 w 373"/>
                  <a:gd name="T41" fmla="*/ 121 h 501"/>
                  <a:gd name="T42" fmla="*/ 245 w 373"/>
                  <a:gd name="T43" fmla="*/ 105 h 501"/>
                  <a:gd name="T44" fmla="*/ 251 w 373"/>
                  <a:gd name="T45" fmla="*/ 79 h 501"/>
                  <a:gd name="T46" fmla="*/ 233 w 373"/>
                  <a:gd name="T47" fmla="*/ 115 h 501"/>
                  <a:gd name="T48" fmla="*/ 224 w 373"/>
                  <a:gd name="T49" fmla="*/ 123 h 501"/>
                  <a:gd name="T50" fmla="*/ 216 w 373"/>
                  <a:gd name="T51" fmla="*/ 136 h 501"/>
                  <a:gd name="T52" fmla="*/ 188 w 373"/>
                  <a:gd name="T53" fmla="*/ 150 h 501"/>
                  <a:gd name="T54" fmla="*/ 156 w 373"/>
                  <a:gd name="T55" fmla="*/ 129 h 501"/>
                  <a:gd name="T56" fmla="*/ 173 w 373"/>
                  <a:gd name="T57" fmla="*/ 117 h 501"/>
                  <a:gd name="T58" fmla="*/ 162 w 373"/>
                  <a:gd name="T59" fmla="*/ 91 h 501"/>
                  <a:gd name="T60" fmla="*/ 166 w 373"/>
                  <a:gd name="T61" fmla="*/ 53 h 501"/>
                  <a:gd name="T62" fmla="*/ 142 w 373"/>
                  <a:gd name="T63" fmla="*/ 50 h 501"/>
                  <a:gd name="T64" fmla="*/ 129 w 373"/>
                  <a:gd name="T65" fmla="*/ 33 h 501"/>
                  <a:gd name="T66" fmla="*/ 118 w 373"/>
                  <a:gd name="T67" fmla="*/ 22 h 501"/>
                  <a:gd name="T68" fmla="*/ 82 w 373"/>
                  <a:gd name="T69" fmla="*/ 11 h 501"/>
                  <a:gd name="T70" fmla="*/ 68 w 373"/>
                  <a:gd name="T71" fmla="*/ 9 h 501"/>
                  <a:gd name="T72" fmla="*/ 26 w 373"/>
                  <a:gd name="T73" fmla="*/ 28 h 501"/>
                  <a:gd name="T74" fmla="*/ 24 w 373"/>
                  <a:gd name="T75" fmla="*/ 58 h 501"/>
                  <a:gd name="T76" fmla="*/ 31 w 373"/>
                  <a:gd name="T77" fmla="*/ 75 h 501"/>
                  <a:gd name="T78" fmla="*/ 38 w 373"/>
                  <a:gd name="T79" fmla="*/ 93 h 501"/>
                  <a:gd name="T80" fmla="*/ 32 w 373"/>
                  <a:gd name="T81" fmla="*/ 113 h 501"/>
                  <a:gd name="T82" fmla="*/ 47 w 373"/>
                  <a:gd name="T83" fmla="*/ 185 h 501"/>
                  <a:gd name="T84" fmla="*/ 47 w 373"/>
                  <a:gd name="T85" fmla="*/ 208 h 501"/>
                  <a:gd name="T86" fmla="*/ 14 w 373"/>
                  <a:gd name="T87" fmla="*/ 303 h 501"/>
                  <a:gd name="T88" fmla="*/ 27 w 373"/>
                  <a:gd name="T89" fmla="*/ 321 h 501"/>
                  <a:gd name="T90" fmla="*/ 14 w 373"/>
                  <a:gd name="T91" fmla="*/ 345 h 501"/>
                  <a:gd name="T92" fmla="*/ 1 w 373"/>
                  <a:gd name="T93" fmla="*/ 343 h 501"/>
                  <a:gd name="T94" fmla="*/ 4 w 373"/>
                  <a:gd name="T95" fmla="*/ 447 h 501"/>
                  <a:gd name="T96" fmla="*/ 40 w 373"/>
                  <a:gd name="T97" fmla="*/ 478 h 501"/>
                  <a:gd name="T98" fmla="*/ 73 w 373"/>
                  <a:gd name="T99" fmla="*/ 486 h 501"/>
                  <a:gd name="T100" fmla="*/ 118 w 373"/>
                  <a:gd name="T101" fmla="*/ 501 h 501"/>
                  <a:gd name="T102" fmla="*/ 154 w 373"/>
                  <a:gd name="T103" fmla="*/ 485 h 501"/>
                  <a:gd name="T104" fmla="*/ 175 w 373"/>
                  <a:gd name="T105" fmla="*/ 447 h 501"/>
                  <a:gd name="T106" fmla="*/ 199 w 373"/>
                  <a:gd name="T107" fmla="*/ 429 h 501"/>
                  <a:gd name="T108" fmla="*/ 230 w 373"/>
                  <a:gd name="T109" fmla="*/ 423 h 501"/>
                  <a:gd name="T110" fmla="*/ 255 w 373"/>
                  <a:gd name="T111" fmla="*/ 404 h 501"/>
                  <a:gd name="T112" fmla="*/ 165 w 373"/>
                  <a:gd name="T113" fmla="*/ 436 h 501"/>
                  <a:gd name="T114" fmla="*/ 171 w 373"/>
                  <a:gd name="T115" fmla="*/ 421 h 501"/>
                  <a:gd name="T116" fmla="*/ 214 w 373"/>
                  <a:gd name="T117" fmla="*/ 376 h 501"/>
                  <a:gd name="T118" fmla="*/ 300 w 373"/>
                  <a:gd name="T119" fmla="*/ 375 h 501"/>
                  <a:gd name="T120" fmla="*/ 335 w 373"/>
                  <a:gd name="T121" fmla="*/ 363 h 501"/>
                  <a:gd name="T122" fmla="*/ 369 w 373"/>
                  <a:gd name="T123" fmla="*/ 325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3" h="501">
                    <a:moveTo>
                      <a:pt x="369" y="325"/>
                    </a:moveTo>
                    <a:lnTo>
                      <a:pt x="353" y="325"/>
                    </a:lnTo>
                    <a:lnTo>
                      <a:pt x="338" y="325"/>
                    </a:lnTo>
                    <a:lnTo>
                      <a:pt x="323" y="325"/>
                    </a:lnTo>
                    <a:lnTo>
                      <a:pt x="309" y="325"/>
                    </a:lnTo>
                    <a:lnTo>
                      <a:pt x="294" y="325"/>
                    </a:lnTo>
                    <a:lnTo>
                      <a:pt x="279" y="325"/>
                    </a:lnTo>
                    <a:lnTo>
                      <a:pt x="263" y="325"/>
                    </a:lnTo>
                    <a:lnTo>
                      <a:pt x="262" y="324"/>
                    </a:lnTo>
                    <a:lnTo>
                      <a:pt x="266" y="325"/>
                    </a:lnTo>
                    <a:lnTo>
                      <a:pt x="263" y="317"/>
                    </a:lnTo>
                    <a:lnTo>
                      <a:pt x="258" y="313"/>
                    </a:lnTo>
                    <a:lnTo>
                      <a:pt x="262" y="309"/>
                    </a:lnTo>
                    <a:lnTo>
                      <a:pt x="270" y="308"/>
                    </a:lnTo>
                    <a:lnTo>
                      <a:pt x="266" y="305"/>
                    </a:lnTo>
                    <a:lnTo>
                      <a:pt x="267" y="299"/>
                    </a:lnTo>
                    <a:lnTo>
                      <a:pt x="263" y="295"/>
                    </a:lnTo>
                    <a:lnTo>
                      <a:pt x="260" y="296"/>
                    </a:lnTo>
                    <a:lnTo>
                      <a:pt x="260" y="303"/>
                    </a:lnTo>
                    <a:lnTo>
                      <a:pt x="256" y="303"/>
                    </a:lnTo>
                    <a:lnTo>
                      <a:pt x="255" y="311"/>
                    </a:lnTo>
                    <a:lnTo>
                      <a:pt x="258" y="316"/>
                    </a:lnTo>
                    <a:lnTo>
                      <a:pt x="258" y="321"/>
                    </a:lnTo>
                    <a:lnTo>
                      <a:pt x="255" y="322"/>
                    </a:lnTo>
                    <a:lnTo>
                      <a:pt x="254" y="326"/>
                    </a:lnTo>
                    <a:lnTo>
                      <a:pt x="252" y="329"/>
                    </a:lnTo>
                    <a:lnTo>
                      <a:pt x="255" y="333"/>
                    </a:lnTo>
                    <a:lnTo>
                      <a:pt x="250" y="337"/>
                    </a:lnTo>
                    <a:lnTo>
                      <a:pt x="247" y="333"/>
                    </a:lnTo>
                    <a:lnTo>
                      <a:pt x="250" y="330"/>
                    </a:lnTo>
                    <a:lnTo>
                      <a:pt x="241" y="321"/>
                    </a:lnTo>
                    <a:lnTo>
                      <a:pt x="235" y="320"/>
                    </a:lnTo>
                    <a:lnTo>
                      <a:pt x="233" y="325"/>
                    </a:lnTo>
                    <a:lnTo>
                      <a:pt x="230" y="322"/>
                    </a:lnTo>
                    <a:lnTo>
                      <a:pt x="229" y="325"/>
                    </a:lnTo>
                    <a:lnTo>
                      <a:pt x="225" y="322"/>
                    </a:lnTo>
                    <a:lnTo>
                      <a:pt x="225" y="320"/>
                    </a:lnTo>
                    <a:lnTo>
                      <a:pt x="221" y="317"/>
                    </a:lnTo>
                    <a:lnTo>
                      <a:pt x="221" y="322"/>
                    </a:lnTo>
                    <a:lnTo>
                      <a:pt x="218" y="320"/>
                    </a:lnTo>
                    <a:lnTo>
                      <a:pt x="218" y="317"/>
                    </a:lnTo>
                    <a:lnTo>
                      <a:pt x="220" y="315"/>
                    </a:lnTo>
                    <a:lnTo>
                      <a:pt x="218" y="307"/>
                    </a:lnTo>
                    <a:lnTo>
                      <a:pt x="221" y="307"/>
                    </a:lnTo>
                    <a:lnTo>
                      <a:pt x="220" y="303"/>
                    </a:lnTo>
                    <a:lnTo>
                      <a:pt x="221" y="302"/>
                    </a:lnTo>
                    <a:lnTo>
                      <a:pt x="220" y="299"/>
                    </a:lnTo>
                    <a:lnTo>
                      <a:pt x="218" y="298"/>
                    </a:lnTo>
                    <a:lnTo>
                      <a:pt x="217" y="300"/>
                    </a:lnTo>
                    <a:lnTo>
                      <a:pt x="216" y="300"/>
                    </a:lnTo>
                    <a:lnTo>
                      <a:pt x="214" y="307"/>
                    </a:lnTo>
                    <a:lnTo>
                      <a:pt x="212" y="308"/>
                    </a:lnTo>
                    <a:lnTo>
                      <a:pt x="212" y="305"/>
                    </a:lnTo>
                    <a:lnTo>
                      <a:pt x="212" y="308"/>
                    </a:lnTo>
                    <a:lnTo>
                      <a:pt x="208" y="307"/>
                    </a:lnTo>
                    <a:lnTo>
                      <a:pt x="208" y="300"/>
                    </a:lnTo>
                    <a:lnTo>
                      <a:pt x="211" y="290"/>
                    </a:lnTo>
                    <a:lnTo>
                      <a:pt x="208" y="288"/>
                    </a:lnTo>
                    <a:lnTo>
                      <a:pt x="207" y="284"/>
                    </a:lnTo>
                    <a:lnTo>
                      <a:pt x="201" y="282"/>
                    </a:lnTo>
                    <a:lnTo>
                      <a:pt x="203" y="278"/>
                    </a:lnTo>
                    <a:lnTo>
                      <a:pt x="196" y="270"/>
                    </a:lnTo>
                    <a:lnTo>
                      <a:pt x="201" y="265"/>
                    </a:lnTo>
                    <a:lnTo>
                      <a:pt x="200" y="261"/>
                    </a:lnTo>
                    <a:lnTo>
                      <a:pt x="199" y="256"/>
                    </a:lnTo>
                    <a:lnTo>
                      <a:pt x="204" y="257"/>
                    </a:lnTo>
                    <a:lnTo>
                      <a:pt x="209" y="253"/>
                    </a:lnTo>
                    <a:lnTo>
                      <a:pt x="205" y="252"/>
                    </a:lnTo>
                    <a:lnTo>
                      <a:pt x="203" y="241"/>
                    </a:lnTo>
                    <a:lnTo>
                      <a:pt x="205" y="241"/>
                    </a:lnTo>
                    <a:lnTo>
                      <a:pt x="204" y="243"/>
                    </a:lnTo>
                    <a:lnTo>
                      <a:pt x="211" y="249"/>
                    </a:lnTo>
                    <a:lnTo>
                      <a:pt x="214" y="250"/>
                    </a:lnTo>
                    <a:lnTo>
                      <a:pt x="216" y="248"/>
                    </a:lnTo>
                    <a:lnTo>
                      <a:pt x="214" y="245"/>
                    </a:lnTo>
                    <a:lnTo>
                      <a:pt x="214" y="244"/>
                    </a:lnTo>
                    <a:lnTo>
                      <a:pt x="213" y="240"/>
                    </a:lnTo>
                    <a:lnTo>
                      <a:pt x="214" y="237"/>
                    </a:lnTo>
                    <a:lnTo>
                      <a:pt x="212" y="233"/>
                    </a:lnTo>
                    <a:lnTo>
                      <a:pt x="213" y="233"/>
                    </a:lnTo>
                    <a:lnTo>
                      <a:pt x="222" y="243"/>
                    </a:lnTo>
                    <a:lnTo>
                      <a:pt x="229" y="245"/>
                    </a:lnTo>
                    <a:lnTo>
                      <a:pt x="232" y="252"/>
                    </a:lnTo>
                    <a:lnTo>
                      <a:pt x="254" y="250"/>
                    </a:lnTo>
                    <a:lnTo>
                      <a:pt x="264" y="254"/>
                    </a:lnTo>
                    <a:lnTo>
                      <a:pt x="268" y="244"/>
                    </a:lnTo>
                    <a:lnTo>
                      <a:pt x="266" y="241"/>
                    </a:lnTo>
                    <a:lnTo>
                      <a:pt x="267" y="237"/>
                    </a:lnTo>
                    <a:lnTo>
                      <a:pt x="273" y="233"/>
                    </a:lnTo>
                    <a:lnTo>
                      <a:pt x="272" y="231"/>
                    </a:lnTo>
                    <a:lnTo>
                      <a:pt x="273" y="228"/>
                    </a:lnTo>
                    <a:lnTo>
                      <a:pt x="268" y="226"/>
                    </a:lnTo>
                    <a:lnTo>
                      <a:pt x="264" y="218"/>
                    </a:lnTo>
                    <a:lnTo>
                      <a:pt x="264" y="216"/>
                    </a:lnTo>
                    <a:lnTo>
                      <a:pt x="268" y="214"/>
                    </a:lnTo>
                    <a:lnTo>
                      <a:pt x="262" y="212"/>
                    </a:lnTo>
                    <a:lnTo>
                      <a:pt x="262" y="211"/>
                    </a:lnTo>
                    <a:lnTo>
                      <a:pt x="259" y="212"/>
                    </a:lnTo>
                    <a:lnTo>
                      <a:pt x="262" y="207"/>
                    </a:lnTo>
                    <a:lnTo>
                      <a:pt x="258" y="206"/>
                    </a:lnTo>
                    <a:lnTo>
                      <a:pt x="256" y="202"/>
                    </a:lnTo>
                    <a:lnTo>
                      <a:pt x="262" y="201"/>
                    </a:lnTo>
                    <a:lnTo>
                      <a:pt x="256" y="193"/>
                    </a:lnTo>
                    <a:lnTo>
                      <a:pt x="262" y="188"/>
                    </a:lnTo>
                    <a:lnTo>
                      <a:pt x="262" y="182"/>
                    </a:lnTo>
                    <a:lnTo>
                      <a:pt x="263" y="177"/>
                    </a:lnTo>
                    <a:lnTo>
                      <a:pt x="262" y="177"/>
                    </a:lnTo>
                    <a:lnTo>
                      <a:pt x="264" y="173"/>
                    </a:lnTo>
                    <a:lnTo>
                      <a:pt x="263" y="167"/>
                    </a:lnTo>
                    <a:lnTo>
                      <a:pt x="266" y="163"/>
                    </a:lnTo>
                    <a:lnTo>
                      <a:pt x="264" y="164"/>
                    </a:lnTo>
                    <a:lnTo>
                      <a:pt x="260" y="160"/>
                    </a:lnTo>
                    <a:lnTo>
                      <a:pt x="258" y="161"/>
                    </a:lnTo>
                    <a:lnTo>
                      <a:pt x="255" y="153"/>
                    </a:lnTo>
                    <a:lnTo>
                      <a:pt x="252" y="151"/>
                    </a:lnTo>
                    <a:lnTo>
                      <a:pt x="256" y="143"/>
                    </a:lnTo>
                    <a:lnTo>
                      <a:pt x="262" y="139"/>
                    </a:lnTo>
                    <a:lnTo>
                      <a:pt x="260" y="136"/>
                    </a:lnTo>
                    <a:lnTo>
                      <a:pt x="258" y="136"/>
                    </a:lnTo>
                    <a:lnTo>
                      <a:pt x="258" y="132"/>
                    </a:lnTo>
                    <a:lnTo>
                      <a:pt x="268" y="130"/>
                    </a:lnTo>
                    <a:lnTo>
                      <a:pt x="264" y="126"/>
                    </a:lnTo>
                    <a:lnTo>
                      <a:pt x="256" y="131"/>
                    </a:lnTo>
                    <a:lnTo>
                      <a:pt x="254" y="126"/>
                    </a:lnTo>
                    <a:lnTo>
                      <a:pt x="245" y="125"/>
                    </a:lnTo>
                    <a:lnTo>
                      <a:pt x="247" y="121"/>
                    </a:lnTo>
                    <a:lnTo>
                      <a:pt x="254" y="122"/>
                    </a:lnTo>
                    <a:lnTo>
                      <a:pt x="250" y="117"/>
                    </a:lnTo>
                    <a:lnTo>
                      <a:pt x="251" y="109"/>
                    </a:lnTo>
                    <a:lnTo>
                      <a:pt x="254" y="106"/>
                    </a:lnTo>
                    <a:lnTo>
                      <a:pt x="247" y="109"/>
                    </a:lnTo>
                    <a:lnTo>
                      <a:pt x="245" y="105"/>
                    </a:lnTo>
                    <a:lnTo>
                      <a:pt x="246" y="96"/>
                    </a:lnTo>
                    <a:lnTo>
                      <a:pt x="249" y="93"/>
                    </a:lnTo>
                    <a:lnTo>
                      <a:pt x="245" y="89"/>
                    </a:lnTo>
                    <a:lnTo>
                      <a:pt x="249" y="87"/>
                    </a:lnTo>
                    <a:lnTo>
                      <a:pt x="245" y="81"/>
                    </a:lnTo>
                    <a:lnTo>
                      <a:pt x="251" y="79"/>
                    </a:lnTo>
                    <a:lnTo>
                      <a:pt x="246" y="79"/>
                    </a:lnTo>
                    <a:lnTo>
                      <a:pt x="234" y="97"/>
                    </a:lnTo>
                    <a:lnTo>
                      <a:pt x="239" y="105"/>
                    </a:lnTo>
                    <a:lnTo>
                      <a:pt x="233" y="114"/>
                    </a:lnTo>
                    <a:lnTo>
                      <a:pt x="232" y="112"/>
                    </a:lnTo>
                    <a:lnTo>
                      <a:pt x="233" y="115"/>
                    </a:lnTo>
                    <a:lnTo>
                      <a:pt x="232" y="119"/>
                    </a:lnTo>
                    <a:lnTo>
                      <a:pt x="230" y="119"/>
                    </a:lnTo>
                    <a:lnTo>
                      <a:pt x="229" y="122"/>
                    </a:lnTo>
                    <a:lnTo>
                      <a:pt x="230" y="123"/>
                    </a:lnTo>
                    <a:lnTo>
                      <a:pt x="228" y="126"/>
                    </a:lnTo>
                    <a:lnTo>
                      <a:pt x="224" y="123"/>
                    </a:lnTo>
                    <a:lnTo>
                      <a:pt x="229" y="131"/>
                    </a:lnTo>
                    <a:lnTo>
                      <a:pt x="225" y="139"/>
                    </a:lnTo>
                    <a:lnTo>
                      <a:pt x="226" y="134"/>
                    </a:lnTo>
                    <a:lnTo>
                      <a:pt x="226" y="130"/>
                    </a:lnTo>
                    <a:lnTo>
                      <a:pt x="220" y="126"/>
                    </a:lnTo>
                    <a:lnTo>
                      <a:pt x="216" y="136"/>
                    </a:lnTo>
                    <a:lnTo>
                      <a:pt x="200" y="144"/>
                    </a:lnTo>
                    <a:lnTo>
                      <a:pt x="197" y="150"/>
                    </a:lnTo>
                    <a:lnTo>
                      <a:pt x="196" y="138"/>
                    </a:lnTo>
                    <a:lnTo>
                      <a:pt x="194" y="142"/>
                    </a:lnTo>
                    <a:lnTo>
                      <a:pt x="195" y="134"/>
                    </a:lnTo>
                    <a:lnTo>
                      <a:pt x="188" y="150"/>
                    </a:lnTo>
                    <a:lnTo>
                      <a:pt x="188" y="148"/>
                    </a:lnTo>
                    <a:lnTo>
                      <a:pt x="190" y="139"/>
                    </a:lnTo>
                    <a:lnTo>
                      <a:pt x="186" y="125"/>
                    </a:lnTo>
                    <a:lnTo>
                      <a:pt x="171" y="126"/>
                    </a:lnTo>
                    <a:lnTo>
                      <a:pt x="163" y="132"/>
                    </a:lnTo>
                    <a:lnTo>
                      <a:pt x="156" y="129"/>
                    </a:lnTo>
                    <a:lnTo>
                      <a:pt x="162" y="127"/>
                    </a:lnTo>
                    <a:lnTo>
                      <a:pt x="159" y="121"/>
                    </a:lnTo>
                    <a:lnTo>
                      <a:pt x="163" y="121"/>
                    </a:lnTo>
                    <a:lnTo>
                      <a:pt x="166" y="126"/>
                    </a:lnTo>
                    <a:lnTo>
                      <a:pt x="174" y="121"/>
                    </a:lnTo>
                    <a:lnTo>
                      <a:pt x="173" y="117"/>
                    </a:lnTo>
                    <a:lnTo>
                      <a:pt x="169" y="115"/>
                    </a:lnTo>
                    <a:lnTo>
                      <a:pt x="174" y="112"/>
                    </a:lnTo>
                    <a:lnTo>
                      <a:pt x="166" y="110"/>
                    </a:lnTo>
                    <a:lnTo>
                      <a:pt x="170" y="101"/>
                    </a:lnTo>
                    <a:lnTo>
                      <a:pt x="169" y="96"/>
                    </a:lnTo>
                    <a:lnTo>
                      <a:pt x="162" y="91"/>
                    </a:lnTo>
                    <a:lnTo>
                      <a:pt x="165" y="88"/>
                    </a:lnTo>
                    <a:lnTo>
                      <a:pt x="170" y="85"/>
                    </a:lnTo>
                    <a:lnTo>
                      <a:pt x="165" y="75"/>
                    </a:lnTo>
                    <a:lnTo>
                      <a:pt x="166" y="66"/>
                    </a:lnTo>
                    <a:lnTo>
                      <a:pt x="170" y="60"/>
                    </a:lnTo>
                    <a:lnTo>
                      <a:pt x="166" y="53"/>
                    </a:lnTo>
                    <a:lnTo>
                      <a:pt x="165" y="54"/>
                    </a:lnTo>
                    <a:lnTo>
                      <a:pt x="165" y="56"/>
                    </a:lnTo>
                    <a:lnTo>
                      <a:pt x="158" y="59"/>
                    </a:lnTo>
                    <a:lnTo>
                      <a:pt x="156" y="53"/>
                    </a:lnTo>
                    <a:lnTo>
                      <a:pt x="145" y="55"/>
                    </a:lnTo>
                    <a:lnTo>
                      <a:pt x="142" y="50"/>
                    </a:lnTo>
                    <a:lnTo>
                      <a:pt x="133" y="50"/>
                    </a:lnTo>
                    <a:lnTo>
                      <a:pt x="135" y="47"/>
                    </a:lnTo>
                    <a:lnTo>
                      <a:pt x="131" y="43"/>
                    </a:lnTo>
                    <a:lnTo>
                      <a:pt x="129" y="39"/>
                    </a:lnTo>
                    <a:lnTo>
                      <a:pt x="133" y="34"/>
                    </a:lnTo>
                    <a:lnTo>
                      <a:pt x="129" y="33"/>
                    </a:lnTo>
                    <a:lnTo>
                      <a:pt x="123" y="37"/>
                    </a:lnTo>
                    <a:lnTo>
                      <a:pt x="123" y="34"/>
                    </a:lnTo>
                    <a:lnTo>
                      <a:pt x="125" y="32"/>
                    </a:lnTo>
                    <a:lnTo>
                      <a:pt x="123" y="28"/>
                    </a:lnTo>
                    <a:lnTo>
                      <a:pt x="123" y="22"/>
                    </a:lnTo>
                    <a:lnTo>
                      <a:pt x="118" y="22"/>
                    </a:lnTo>
                    <a:lnTo>
                      <a:pt x="118" y="26"/>
                    </a:lnTo>
                    <a:lnTo>
                      <a:pt x="114" y="28"/>
                    </a:lnTo>
                    <a:lnTo>
                      <a:pt x="118" y="18"/>
                    </a:lnTo>
                    <a:lnTo>
                      <a:pt x="116" y="15"/>
                    </a:lnTo>
                    <a:lnTo>
                      <a:pt x="97" y="4"/>
                    </a:lnTo>
                    <a:lnTo>
                      <a:pt x="82" y="11"/>
                    </a:lnTo>
                    <a:lnTo>
                      <a:pt x="81" y="15"/>
                    </a:lnTo>
                    <a:lnTo>
                      <a:pt x="76" y="15"/>
                    </a:lnTo>
                    <a:lnTo>
                      <a:pt x="77" y="12"/>
                    </a:lnTo>
                    <a:lnTo>
                      <a:pt x="76" y="11"/>
                    </a:lnTo>
                    <a:lnTo>
                      <a:pt x="68" y="12"/>
                    </a:lnTo>
                    <a:lnTo>
                      <a:pt x="68" y="9"/>
                    </a:lnTo>
                    <a:lnTo>
                      <a:pt x="56" y="4"/>
                    </a:lnTo>
                    <a:lnTo>
                      <a:pt x="35" y="1"/>
                    </a:lnTo>
                    <a:lnTo>
                      <a:pt x="35" y="0"/>
                    </a:lnTo>
                    <a:lnTo>
                      <a:pt x="23" y="13"/>
                    </a:lnTo>
                    <a:lnTo>
                      <a:pt x="24" y="21"/>
                    </a:lnTo>
                    <a:lnTo>
                      <a:pt x="26" y="28"/>
                    </a:lnTo>
                    <a:lnTo>
                      <a:pt x="32" y="33"/>
                    </a:lnTo>
                    <a:lnTo>
                      <a:pt x="36" y="29"/>
                    </a:lnTo>
                    <a:lnTo>
                      <a:pt x="36" y="36"/>
                    </a:lnTo>
                    <a:lnTo>
                      <a:pt x="31" y="42"/>
                    </a:lnTo>
                    <a:lnTo>
                      <a:pt x="31" y="46"/>
                    </a:lnTo>
                    <a:lnTo>
                      <a:pt x="24" y="58"/>
                    </a:lnTo>
                    <a:lnTo>
                      <a:pt x="24" y="60"/>
                    </a:lnTo>
                    <a:lnTo>
                      <a:pt x="27" y="63"/>
                    </a:lnTo>
                    <a:lnTo>
                      <a:pt x="36" y="64"/>
                    </a:lnTo>
                    <a:lnTo>
                      <a:pt x="31" y="66"/>
                    </a:lnTo>
                    <a:lnTo>
                      <a:pt x="32" y="70"/>
                    </a:lnTo>
                    <a:lnTo>
                      <a:pt x="31" y="75"/>
                    </a:lnTo>
                    <a:lnTo>
                      <a:pt x="36" y="83"/>
                    </a:lnTo>
                    <a:lnTo>
                      <a:pt x="36" y="87"/>
                    </a:lnTo>
                    <a:lnTo>
                      <a:pt x="32" y="87"/>
                    </a:lnTo>
                    <a:lnTo>
                      <a:pt x="32" y="89"/>
                    </a:lnTo>
                    <a:lnTo>
                      <a:pt x="42" y="89"/>
                    </a:lnTo>
                    <a:lnTo>
                      <a:pt x="38" y="93"/>
                    </a:lnTo>
                    <a:lnTo>
                      <a:pt x="38" y="98"/>
                    </a:lnTo>
                    <a:lnTo>
                      <a:pt x="43" y="102"/>
                    </a:lnTo>
                    <a:lnTo>
                      <a:pt x="38" y="104"/>
                    </a:lnTo>
                    <a:lnTo>
                      <a:pt x="32" y="101"/>
                    </a:lnTo>
                    <a:lnTo>
                      <a:pt x="31" y="105"/>
                    </a:lnTo>
                    <a:lnTo>
                      <a:pt x="32" y="113"/>
                    </a:lnTo>
                    <a:lnTo>
                      <a:pt x="15" y="118"/>
                    </a:lnTo>
                    <a:lnTo>
                      <a:pt x="15" y="126"/>
                    </a:lnTo>
                    <a:lnTo>
                      <a:pt x="14" y="127"/>
                    </a:lnTo>
                    <a:lnTo>
                      <a:pt x="27" y="140"/>
                    </a:lnTo>
                    <a:lnTo>
                      <a:pt x="36" y="144"/>
                    </a:lnTo>
                    <a:lnTo>
                      <a:pt x="47" y="185"/>
                    </a:lnTo>
                    <a:lnTo>
                      <a:pt x="48" y="205"/>
                    </a:lnTo>
                    <a:lnTo>
                      <a:pt x="53" y="197"/>
                    </a:lnTo>
                    <a:lnTo>
                      <a:pt x="56" y="206"/>
                    </a:lnTo>
                    <a:lnTo>
                      <a:pt x="57" y="206"/>
                    </a:lnTo>
                    <a:lnTo>
                      <a:pt x="53" y="210"/>
                    </a:lnTo>
                    <a:lnTo>
                      <a:pt x="47" y="208"/>
                    </a:lnTo>
                    <a:lnTo>
                      <a:pt x="34" y="231"/>
                    </a:lnTo>
                    <a:lnTo>
                      <a:pt x="30" y="236"/>
                    </a:lnTo>
                    <a:lnTo>
                      <a:pt x="0" y="256"/>
                    </a:lnTo>
                    <a:lnTo>
                      <a:pt x="5" y="258"/>
                    </a:lnTo>
                    <a:lnTo>
                      <a:pt x="11" y="273"/>
                    </a:lnTo>
                    <a:lnTo>
                      <a:pt x="14" y="303"/>
                    </a:lnTo>
                    <a:lnTo>
                      <a:pt x="15" y="304"/>
                    </a:lnTo>
                    <a:lnTo>
                      <a:pt x="14" y="307"/>
                    </a:lnTo>
                    <a:lnTo>
                      <a:pt x="17" y="312"/>
                    </a:lnTo>
                    <a:lnTo>
                      <a:pt x="22" y="319"/>
                    </a:lnTo>
                    <a:lnTo>
                      <a:pt x="28" y="319"/>
                    </a:lnTo>
                    <a:lnTo>
                      <a:pt x="27" y="321"/>
                    </a:lnTo>
                    <a:lnTo>
                      <a:pt x="22" y="320"/>
                    </a:lnTo>
                    <a:lnTo>
                      <a:pt x="14" y="330"/>
                    </a:lnTo>
                    <a:lnTo>
                      <a:pt x="11" y="330"/>
                    </a:lnTo>
                    <a:lnTo>
                      <a:pt x="17" y="338"/>
                    </a:lnTo>
                    <a:lnTo>
                      <a:pt x="15" y="343"/>
                    </a:lnTo>
                    <a:lnTo>
                      <a:pt x="14" y="345"/>
                    </a:lnTo>
                    <a:lnTo>
                      <a:pt x="11" y="346"/>
                    </a:lnTo>
                    <a:lnTo>
                      <a:pt x="11" y="340"/>
                    </a:lnTo>
                    <a:lnTo>
                      <a:pt x="7" y="336"/>
                    </a:lnTo>
                    <a:lnTo>
                      <a:pt x="2" y="337"/>
                    </a:lnTo>
                    <a:lnTo>
                      <a:pt x="1" y="340"/>
                    </a:lnTo>
                    <a:lnTo>
                      <a:pt x="1" y="343"/>
                    </a:lnTo>
                    <a:lnTo>
                      <a:pt x="1" y="355"/>
                    </a:lnTo>
                    <a:lnTo>
                      <a:pt x="1" y="379"/>
                    </a:lnTo>
                    <a:lnTo>
                      <a:pt x="1" y="404"/>
                    </a:lnTo>
                    <a:lnTo>
                      <a:pt x="1" y="426"/>
                    </a:lnTo>
                    <a:lnTo>
                      <a:pt x="1" y="442"/>
                    </a:lnTo>
                    <a:lnTo>
                      <a:pt x="4" y="447"/>
                    </a:lnTo>
                    <a:lnTo>
                      <a:pt x="4" y="450"/>
                    </a:lnTo>
                    <a:lnTo>
                      <a:pt x="9" y="457"/>
                    </a:lnTo>
                    <a:lnTo>
                      <a:pt x="11" y="464"/>
                    </a:lnTo>
                    <a:lnTo>
                      <a:pt x="15" y="469"/>
                    </a:lnTo>
                    <a:lnTo>
                      <a:pt x="35" y="473"/>
                    </a:lnTo>
                    <a:lnTo>
                      <a:pt x="40" y="478"/>
                    </a:lnTo>
                    <a:lnTo>
                      <a:pt x="47" y="480"/>
                    </a:lnTo>
                    <a:lnTo>
                      <a:pt x="51" y="486"/>
                    </a:lnTo>
                    <a:lnTo>
                      <a:pt x="55" y="489"/>
                    </a:lnTo>
                    <a:lnTo>
                      <a:pt x="60" y="488"/>
                    </a:lnTo>
                    <a:lnTo>
                      <a:pt x="64" y="492"/>
                    </a:lnTo>
                    <a:lnTo>
                      <a:pt x="73" y="486"/>
                    </a:lnTo>
                    <a:lnTo>
                      <a:pt x="83" y="485"/>
                    </a:lnTo>
                    <a:lnTo>
                      <a:pt x="87" y="488"/>
                    </a:lnTo>
                    <a:lnTo>
                      <a:pt x="86" y="493"/>
                    </a:lnTo>
                    <a:lnTo>
                      <a:pt x="89" y="495"/>
                    </a:lnTo>
                    <a:lnTo>
                      <a:pt x="82" y="501"/>
                    </a:lnTo>
                    <a:lnTo>
                      <a:pt x="118" y="501"/>
                    </a:lnTo>
                    <a:lnTo>
                      <a:pt x="135" y="501"/>
                    </a:lnTo>
                    <a:lnTo>
                      <a:pt x="137" y="495"/>
                    </a:lnTo>
                    <a:lnTo>
                      <a:pt x="142" y="494"/>
                    </a:lnTo>
                    <a:lnTo>
                      <a:pt x="150" y="493"/>
                    </a:lnTo>
                    <a:lnTo>
                      <a:pt x="150" y="489"/>
                    </a:lnTo>
                    <a:lnTo>
                      <a:pt x="154" y="485"/>
                    </a:lnTo>
                    <a:lnTo>
                      <a:pt x="154" y="474"/>
                    </a:lnTo>
                    <a:lnTo>
                      <a:pt x="159" y="464"/>
                    </a:lnTo>
                    <a:lnTo>
                      <a:pt x="161" y="457"/>
                    </a:lnTo>
                    <a:lnTo>
                      <a:pt x="169" y="443"/>
                    </a:lnTo>
                    <a:lnTo>
                      <a:pt x="173" y="443"/>
                    </a:lnTo>
                    <a:lnTo>
                      <a:pt x="175" y="447"/>
                    </a:lnTo>
                    <a:lnTo>
                      <a:pt x="183" y="443"/>
                    </a:lnTo>
                    <a:lnTo>
                      <a:pt x="187" y="439"/>
                    </a:lnTo>
                    <a:lnTo>
                      <a:pt x="187" y="430"/>
                    </a:lnTo>
                    <a:lnTo>
                      <a:pt x="191" y="430"/>
                    </a:lnTo>
                    <a:lnTo>
                      <a:pt x="191" y="429"/>
                    </a:lnTo>
                    <a:lnTo>
                      <a:pt x="199" y="429"/>
                    </a:lnTo>
                    <a:lnTo>
                      <a:pt x="204" y="433"/>
                    </a:lnTo>
                    <a:lnTo>
                      <a:pt x="211" y="431"/>
                    </a:lnTo>
                    <a:lnTo>
                      <a:pt x="212" y="429"/>
                    </a:lnTo>
                    <a:lnTo>
                      <a:pt x="222" y="427"/>
                    </a:lnTo>
                    <a:lnTo>
                      <a:pt x="230" y="430"/>
                    </a:lnTo>
                    <a:lnTo>
                      <a:pt x="230" y="423"/>
                    </a:lnTo>
                    <a:lnTo>
                      <a:pt x="241" y="426"/>
                    </a:lnTo>
                    <a:lnTo>
                      <a:pt x="256" y="414"/>
                    </a:lnTo>
                    <a:lnTo>
                      <a:pt x="256" y="410"/>
                    </a:lnTo>
                    <a:lnTo>
                      <a:pt x="254" y="408"/>
                    </a:lnTo>
                    <a:lnTo>
                      <a:pt x="256" y="408"/>
                    </a:lnTo>
                    <a:lnTo>
                      <a:pt x="255" y="404"/>
                    </a:lnTo>
                    <a:lnTo>
                      <a:pt x="243" y="397"/>
                    </a:lnTo>
                    <a:lnTo>
                      <a:pt x="234" y="396"/>
                    </a:lnTo>
                    <a:lnTo>
                      <a:pt x="217" y="398"/>
                    </a:lnTo>
                    <a:lnTo>
                      <a:pt x="179" y="418"/>
                    </a:lnTo>
                    <a:lnTo>
                      <a:pt x="169" y="429"/>
                    </a:lnTo>
                    <a:lnTo>
                      <a:pt x="165" y="436"/>
                    </a:lnTo>
                    <a:lnTo>
                      <a:pt x="149" y="454"/>
                    </a:lnTo>
                    <a:lnTo>
                      <a:pt x="142" y="456"/>
                    </a:lnTo>
                    <a:lnTo>
                      <a:pt x="158" y="440"/>
                    </a:lnTo>
                    <a:lnTo>
                      <a:pt x="165" y="429"/>
                    </a:lnTo>
                    <a:lnTo>
                      <a:pt x="165" y="423"/>
                    </a:lnTo>
                    <a:lnTo>
                      <a:pt x="171" y="421"/>
                    </a:lnTo>
                    <a:lnTo>
                      <a:pt x="179" y="408"/>
                    </a:lnTo>
                    <a:lnTo>
                      <a:pt x="188" y="398"/>
                    </a:lnTo>
                    <a:lnTo>
                      <a:pt x="194" y="396"/>
                    </a:lnTo>
                    <a:lnTo>
                      <a:pt x="205" y="395"/>
                    </a:lnTo>
                    <a:lnTo>
                      <a:pt x="209" y="383"/>
                    </a:lnTo>
                    <a:lnTo>
                      <a:pt x="214" y="376"/>
                    </a:lnTo>
                    <a:lnTo>
                      <a:pt x="217" y="375"/>
                    </a:lnTo>
                    <a:lnTo>
                      <a:pt x="220" y="375"/>
                    </a:lnTo>
                    <a:lnTo>
                      <a:pt x="222" y="372"/>
                    </a:lnTo>
                    <a:lnTo>
                      <a:pt x="252" y="370"/>
                    </a:lnTo>
                    <a:lnTo>
                      <a:pt x="296" y="371"/>
                    </a:lnTo>
                    <a:lnTo>
                      <a:pt x="300" y="375"/>
                    </a:lnTo>
                    <a:lnTo>
                      <a:pt x="321" y="371"/>
                    </a:lnTo>
                    <a:lnTo>
                      <a:pt x="325" y="367"/>
                    </a:lnTo>
                    <a:lnTo>
                      <a:pt x="323" y="370"/>
                    </a:lnTo>
                    <a:lnTo>
                      <a:pt x="326" y="371"/>
                    </a:lnTo>
                    <a:lnTo>
                      <a:pt x="332" y="366"/>
                    </a:lnTo>
                    <a:lnTo>
                      <a:pt x="335" y="363"/>
                    </a:lnTo>
                    <a:lnTo>
                      <a:pt x="344" y="350"/>
                    </a:lnTo>
                    <a:lnTo>
                      <a:pt x="345" y="351"/>
                    </a:lnTo>
                    <a:lnTo>
                      <a:pt x="353" y="343"/>
                    </a:lnTo>
                    <a:lnTo>
                      <a:pt x="373" y="340"/>
                    </a:lnTo>
                    <a:lnTo>
                      <a:pt x="373" y="325"/>
                    </a:lnTo>
                    <a:lnTo>
                      <a:pt x="369" y="325"/>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54" name="Freeform 630">
                <a:extLst>
                  <a:ext uri="{FF2B5EF4-FFF2-40B4-BE49-F238E27FC236}">
                    <a16:creationId xmlns:a16="http://schemas.microsoft.com/office/drawing/2014/main" xmlns="" id="{82655A71-787E-4073-9332-799C1AD1CE6E}"/>
                  </a:ext>
                </a:extLst>
              </p:cNvPr>
              <p:cNvSpPr>
                <a:spLocks/>
              </p:cNvSpPr>
              <p:nvPr/>
            </p:nvSpPr>
            <p:spPr bwMode="auto">
              <a:xfrm>
                <a:off x="16408103" y="4361053"/>
                <a:ext cx="464475" cy="370533"/>
              </a:xfrm>
              <a:custGeom>
                <a:avLst/>
                <a:gdLst>
                  <a:gd name="T0" fmla="*/ 87 w 89"/>
                  <a:gd name="T1" fmla="*/ 49 h 71"/>
                  <a:gd name="T2" fmla="*/ 89 w 89"/>
                  <a:gd name="T3" fmla="*/ 47 h 71"/>
                  <a:gd name="T4" fmla="*/ 88 w 89"/>
                  <a:gd name="T5" fmla="*/ 46 h 71"/>
                  <a:gd name="T6" fmla="*/ 76 w 89"/>
                  <a:gd name="T7" fmla="*/ 42 h 71"/>
                  <a:gd name="T8" fmla="*/ 71 w 89"/>
                  <a:gd name="T9" fmla="*/ 32 h 71"/>
                  <a:gd name="T10" fmla="*/ 71 w 89"/>
                  <a:gd name="T11" fmla="*/ 24 h 71"/>
                  <a:gd name="T12" fmla="*/ 64 w 89"/>
                  <a:gd name="T13" fmla="*/ 23 h 71"/>
                  <a:gd name="T14" fmla="*/ 70 w 89"/>
                  <a:gd name="T15" fmla="*/ 17 h 71"/>
                  <a:gd name="T16" fmla="*/ 72 w 89"/>
                  <a:gd name="T17" fmla="*/ 11 h 71"/>
                  <a:gd name="T18" fmla="*/ 72 w 89"/>
                  <a:gd name="T19" fmla="*/ 7 h 71"/>
                  <a:gd name="T20" fmla="*/ 67 w 89"/>
                  <a:gd name="T21" fmla="*/ 3 h 71"/>
                  <a:gd name="T22" fmla="*/ 58 w 89"/>
                  <a:gd name="T23" fmla="*/ 8 h 71"/>
                  <a:gd name="T24" fmla="*/ 55 w 89"/>
                  <a:gd name="T25" fmla="*/ 3 h 71"/>
                  <a:gd name="T26" fmla="*/ 47 w 89"/>
                  <a:gd name="T27" fmla="*/ 0 h 71"/>
                  <a:gd name="T28" fmla="*/ 37 w 89"/>
                  <a:gd name="T29" fmla="*/ 2 h 71"/>
                  <a:gd name="T30" fmla="*/ 36 w 89"/>
                  <a:gd name="T31" fmla="*/ 4 h 71"/>
                  <a:gd name="T32" fmla="*/ 29 w 89"/>
                  <a:gd name="T33" fmla="*/ 6 h 71"/>
                  <a:gd name="T34" fmla="*/ 24 w 89"/>
                  <a:gd name="T35" fmla="*/ 2 h 71"/>
                  <a:gd name="T36" fmla="*/ 16 w 89"/>
                  <a:gd name="T37" fmla="*/ 2 h 71"/>
                  <a:gd name="T38" fmla="*/ 16 w 89"/>
                  <a:gd name="T39" fmla="*/ 3 h 71"/>
                  <a:gd name="T40" fmla="*/ 12 w 89"/>
                  <a:gd name="T41" fmla="*/ 3 h 71"/>
                  <a:gd name="T42" fmla="*/ 12 w 89"/>
                  <a:gd name="T43" fmla="*/ 12 h 71"/>
                  <a:gd name="T44" fmla="*/ 8 w 89"/>
                  <a:gd name="T45" fmla="*/ 16 h 71"/>
                  <a:gd name="T46" fmla="*/ 0 w 89"/>
                  <a:gd name="T47" fmla="*/ 20 h 71"/>
                  <a:gd name="T48" fmla="*/ 0 w 89"/>
                  <a:gd name="T49" fmla="*/ 21 h 71"/>
                  <a:gd name="T50" fmla="*/ 4 w 89"/>
                  <a:gd name="T51" fmla="*/ 23 h 71"/>
                  <a:gd name="T52" fmla="*/ 15 w 89"/>
                  <a:gd name="T53" fmla="*/ 17 h 71"/>
                  <a:gd name="T54" fmla="*/ 22 w 89"/>
                  <a:gd name="T55" fmla="*/ 25 h 71"/>
                  <a:gd name="T56" fmla="*/ 22 w 89"/>
                  <a:gd name="T57" fmla="*/ 41 h 71"/>
                  <a:gd name="T58" fmla="*/ 22 w 89"/>
                  <a:gd name="T59" fmla="*/ 58 h 71"/>
                  <a:gd name="T60" fmla="*/ 26 w 89"/>
                  <a:gd name="T61" fmla="*/ 61 h 71"/>
                  <a:gd name="T62" fmla="*/ 26 w 89"/>
                  <a:gd name="T63" fmla="*/ 66 h 71"/>
                  <a:gd name="T64" fmla="*/ 30 w 89"/>
                  <a:gd name="T65" fmla="*/ 70 h 71"/>
                  <a:gd name="T66" fmla="*/ 33 w 89"/>
                  <a:gd name="T67" fmla="*/ 70 h 71"/>
                  <a:gd name="T68" fmla="*/ 34 w 89"/>
                  <a:gd name="T69" fmla="*/ 68 h 71"/>
                  <a:gd name="T70" fmla="*/ 41 w 89"/>
                  <a:gd name="T71" fmla="*/ 71 h 71"/>
                  <a:gd name="T72" fmla="*/ 47 w 89"/>
                  <a:gd name="T73" fmla="*/ 70 h 71"/>
                  <a:gd name="T74" fmla="*/ 50 w 89"/>
                  <a:gd name="T75" fmla="*/ 68 h 71"/>
                  <a:gd name="T76" fmla="*/ 53 w 89"/>
                  <a:gd name="T77" fmla="*/ 67 h 71"/>
                  <a:gd name="T78" fmla="*/ 58 w 89"/>
                  <a:gd name="T79" fmla="*/ 67 h 71"/>
                  <a:gd name="T80" fmla="*/ 74 w 89"/>
                  <a:gd name="T81" fmla="*/ 57 h 71"/>
                  <a:gd name="T82" fmla="*/ 76 w 89"/>
                  <a:gd name="T83" fmla="*/ 51 h 71"/>
                  <a:gd name="T84" fmla="*/ 77 w 89"/>
                  <a:gd name="T85" fmla="*/ 54 h 71"/>
                  <a:gd name="T86" fmla="*/ 80 w 89"/>
                  <a:gd name="T87" fmla="*/ 54 h 71"/>
                  <a:gd name="T88" fmla="*/ 81 w 89"/>
                  <a:gd name="T89" fmla="*/ 50 h 71"/>
                  <a:gd name="T90" fmla="*/ 87 w 89"/>
                  <a:gd name="T91"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9" h="71">
                    <a:moveTo>
                      <a:pt x="87" y="49"/>
                    </a:moveTo>
                    <a:lnTo>
                      <a:pt x="89" y="47"/>
                    </a:lnTo>
                    <a:lnTo>
                      <a:pt x="88" y="46"/>
                    </a:lnTo>
                    <a:lnTo>
                      <a:pt x="76" y="42"/>
                    </a:lnTo>
                    <a:lnTo>
                      <a:pt x="71" y="32"/>
                    </a:lnTo>
                    <a:lnTo>
                      <a:pt x="71" y="24"/>
                    </a:lnTo>
                    <a:lnTo>
                      <a:pt x="64" y="23"/>
                    </a:lnTo>
                    <a:lnTo>
                      <a:pt x="70" y="17"/>
                    </a:lnTo>
                    <a:lnTo>
                      <a:pt x="72" y="11"/>
                    </a:lnTo>
                    <a:lnTo>
                      <a:pt x="72" y="7"/>
                    </a:lnTo>
                    <a:lnTo>
                      <a:pt x="67" y="3"/>
                    </a:lnTo>
                    <a:lnTo>
                      <a:pt x="58" y="8"/>
                    </a:lnTo>
                    <a:lnTo>
                      <a:pt x="55" y="3"/>
                    </a:lnTo>
                    <a:lnTo>
                      <a:pt x="47" y="0"/>
                    </a:lnTo>
                    <a:lnTo>
                      <a:pt x="37" y="2"/>
                    </a:lnTo>
                    <a:lnTo>
                      <a:pt x="36" y="4"/>
                    </a:lnTo>
                    <a:lnTo>
                      <a:pt x="29" y="6"/>
                    </a:lnTo>
                    <a:lnTo>
                      <a:pt x="24" y="2"/>
                    </a:lnTo>
                    <a:lnTo>
                      <a:pt x="16" y="2"/>
                    </a:lnTo>
                    <a:lnTo>
                      <a:pt x="16" y="3"/>
                    </a:lnTo>
                    <a:lnTo>
                      <a:pt x="12" y="3"/>
                    </a:lnTo>
                    <a:lnTo>
                      <a:pt x="12" y="12"/>
                    </a:lnTo>
                    <a:lnTo>
                      <a:pt x="8" y="16"/>
                    </a:lnTo>
                    <a:lnTo>
                      <a:pt x="0" y="20"/>
                    </a:lnTo>
                    <a:lnTo>
                      <a:pt x="0" y="21"/>
                    </a:lnTo>
                    <a:lnTo>
                      <a:pt x="4" y="23"/>
                    </a:lnTo>
                    <a:lnTo>
                      <a:pt x="15" y="17"/>
                    </a:lnTo>
                    <a:lnTo>
                      <a:pt x="22" y="25"/>
                    </a:lnTo>
                    <a:lnTo>
                      <a:pt x="22" y="41"/>
                    </a:lnTo>
                    <a:lnTo>
                      <a:pt x="22" y="58"/>
                    </a:lnTo>
                    <a:lnTo>
                      <a:pt x="26" y="61"/>
                    </a:lnTo>
                    <a:lnTo>
                      <a:pt x="26" y="66"/>
                    </a:lnTo>
                    <a:lnTo>
                      <a:pt x="30" y="70"/>
                    </a:lnTo>
                    <a:lnTo>
                      <a:pt x="33" y="70"/>
                    </a:lnTo>
                    <a:lnTo>
                      <a:pt x="34" y="68"/>
                    </a:lnTo>
                    <a:lnTo>
                      <a:pt x="41" y="71"/>
                    </a:lnTo>
                    <a:lnTo>
                      <a:pt x="47" y="70"/>
                    </a:lnTo>
                    <a:lnTo>
                      <a:pt x="50" y="68"/>
                    </a:lnTo>
                    <a:lnTo>
                      <a:pt x="53" y="67"/>
                    </a:lnTo>
                    <a:lnTo>
                      <a:pt x="58" y="67"/>
                    </a:lnTo>
                    <a:lnTo>
                      <a:pt x="74" y="57"/>
                    </a:lnTo>
                    <a:lnTo>
                      <a:pt x="76" y="51"/>
                    </a:lnTo>
                    <a:lnTo>
                      <a:pt x="77" y="54"/>
                    </a:lnTo>
                    <a:lnTo>
                      <a:pt x="80" y="54"/>
                    </a:lnTo>
                    <a:lnTo>
                      <a:pt x="81" y="50"/>
                    </a:lnTo>
                    <a:lnTo>
                      <a:pt x="87" y="49"/>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55" name="Freeform 631">
                <a:extLst>
                  <a:ext uri="{FF2B5EF4-FFF2-40B4-BE49-F238E27FC236}">
                    <a16:creationId xmlns:a16="http://schemas.microsoft.com/office/drawing/2014/main" xmlns="" id="{BEC1F915-804F-46C5-A0E7-A0FE259F165B}"/>
                  </a:ext>
                </a:extLst>
              </p:cNvPr>
              <p:cNvSpPr>
                <a:spLocks/>
              </p:cNvSpPr>
              <p:nvPr/>
            </p:nvSpPr>
            <p:spPr bwMode="auto">
              <a:xfrm>
                <a:off x="16669043" y="4616773"/>
                <a:ext cx="443599" cy="307907"/>
              </a:xfrm>
              <a:custGeom>
                <a:avLst/>
                <a:gdLst>
                  <a:gd name="T0" fmla="*/ 80 w 85"/>
                  <a:gd name="T1" fmla="*/ 10 h 59"/>
                  <a:gd name="T2" fmla="*/ 77 w 85"/>
                  <a:gd name="T3" fmla="*/ 8 h 59"/>
                  <a:gd name="T4" fmla="*/ 71 w 85"/>
                  <a:gd name="T5" fmla="*/ 9 h 59"/>
                  <a:gd name="T6" fmla="*/ 71 w 85"/>
                  <a:gd name="T7" fmla="*/ 6 h 59"/>
                  <a:gd name="T8" fmla="*/ 69 w 85"/>
                  <a:gd name="T9" fmla="*/ 4 h 59"/>
                  <a:gd name="T10" fmla="*/ 63 w 85"/>
                  <a:gd name="T11" fmla="*/ 8 h 59"/>
                  <a:gd name="T12" fmla="*/ 56 w 85"/>
                  <a:gd name="T13" fmla="*/ 8 h 59"/>
                  <a:gd name="T14" fmla="*/ 55 w 85"/>
                  <a:gd name="T15" fmla="*/ 6 h 59"/>
                  <a:gd name="T16" fmla="*/ 37 w 85"/>
                  <a:gd name="T17" fmla="*/ 1 h 59"/>
                  <a:gd name="T18" fmla="*/ 37 w 85"/>
                  <a:gd name="T19" fmla="*/ 0 h 59"/>
                  <a:gd name="T20" fmla="*/ 31 w 85"/>
                  <a:gd name="T21" fmla="*/ 1 h 59"/>
                  <a:gd name="T22" fmla="*/ 30 w 85"/>
                  <a:gd name="T23" fmla="*/ 5 h 59"/>
                  <a:gd name="T24" fmla="*/ 22 w 85"/>
                  <a:gd name="T25" fmla="*/ 13 h 59"/>
                  <a:gd name="T26" fmla="*/ 22 w 85"/>
                  <a:gd name="T27" fmla="*/ 16 h 59"/>
                  <a:gd name="T28" fmla="*/ 30 w 85"/>
                  <a:gd name="T29" fmla="*/ 14 h 59"/>
                  <a:gd name="T30" fmla="*/ 46 w 85"/>
                  <a:gd name="T31" fmla="*/ 14 h 59"/>
                  <a:gd name="T32" fmla="*/ 46 w 85"/>
                  <a:gd name="T33" fmla="*/ 17 h 59"/>
                  <a:gd name="T34" fmla="*/ 39 w 85"/>
                  <a:gd name="T35" fmla="*/ 17 h 59"/>
                  <a:gd name="T36" fmla="*/ 33 w 85"/>
                  <a:gd name="T37" fmla="*/ 22 h 59"/>
                  <a:gd name="T38" fmla="*/ 29 w 85"/>
                  <a:gd name="T39" fmla="*/ 17 h 59"/>
                  <a:gd name="T40" fmla="*/ 10 w 85"/>
                  <a:gd name="T41" fmla="*/ 29 h 59"/>
                  <a:gd name="T42" fmla="*/ 10 w 85"/>
                  <a:gd name="T43" fmla="*/ 30 h 59"/>
                  <a:gd name="T44" fmla="*/ 5 w 85"/>
                  <a:gd name="T45" fmla="*/ 31 h 59"/>
                  <a:gd name="T46" fmla="*/ 0 w 85"/>
                  <a:gd name="T47" fmla="*/ 38 h 59"/>
                  <a:gd name="T48" fmla="*/ 5 w 85"/>
                  <a:gd name="T49" fmla="*/ 34 h 59"/>
                  <a:gd name="T50" fmla="*/ 1 w 85"/>
                  <a:gd name="T51" fmla="*/ 39 h 59"/>
                  <a:gd name="T52" fmla="*/ 0 w 85"/>
                  <a:gd name="T53" fmla="*/ 47 h 59"/>
                  <a:gd name="T54" fmla="*/ 3 w 85"/>
                  <a:gd name="T55" fmla="*/ 52 h 59"/>
                  <a:gd name="T56" fmla="*/ 4 w 85"/>
                  <a:gd name="T57" fmla="*/ 52 h 59"/>
                  <a:gd name="T58" fmla="*/ 8 w 85"/>
                  <a:gd name="T59" fmla="*/ 57 h 59"/>
                  <a:gd name="T60" fmla="*/ 12 w 85"/>
                  <a:gd name="T61" fmla="*/ 59 h 59"/>
                  <a:gd name="T62" fmla="*/ 14 w 85"/>
                  <a:gd name="T63" fmla="*/ 55 h 59"/>
                  <a:gd name="T64" fmla="*/ 18 w 85"/>
                  <a:gd name="T65" fmla="*/ 55 h 59"/>
                  <a:gd name="T66" fmla="*/ 31 w 85"/>
                  <a:gd name="T67" fmla="*/ 40 h 59"/>
                  <a:gd name="T68" fmla="*/ 34 w 85"/>
                  <a:gd name="T69" fmla="*/ 34 h 59"/>
                  <a:gd name="T70" fmla="*/ 34 w 85"/>
                  <a:gd name="T71" fmla="*/ 37 h 59"/>
                  <a:gd name="T72" fmla="*/ 37 w 85"/>
                  <a:gd name="T73" fmla="*/ 33 h 59"/>
                  <a:gd name="T74" fmla="*/ 39 w 85"/>
                  <a:gd name="T75" fmla="*/ 37 h 59"/>
                  <a:gd name="T76" fmla="*/ 43 w 85"/>
                  <a:gd name="T77" fmla="*/ 37 h 59"/>
                  <a:gd name="T78" fmla="*/ 42 w 85"/>
                  <a:gd name="T79" fmla="*/ 30 h 59"/>
                  <a:gd name="T80" fmla="*/ 46 w 85"/>
                  <a:gd name="T81" fmla="*/ 33 h 59"/>
                  <a:gd name="T82" fmla="*/ 54 w 85"/>
                  <a:gd name="T83" fmla="*/ 30 h 59"/>
                  <a:gd name="T84" fmla="*/ 75 w 85"/>
                  <a:gd name="T85" fmla="*/ 18 h 59"/>
                  <a:gd name="T86" fmla="*/ 83 w 85"/>
                  <a:gd name="T87" fmla="*/ 18 h 59"/>
                  <a:gd name="T88" fmla="*/ 85 w 85"/>
                  <a:gd name="T89" fmla="*/ 17 h 59"/>
                  <a:gd name="T90" fmla="*/ 84 w 85"/>
                  <a:gd name="T91" fmla="*/ 16 h 59"/>
                  <a:gd name="T92" fmla="*/ 79 w 85"/>
                  <a:gd name="T93" fmla="*/ 16 h 59"/>
                  <a:gd name="T94" fmla="*/ 81 w 85"/>
                  <a:gd name="T95" fmla="*/ 13 h 59"/>
                  <a:gd name="T96" fmla="*/ 80 w 85"/>
                  <a:gd name="T97"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5" h="59">
                    <a:moveTo>
                      <a:pt x="80" y="10"/>
                    </a:moveTo>
                    <a:lnTo>
                      <a:pt x="77" y="8"/>
                    </a:lnTo>
                    <a:lnTo>
                      <a:pt x="71" y="9"/>
                    </a:lnTo>
                    <a:lnTo>
                      <a:pt x="71" y="6"/>
                    </a:lnTo>
                    <a:lnTo>
                      <a:pt x="69" y="4"/>
                    </a:lnTo>
                    <a:lnTo>
                      <a:pt x="63" y="8"/>
                    </a:lnTo>
                    <a:lnTo>
                      <a:pt x="56" y="8"/>
                    </a:lnTo>
                    <a:lnTo>
                      <a:pt x="55" y="6"/>
                    </a:lnTo>
                    <a:lnTo>
                      <a:pt x="37" y="1"/>
                    </a:lnTo>
                    <a:lnTo>
                      <a:pt x="37" y="0"/>
                    </a:lnTo>
                    <a:lnTo>
                      <a:pt x="31" y="1"/>
                    </a:lnTo>
                    <a:lnTo>
                      <a:pt x="30" y="5"/>
                    </a:lnTo>
                    <a:lnTo>
                      <a:pt x="22" y="13"/>
                    </a:lnTo>
                    <a:lnTo>
                      <a:pt x="22" y="16"/>
                    </a:lnTo>
                    <a:lnTo>
                      <a:pt x="30" y="14"/>
                    </a:lnTo>
                    <a:lnTo>
                      <a:pt x="46" y="14"/>
                    </a:lnTo>
                    <a:lnTo>
                      <a:pt x="46" y="17"/>
                    </a:lnTo>
                    <a:lnTo>
                      <a:pt x="39" y="17"/>
                    </a:lnTo>
                    <a:lnTo>
                      <a:pt x="33" y="22"/>
                    </a:lnTo>
                    <a:lnTo>
                      <a:pt x="29" y="17"/>
                    </a:lnTo>
                    <a:lnTo>
                      <a:pt x="10" y="29"/>
                    </a:lnTo>
                    <a:lnTo>
                      <a:pt x="10" y="30"/>
                    </a:lnTo>
                    <a:lnTo>
                      <a:pt x="5" y="31"/>
                    </a:lnTo>
                    <a:lnTo>
                      <a:pt x="0" y="38"/>
                    </a:lnTo>
                    <a:lnTo>
                      <a:pt x="5" y="34"/>
                    </a:lnTo>
                    <a:lnTo>
                      <a:pt x="1" y="39"/>
                    </a:lnTo>
                    <a:lnTo>
                      <a:pt x="0" y="47"/>
                    </a:lnTo>
                    <a:lnTo>
                      <a:pt x="3" y="52"/>
                    </a:lnTo>
                    <a:lnTo>
                      <a:pt x="4" y="52"/>
                    </a:lnTo>
                    <a:lnTo>
                      <a:pt x="8" y="57"/>
                    </a:lnTo>
                    <a:lnTo>
                      <a:pt x="12" y="59"/>
                    </a:lnTo>
                    <a:lnTo>
                      <a:pt x="14" y="55"/>
                    </a:lnTo>
                    <a:lnTo>
                      <a:pt x="18" y="55"/>
                    </a:lnTo>
                    <a:lnTo>
                      <a:pt x="31" y="40"/>
                    </a:lnTo>
                    <a:lnTo>
                      <a:pt x="34" y="34"/>
                    </a:lnTo>
                    <a:lnTo>
                      <a:pt x="34" y="37"/>
                    </a:lnTo>
                    <a:lnTo>
                      <a:pt x="37" y="33"/>
                    </a:lnTo>
                    <a:lnTo>
                      <a:pt x="39" y="37"/>
                    </a:lnTo>
                    <a:lnTo>
                      <a:pt x="43" y="37"/>
                    </a:lnTo>
                    <a:lnTo>
                      <a:pt x="42" y="30"/>
                    </a:lnTo>
                    <a:lnTo>
                      <a:pt x="46" y="33"/>
                    </a:lnTo>
                    <a:lnTo>
                      <a:pt x="54" y="30"/>
                    </a:lnTo>
                    <a:lnTo>
                      <a:pt x="75" y="18"/>
                    </a:lnTo>
                    <a:lnTo>
                      <a:pt x="83" y="18"/>
                    </a:lnTo>
                    <a:lnTo>
                      <a:pt x="85" y="17"/>
                    </a:lnTo>
                    <a:lnTo>
                      <a:pt x="84" y="16"/>
                    </a:lnTo>
                    <a:lnTo>
                      <a:pt x="79" y="16"/>
                    </a:lnTo>
                    <a:lnTo>
                      <a:pt x="81" y="13"/>
                    </a:lnTo>
                    <a:lnTo>
                      <a:pt x="80" y="10"/>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56" name="Freeform 646">
                <a:extLst>
                  <a:ext uri="{FF2B5EF4-FFF2-40B4-BE49-F238E27FC236}">
                    <a16:creationId xmlns:a16="http://schemas.microsoft.com/office/drawing/2014/main" xmlns="" id="{DA658BCA-1E34-4F54-B5A2-BC60A14C892A}"/>
                  </a:ext>
                </a:extLst>
              </p:cNvPr>
              <p:cNvSpPr>
                <a:spLocks/>
              </p:cNvSpPr>
              <p:nvPr/>
            </p:nvSpPr>
            <p:spPr bwMode="auto">
              <a:xfrm>
                <a:off x="10437798" y="2633629"/>
                <a:ext cx="714977" cy="793257"/>
              </a:xfrm>
              <a:custGeom>
                <a:avLst/>
                <a:gdLst>
                  <a:gd name="T0" fmla="*/ 2 w 137"/>
                  <a:gd name="T1" fmla="*/ 14 h 152"/>
                  <a:gd name="T2" fmla="*/ 8 w 137"/>
                  <a:gd name="T3" fmla="*/ 35 h 152"/>
                  <a:gd name="T4" fmla="*/ 9 w 137"/>
                  <a:gd name="T5" fmla="*/ 38 h 152"/>
                  <a:gd name="T6" fmla="*/ 29 w 137"/>
                  <a:gd name="T7" fmla="*/ 47 h 152"/>
                  <a:gd name="T8" fmla="*/ 34 w 137"/>
                  <a:gd name="T9" fmla="*/ 44 h 152"/>
                  <a:gd name="T10" fmla="*/ 25 w 137"/>
                  <a:gd name="T11" fmla="*/ 30 h 152"/>
                  <a:gd name="T12" fmla="*/ 23 w 137"/>
                  <a:gd name="T13" fmla="*/ 26 h 152"/>
                  <a:gd name="T14" fmla="*/ 25 w 137"/>
                  <a:gd name="T15" fmla="*/ 27 h 152"/>
                  <a:gd name="T16" fmla="*/ 32 w 137"/>
                  <a:gd name="T17" fmla="*/ 31 h 152"/>
                  <a:gd name="T18" fmla="*/ 40 w 137"/>
                  <a:gd name="T19" fmla="*/ 38 h 152"/>
                  <a:gd name="T20" fmla="*/ 44 w 137"/>
                  <a:gd name="T21" fmla="*/ 44 h 152"/>
                  <a:gd name="T22" fmla="*/ 47 w 137"/>
                  <a:gd name="T23" fmla="*/ 48 h 152"/>
                  <a:gd name="T24" fmla="*/ 51 w 137"/>
                  <a:gd name="T25" fmla="*/ 43 h 152"/>
                  <a:gd name="T26" fmla="*/ 46 w 137"/>
                  <a:gd name="T27" fmla="*/ 19 h 152"/>
                  <a:gd name="T28" fmla="*/ 46 w 137"/>
                  <a:gd name="T29" fmla="*/ 12 h 152"/>
                  <a:gd name="T30" fmla="*/ 68 w 137"/>
                  <a:gd name="T31" fmla="*/ 48 h 152"/>
                  <a:gd name="T32" fmla="*/ 76 w 137"/>
                  <a:gd name="T33" fmla="*/ 51 h 152"/>
                  <a:gd name="T34" fmla="*/ 74 w 137"/>
                  <a:gd name="T35" fmla="*/ 57 h 152"/>
                  <a:gd name="T36" fmla="*/ 76 w 137"/>
                  <a:gd name="T37" fmla="*/ 59 h 152"/>
                  <a:gd name="T38" fmla="*/ 87 w 137"/>
                  <a:gd name="T39" fmla="*/ 72 h 152"/>
                  <a:gd name="T40" fmla="*/ 76 w 137"/>
                  <a:gd name="T41" fmla="*/ 69 h 152"/>
                  <a:gd name="T42" fmla="*/ 80 w 137"/>
                  <a:gd name="T43" fmla="*/ 76 h 152"/>
                  <a:gd name="T44" fmla="*/ 79 w 137"/>
                  <a:gd name="T45" fmla="*/ 78 h 152"/>
                  <a:gd name="T46" fmla="*/ 85 w 137"/>
                  <a:gd name="T47" fmla="*/ 85 h 152"/>
                  <a:gd name="T48" fmla="*/ 92 w 137"/>
                  <a:gd name="T49" fmla="*/ 90 h 152"/>
                  <a:gd name="T50" fmla="*/ 89 w 137"/>
                  <a:gd name="T51" fmla="*/ 90 h 152"/>
                  <a:gd name="T52" fmla="*/ 101 w 137"/>
                  <a:gd name="T53" fmla="*/ 105 h 152"/>
                  <a:gd name="T54" fmla="*/ 104 w 137"/>
                  <a:gd name="T55" fmla="*/ 112 h 152"/>
                  <a:gd name="T56" fmla="*/ 100 w 137"/>
                  <a:gd name="T57" fmla="*/ 126 h 152"/>
                  <a:gd name="T58" fmla="*/ 102 w 137"/>
                  <a:gd name="T59" fmla="*/ 131 h 152"/>
                  <a:gd name="T60" fmla="*/ 106 w 137"/>
                  <a:gd name="T61" fmla="*/ 120 h 152"/>
                  <a:gd name="T62" fmla="*/ 118 w 137"/>
                  <a:gd name="T63" fmla="*/ 114 h 152"/>
                  <a:gd name="T64" fmla="*/ 122 w 137"/>
                  <a:gd name="T65" fmla="*/ 126 h 152"/>
                  <a:gd name="T66" fmla="*/ 126 w 137"/>
                  <a:gd name="T67" fmla="*/ 136 h 152"/>
                  <a:gd name="T68" fmla="*/ 121 w 137"/>
                  <a:gd name="T69" fmla="*/ 145 h 152"/>
                  <a:gd name="T70" fmla="*/ 123 w 137"/>
                  <a:gd name="T71" fmla="*/ 149 h 152"/>
                  <a:gd name="T72" fmla="*/ 129 w 137"/>
                  <a:gd name="T73" fmla="*/ 149 h 152"/>
                  <a:gd name="T74" fmla="*/ 135 w 137"/>
                  <a:gd name="T75" fmla="*/ 145 h 152"/>
                  <a:gd name="T76" fmla="*/ 137 w 137"/>
                  <a:gd name="T77" fmla="*/ 140 h 152"/>
                  <a:gd name="T78" fmla="*/ 137 w 137"/>
                  <a:gd name="T79" fmla="*/ 119 h 152"/>
                  <a:gd name="T80" fmla="*/ 121 w 137"/>
                  <a:gd name="T81" fmla="*/ 106 h 152"/>
                  <a:gd name="T82" fmla="*/ 105 w 137"/>
                  <a:gd name="T83" fmla="*/ 99 h 152"/>
                  <a:gd name="T84" fmla="*/ 97 w 137"/>
                  <a:gd name="T85" fmla="*/ 85 h 152"/>
                  <a:gd name="T86" fmla="*/ 74 w 137"/>
                  <a:gd name="T87" fmla="*/ 36 h 152"/>
                  <a:gd name="T88" fmla="*/ 62 w 137"/>
                  <a:gd name="T89" fmla="*/ 22 h 152"/>
                  <a:gd name="T90" fmla="*/ 32 w 137"/>
                  <a:gd name="T91" fmla="*/ 6 h 152"/>
                  <a:gd name="T92" fmla="*/ 12 w 137"/>
                  <a:gd name="T93" fmla="*/ 27 h 152"/>
                  <a:gd name="T94" fmla="*/ 3 w 137"/>
                  <a:gd name="T95" fmla="*/ 1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7" h="152">
                    <a:moveTo>
                      <a:pt x="3" y="13"/>
                    </a:moveTo>
                    <a:lnTo>
                      <a:pt x="2" y="14"/>
                    </a:lnTo>
                    <a:lnTo>
                      <a:pt x="0" y="25"/>
                    </a:lnTo>
                    <a:lnTo>
                      <a:pt x="8" y="35"/>
                    </a:lnTo>
                    <a:lnTo>
                      <a:pt x="11" y="34"/>
                    </a:lnTo>
                    <a:lnTo>
                      <a:pt x="9" y="38"/>
                    </a:lnTo>
                    <a:lnTo>
                      <a:pt x="25" y="48"/>
                    </a:lnTo>
                    <a:lnTo>
                      <a:pt x="29" y="47"/>
                    </a:lnTo>
                    <a:lnTo>
                      <a:pt x="29" y="44"/>
                    </a:lnTo>
                    <a:lnTo>
                      <a:pt x="34" y="44"/>
                    </a:lnTo>
                    <a:lnTo>
                      <a:pt x="34" y="40"/>
                    </a:lnTo>
                    <a:lnTo>
                      <a:pt x="25" y="30"/>
                    </a:lnTo>
                    <a:lnTo>
                      <a:pt x="20" y="29"/>
                    </a:lnTo>
                    <a:lnTo>
                      <a:pt x="23" y="26"/>
                    </a:lnTo>
                    <a:lnTo>
                      <a:pt x="21" y="25"/>
                    </a:lnTo>
                    <a:lnTo>
                      <a:pt x="25" y="27"/>
                    </a:lnTo>
                    <a:lnTo>
                      <a:pt x="26" y="26"/>
                    </a:lnTo>
                    <a:lnTo>
                      <a:pt x="32" y="31"/>
                    </a:lnTo>
                    <a:lnTo>
                      <a:pt x="34" y="27"/>
                    </a:lnTo>
                    <a:lnTo>
                      <a:pt x="40" y="38"/>
                    </a:lnTo>
                    <a:lnTo>
                      <a:pt x="38" y="43"/>
                    </a:lnTo>
                    <a:lnTo>
                      <a:pt x="44" y="44"/>
                    </a:lnTo>
                    <a:lnTo>
                      <a:pt x="44" y="40"/>
                    </a:lnTo>
                    <a:lnTo>
                      <a:pt x="47" y="48"/>
                    </a:lnTo>
                    <a:lnTo>
                      <a:pt x="50" y="48"/>
                    </a:lnTo>
                    <a:lnTo>
                      <a:pt x="51" y="43"/>
                    </a:lnTo>
                    <a:lnTo>
                      <a:pt x="45" y="18"/>
                    </a:lnTo>
                    <a:lnTo>
                      <a:pt x="46" y="19"/>
                    </a:lnTo>
                    <a:lnTo>
                      <a:pt x="45" y="14"/>
                    </a:lnTo>
                    <a:lnTo>
                      <a:pt x="46" y="12"/>
                    </a:lnTo>
                    <a:lnTo>
                      <a:pt x="57" y="43"/>
                    </a:lnTo>
                    <a:lnTo>
                      <a:pt x="68" y="48"/>
                    </a:lnTo>
                    <a:lnTo>
                      <a:pt x="71" y="56"/>
                    </a:lnTo>
                    <a:lnTo>
                      <a:pt x="76" y="51"/>
                    </a:lnTo>
                    <a:lnTo>
                      <a:pt x="75" y="55"/>
                    </a:lnTo>
                    <a:lnTo>
                      <a:pt x="74" y="57"/>
                    </a:lnTo>
                    <a:lnTo>
                      <a:pt x="75" y="63"/>
                    </a:lnTo>
                    <a:lnTo>
                      <a:pt x="76" y="59"/>
                    </a:lnTo>
                    <a:lnTo>
                      <a:pt x="78" y="61"/>
                    </a:lnTo>
                    <a:lnTo>
                      <a:pt x="87" y="72"/>
                    </a:lnTo>
                    <a:lnTo>
                      <a:pt x="78" y="65"/>
                    </a:lnTo>
                    <a:lnTo>
                      <a:pt x="76" y="69"/>
                    </a:lnTo>
                    <a:lnTo>
                      <a:pt x="79" y="71"/>
                    </a:lnTo>
                    <a:lnTo>
                      <a:pt x="80" y="76"/>
                    </a:lnTo>
                    <a:lnTo>
                      <a:pt x="84" y="77"/>
                    </a:lnTo>
                    <a:lnTo>
                      <a:pt x="79" y="78"/>
                    </a:lnTo>
                    <a:lnTo>
                      <a:pt x="79" y="81"/>
                    </a:lnTo>
                    <a:lnTo>
                      <a:pt x="85" y="85"/>
                    </a:lnTo>
                    <a:lnTo>
                      <a:pt x="91" y="84"/>
                    </a:lnTo>
                    <a:lnTo>
                      <a:pt x="92" y="90"/>
                    </a:lnTo>
                    <a:lnTo>
                      <a:pt x="87" y="85"/>
                    </a:lnTo>
                    <a:lnTo>
                      <a:pt x="89" y="90"/>
                    </a:lnTo>
                    <a:lnTo>
                      <a:pt x="99" y="97"/>
                    </a:lnTo>
                    <a:lnTo>
                      <a:pt x="101" y="105"/>
                    </a:lnTo>
                    <a:lnTo>
                      <a:pt x="110" y="110"/>
                    </a:lnTo>
                    <a:lnTo>
                      <a:pt x="104" y="112"/>
                    </a:lnTo>
                    <a:lnTo>
                      <a:pt x="102" y="122"/>
                    </a:lnTo>
                    <a:lnTo>
                      <a:pt x="100" y="126"/>
                    </a:lnTo>
                    <a:lnTo>
                      <a:pt x="101" y="130"/>
                    </a:lnTo>
                    <a:lnTo>
                      <a:pt x="102" y="131"/>
                    </a:lnTo>
                    <a:lnTo>
                      <a:pt x="106" y="126"/>
                    </a:lnTo>
                    <a:lnTo>
                      <a:pt x="106" y="120"/>
                    </a:lnTo>
                    <a:lnTo>
                      <a:pt x="113" y="119"/>
                    </a:lnTo>
                    <a:lnTo>
                      <a:pt x="118" y="114"/>
                    </a:lnTo>
                    <a:lnTo>
                      <a:pt x="118" y="119"/>
                    </a:lnTo>
                    <a:lnTo>
                      <a:pt x="122" y="126"/>
                    </a:lnTo>
                    <a:lnTo>
                      <a:pt x="122" y="136"/>
                    </a:lnTo>
                    <a:lnTo>
                      <a:pt x="126" y="136"/>
                    </a:lnTo>
                    <a:lnTo>
                      <a:pt x="127" y="143"/>
                    </a:lnTo>
                    <a:lnTo>
                      <a:pt x="121" y="145"/>
                    </a:lnTo>
                    <a:lnTo>
                      <a:pt x="122" y="152"/>
                    </a:lnTo>
                    <a:lnTo>
                      <a:pt x="123" y="149"/>
                    </a:lnTo>
                    <a:lnTo>
                      <a:pt x="125" y="152"/>
                    </a:lnTo>
                    <a:lnTo>
                      <a:pt x="129" y="149"/>
                    </a:lnTo>
                    <a:lnTo>
                      <a:pt x="133" y="144"/>
                    </a:lnTo>
                    <a:lnTo>
                      <a:pt x="135" y="145"/>
                    </a:lnTo>
                    <a:lnTo>
                      <a:pt x="137" y="141"/>
                    </a:lnTo>
                    <a:lnTo>
                      <a:pt x="137" y="140"/>
                    </a:lnTo>
                    <a:lnTo>
                      <a:pt x="135" y="126"/>
                    </a:lnTo>
                    <a:lnTo>
                      <a:pt x="137" y="119"/>
                    </a:lnTo>
                    <a:lnTo>
                      <a:pt x="137" y="116"/>
                    </a:lnTo>
                    <a:lnTo>
                      <a:pt x="121" y="106"/>
                    </a:lnTo>
                    <a:lnTo>
                      <a:pt x="109" y="103"/>
                    </a:lnTo>
                    <a:lnTo>
                      <a:pt x="105" y="99"/>
                    </a:lnTo>
                    <a:lnTo>
                      <a:pt x="101" y="88"/>
                    </a:lnTo>
                    <a:lnTo>
                      <a:pt x="97" y="85"/>
                    </a:lnTo>
                    <a:lnTo>
                      <a:pt x="97" y="81"/>
                    </a:lnTo>
                    <a:lnTo>
                      <a:pt x="74" y="36"/>
                    </a:lnTo>
                    <a:lnTo>
                      <a:pt x="64" y="30"/>
                    </a:lnTo>
                    <a:lnTo>
                      <a:pt x="62" y="22"/>
                    </a:lnTo>
                    <a:lnTo>
                      <a:pt x="47" y="0"/>
                    </a:lnTo>
                    <a:lnTo>
                      <a:pt x="32" y="6"/>
                    </a:lnTo>
                    <a:lnTo>
                      <a:pt x="26" y="21"/>
                    </a:lnTo>
                    <a:lnTo>
                      <a:pt x="12" y="27"/>
                    </a:lnTo>
                    <a:lnTo>
                      <a:pt x="8" y="17"/>
                    </a:lnTo>
                    <a:lnTo>
                      <a:pt x="3" y="13"/>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57" name="Freeform 647">
                <a:extLst>
                  <a:ext uri="{FF2B5EF4-FFF2-40B4-BE49-F238E27FC236}">
                    <a16:creationId xmlns:a16="http://schemas.microsoft.com/office/drawing/2014/main" xmlns="" id="{2F774FB1-0658-4F05-85C3-8BD1D1331E82}"/>
                  </a:ext>
                </a:extLst>
              </p:cNvPr>
              <p:cNvSpPr>
                <a:spLocks/>
              </p:cNvSpPr>
              <p:nvPr/>
            </p:nvSpPr>
            <p:spPr bwMode="auto">
              <a:xfrm>
                <a:off x="10197734" y="593080"/>
                <a:ext cx="1487359" cy="1998798"/>
              </a:xfrm>
              <a:custGeom>
                <a:avLst/>
                <a:gdLst>
                  <a:gd name="T0" fmla="*/ 63 w 285"/>
                  <a:gd name="T1" fmla="*/ 383 h 383"/>
                  <a:gd name="T2" fmla="*/ 107 w 285"/>
                  <a:gd name="T3" fmla="*/ 383 h 383"/>
                  <a:gd name="T4" fmla="*/ 154 w 285"/>
                  <a:gd name="T5" fmla="*/ 383 h 383"/>
                  <a:gd name="T6" fmla="*/ 198 w 285"/>
                  <a:gd name="T7" fmla="*/ 383 h 383"/>
                  <a:gd name="T8" fmla="*/ 245 w 285"/>
                  <a:gd name="T9" fmla="*/ 383 h 383"/>
                  <a:gd name="T10" fmla="*/ 285 w 285"/>
                  <a:gd name="T11" fmla="*/ 383 h 383"/>
                  <a:gd name="T12" fmla="*/ 278 w 285"/>
                  <a:gd name="T13" fmla="*/ 369 h 383"/>
                  <a:gd name="T14" fmla="*/ 274 w 285"/>
                  <a:gd name="T15" fmla="*/ 357 h 383"/>
                  <a:gd name="T16" fmla="*/ 268 w 285"/>
                  <a:gd name="T17" fmla="*/ 354 h 383"/>
                  <a:gd name="T18" fmla="*/ 248 w 285"/>
                  <a:gd name="T19" fmla="*/ 357 h 383"/>
                  <a:gd name="T20" fmla="*/ 235 w 285"/>
                  <a:gd name="T21" fmla="*/ 358 h 383"/>
                  <a:gd name="T22" fmla="*/ 232 w 285"/>
                  <a:gd name="T23" fmla="*/ 344 h 383"/>
                  <a:gd name="T24" fmla="*/ 215 w 285"/>
                  <a:gd name="T25" fmla="*/ 327 h 383"/>
                  <a:gd name="T26" fmla="*/ 206 w 285"/>
                  <a:gd name="T27" fmla="*/ 311 h 383"/>
                  <a:gd name="T28" fmla="*/ 196 w 285"/>
                  <a:gd name="T29" fmla="*/ 308 h 383"/>
                  <a:gd name="T30" fmla="*/ 194 w 285"/>
                  <a:gd name="T31" fmla="*/ 300 h 383"/>
                  <a:gd name="T32" fmla="*/ 190 w 285"/>
                  <a:gd name="T33" fmla="*/ 291 h 383"/>
                  <a:gd name="T34" fmla="*/ 185 w 285"/>
                  <a:gd name="T35" fmla="*/ 277 h 383"/>
                  <a:gd name="T36" fmla="*/ 185 w 285"/>
                  <a:gd name="T37" fmla="*/ 262 h 383"/>
                  <a:gd name="T38" fmla="*/ 180 w 285"/>
                  <a:gd name="T39" fmla="*/ 249 h 383"/>
                  <a:gd name="T40" fmla="*/ 168 w 285"/>
                  <a:gd name="T41" fmla="*/ 235 h 383"/>
                  <a:gd name="T42" fmla="*/ 164 w 285"/>
                  <a:gd name="T43" fmla="*/ 226 h 383"/>
                  <a:gd name="T44" fmla="*/ 154 w 285"/>
                  <a:gd name="T45" fmla="*/ 222 h 383"/>
                  <a:gd name="T46" fmla="*/ 137 w 285"/>
                  <a:gd name="T47" fmla="*/ 196 h 383"/>
                  <a:gd name="T48" fmla="*/ 139 w 285"/>
                  <a:gd name="T49" fmla="*/ 171 h 383"/>
                  <a:gd name="T50" fmla="*/ 134 w 285"/>
                  <a:gd name="T51" fmla="*/ 168 h 383"/>
                  <a:gd name="T52" fmla="*/ 122 w 285"/>
                  <a:gd name="T53" fmla="*/ 165 h 383"/>
                  <a:gd name="T54" fmla="*/ 124 w 285"/>
                  <a:gd name="T55" fmla="*/ 158 h 383"/>
                  <a:gd name="T56" fmla="*/ 124 w 285"/>
                  <a:gd name="T57" fmla="*/ 141 h 383"/>
                  <a:gd name="T58" fmla="*/ 114 w 285"/>
                  <a:gd name="T59" fmla="*/ 125 h 383"/>
                  <a:gd name="T60" fmla="*/ 79 w 285"/>
                  <a:gd name="T61" fmla="*/ 116 h 383"/>
                  <a:gd name="T62" fmla="*/ 80 w 285"/>
                  <a:gd name="T63" fmla="*/ 101 h 383"/>
                  <a:gd name="T64" fmla="*/ 78 w 285"/>
                  <a:gd name="T65" fmla="*/ 38 h 383"/>
                  <a:gd name="T66" fmla="*/ 40 w 285"/>
                  <a:gd name="T67" fmla="*/ 23 h 383"/>
                  <a:gd name="T68" fmla="*/ 0 w 285"/>
                  <a:gd name="T69" fmla="*/ 28 h 383"/>
                  <a:gd name="T70" fmla="*/ 0 w 285"/>
                  <a:gd name="T71" fmla="*/ 108 h 383"/>
                  <a:gd name="T72" fmla="*/ 0 w 285"/>
                  <a:gd name="T73" fmla="*/ 180 h 383"/>
                  <a:gd name="T74" fmla="*/ 0 w 285"/>
                  <a:gd name="T75" fmla="*/ 249 h 383"/>
                  <a:gd name="T76" fmla="*/ 0 w 285"/>
                  <a:gd name="T77" fmla="*/ 313 h 383"/>
                  <a:gd name="T78" fmla="*/ 0 w 285"/>
                  <a:gd name="T79" fmla="*/ 374 h 383"/>
                  <a:gd name="T80" fmla="*/ 17 w 285"/>
                  <a:gd name="T81" fmla="*/ 378 h 383"/>
                  <a:gd name="T82" fmla="*/ 31 w 285"/>
                  <a:gd name="T83" fmla="*/ 38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5" h="383">
                    <a:moveTo>
                      <a:pt x="32" y="383"/>
                    </a:moveTo>
                    <a:lnTo>
                      <a:pt x="48" y="383"/>
                    </a:lnTo>
                    <a:lnTo>
                      <a:pt x="63" y="383"/>
                    </a:lnTo>
                    <a:lnTo>
                      <a:pt x="78" y="383"/>
                    </a:lnTo>
                    <a:lnTo>
                      <a:pt x="92" y="383"/>
                    </a:lnTo>
                    <a:lnTo>
                      <a:pt x="107" y="383"/>
                    </a:lnTo>
                    <a:lnTo>
                      <a:pt x="124" y="383"/>
                    </a:lnTo>
                    <a:lnTo>
                      <a:pt x="138" y="383"/>
                    </a:lnTo>
                    <a:lnTo>
                      <a:pt x="154" y="383"/>
                    </a:lnTo>
                    <a:lnTo>
                      <a:pt x="169" y="383"/>
                    </a:lnTo>
                    <a:lnTo>
                      <a:pt x="183" y="383"/>
                    </a:lnTo>
                    <a:lnTo>
                      <a:pt x="198" y="383"/>
                    </a:lnTo>
                    <a:lnTo>
                      <a:pt x="214" y="383"/>
                    </a:lnTo>
                    <a:lnTo>
                      <a:pt x="230" y="383"/>
                    </a:lnTo>
                    <a:lnTo>
                      <a:pt x="245" y="383"/>
                    </a:lnTo>
                    <a:lnTo>
                      <a:pt x="260" y="383"/>
                    </a:lnTo>
                    <a:lnTo>
                      <a:pt x="274" y="383"/>
                    </a:lnTo>
                    <a:lnTo>
                      <a:pt x="285" y="383"/>
                    </a:lnTo>
                    <a:lnTo>
                      <a:pt x="282" y="380"/>
                    </a:lnTo>
                    <a:lnTo>
                      <a:pt x="278" y="372"/>
                    </a:lnTo>
                    <a:lnTo>
                      <a:pt x="278" y="369"/>
                    </a:lnTo>
                    <a:lnTo>
                      <a:pt x="274" y="367"/>
                    </a:lnTo>
                    <a:lnTo>
                      <a:pt x="272" y="361"/>
                    </a:lnTo>
                    <a:lnTo>
                      <a:pt x="274" y="357"/>
                    </a:lnTo>
                    <a:lnTo>
                      <a:pt x="272" y="351"/>
                    </a:lnTo>
                    <a:lnTo>
                      <a:pt x="268" y="350"/>
                    </a:lnTo>
                    <a:lnTo>
                      <a:pt x="268" y="354"/>
                    </a:lnTo>
                    <a:lnTo>
                      <a:pt x="260" y="357"/>
                    </a:lnTo>
                    <a:lnTo>
                      <a:pt x="251" y="353"/>
                    </a:lnTo>
                    <a:lnTo>
                      <a:pt x="248" y="357"/>
                    </a:lnTo>
                    <a:lnTo>
                      <a:pt x="245" y="354"/>
                    </a:lnTo>
                    <a:lnTo>
                      <a:pt x="244" y="357"/>
                    </a:lnTo>
                    <a:lnTo>
                      <a:pt x="235" y="358"/>
                    </a:lnTo>
                    <a:lnTo>
                      <a:pt x="234" y="348"/>
                    </a:lnTo>
                    <a:lnTo>
                      <a:pt x="230" y="348"/>
                    </a:lnTo>
                    <a:lnTo>
                      <a:pt x="232" y="344"/>
                    </a:lnTo>
                    <a:lnTo>
                      <a:pt x="230" y="334"/>
                    </a:lnTo>
                    <a:lnTo>
                      <a:pt x="223" y="332"/>
                    </a:lnTo>
                    <a:lnTo>
                      <a:pt x="215" y="327"/>
                    </a:lnTo>
                    <a:lnTo>
                      <a:pt x="214" y="320"/>
                    </a:lnTo>
                    <a:lnTo>
                      <a:pt x="213" y="321"/>
                    </a:lnTo>
                    <a:lnTo>
                      <a:pt x="206" y="311"/>
                    </a:lnTo>
                    <a:lnTo>
                      <a:pt x="204" y="313"/>
                    </a:lnTo>
                    <a:lnTo>
                      <a:pt x="194" y="310"/>
                    </a:lnTo>
                    <a:lnTo>
                      <a:pt x="196" y="308"/>
                    </a:lnTo>
                    <a:lnTo>
                      <a:pt x="194" y="304"/>
                    </a:lnTo>
                    <a:lnTo>
                      <a:pt x="196" y="302"/>
                    </a:lnTo>
                    <a:lnTo>
                      <a:pt x="194" y="300"/>
                    </a:lnTo>
                    <a:lnTo>
                      <a:pt x="196" y="298"/>
                    </a:lnTo>
                    <a:lnTo>
                      <a:pt x="189" y="295"/>
                    </a:lnTo>
                    <a:lnTo>
                      <a:pt x="190" y="291"/>
                    </a:lnTo>
                    <a:lnTo>
                      <a:pt x="186" y="285"/>
                    </a:lnTo>
                    <a:lnTo>
                      <a:pt x="189" y="278"/>
                    </a:lnTo>
                    <a:lnTo>
                      <a:pt x="185" y="277"/>
                    </a:lnTo>
                    <a:lnTo>
                      <a:pt x="184" y="273"/>
                    </a:lnTo>
                    <a:lnTo>
                      <a:pt x="180" y="270"/>
                    </a:lnTo>
                    <a:lnTo>
                      <a:pt x="185" y="262"/>
                    </a:lnTo>
                    <a:lnTo>
                      <a:pt x="181" y="253"/>
                    </a:lnTo>
                    <a:lnTo>
                      <a:pt x="177" y="255"/>
                    </a:lnTo>
                    <a:lnTo>
                      <a:pt x="180" y="249"/>
                    </a:lnTo>
                    <a:lnTo>
                      <a:pt x="168" y="241"/>
                    </a:lnTo>
                    <a:lnTo>
                      <a:pt x="167" y="237"/>
                    </a:lnTo>
                    <a:lnTo>
                      <a:pt x="168" y="235"/>
                    </a:lnTo>
                    <a:lnTo>
                      <a:pt x="166" y="232"/>
                    </a:lnTo>
                    <a:lnTo>
                      <a:pt x="166" y="230"/>
                    </a:lnTo>
                    <a:lnTo>
                      <a:pt x="164" y="226"/>
                    </a:lnTo>
                    <a:lnTo>
                      <a:pt x="159" y="224"/>
                    </a:lnTo>
                    <a:lnTo>
                      <a:pt x="152" y="228"/>
                    </a:lnTo>
                    <a:lnTo>
                      <a:pt x="154" y="222"/>
                    </a:lnTo>
                    <a:lnTo>
                      <a:pt x="139" y="211"/>
                    </a:lnTo>
                    <a:lnTo>
                      <a:pt x="143" y="201"/>
                    </a:lnTo>
                    <a:lnTo>
                      <a:pt x="137" y="196"/>
                    </a:lnTo>
                    <a:lnTo>
                      <a:pt x="141" y="193"/>
                    </a:lnTo>
                    <a:lnTo>
                      <a:pt x="146" y="181"/>
                    </a:lnTo>
                    <a:lnTo>
                      <a:pt x="139" y="171"/>
                    </a:lnTo>
                    <a:lnTo>
                      <a:pt x="143" y="164"/>
                    </a:lnTo>
                    <a:lnTo>
                      <a:pt x="139" y="163"/>
                    </a:lnTo>
                    <a:lnTo>
                      <a:pt x="134" y="168"/>
                    </a:lnTo>
                    <a:lnTo>
                      <a:pt x="133" y="167"/>
                    </a:lnTo>
                    <a:lnTo>
                      <a:pt x="134" y="163"/>
                    </a:lnTo>
                    <a:lnTo>
                      <a:pt x="122" y="165"/>
                    </a:lnTo>
                    <a:lnTo>
                      <a:pt x="122" y="161"/>
                    </a:lnTo>
                    <a:lnTo>
                      <a:pt x="121" y="161"/>
                    </a:lnTo>
                    <a:lnTo>
                      <a:pt x="124" y="158"/>
                    </a:lnTo>
                    <a:lnTo>
                      <a:pt x="124" y="152"/>
                    </a:lnTo>
                    <a:lnTo>
                      <a:pt x="120" y="151"/>
                    </a:lnTo>
                    <a:lnTo>
                      <a:pt x="124" y="141"/>
                    </a:lnTo>
                    <a:lnTo>
                      <a:pt x="118" y="134"/>
                    </a:lnTo>
                    <a:lnTo>
                      <a:pt x="120" y="131"/>
                    </a:lnTo>
                    <a:lnTo>
                      <a:pt x="114" y="125"/>
                    </a:lnTo>
                    <a:lnTo>
                      <a:pt x="120" y="122"/>
                    </a:lnTo>
                    <a:lnTo>
                      <a:pt x="80" y="122"/>
                    </a:lnTo>
                    <a:lnTo>
                      <a:pt x="79" y="116"/>
                    </a:lnTo>
                    <a:lnTo>
                      <a:pt x="82" y="110"/>
                    </a:lnTo>
                    <a:lnTo>
                      <a:pt x="80" y="105"/>
                    </a:lnTo>
                    <a:lnTo>
                      <a:pt x="80" y="101"/>
                    </a:lnTo>
                    <a:lnTo>
                      <a:pt x="76" y="92"/>
                    </a:lnTo>
                    <a:lnTo>
                      <a:pt x="76" y="40"/>
                    </a:lnTo>
                    <a:lnTo>
                      <a:pt x="78" y="38"/>
                    </a:lnTo>
                    <a:lnTo>
                      <a:pt x="58" y="37"/>
                    </a:lnTo>
                    <a:lnTo>
                      <a:pt x="45" y="23"/>
                    </a:lnTo>
                    <a:lnTo>
                      <a:pt x="40" y="23"/>
                    </a:lnTo>
                    <a:lnTo>
                      <a:pt x="28" y="7"/>
                    </a:lnTo>
                    <a:lnTo>
                      <a:pt x="0" y="0"/>
                    </a:lnTo>
                    <a:lnTo>
                      <a:pt x="0" y="28"/>
                    </a:lnTo>
                    <a:lnTo>
                      <a:pt x="0" y="55"/>
                    </a:lnTo>
                    <a:lnTo>
                      <a:pt x="0" y="82"/>
                    </a:lnTo>
                    <a:lnTo>
                      <a:pt x="0" y="108"/>
                    </a:lnTo>
                    <a:lnTo>
                      <a:pt x="0" y="133"/>
                    </a:lnTo>
                    <a:lnTo>
                      <a:pt x="0" y="156"/>
                    </a:lnTo>
                    <a:lnTo>
                      <a:pt x="0" y="180"/>
                    </a:lnTo>
                    <a:lnTo>
                      <a:pt x="0" y="203"/>
                    </a:lnTo>
                    <a:lnTo>
                      <a:pt x="0" y="227"/>
                    </a:lnTo>
                    <a:lnTo>
                      <a:pt x="0" y="249"/>
                    </a:lnTo>
                    <a:lnTo>
                      <a:pt x="0" y="270"/>
                    </a:lnTo>
                    <a:lnTo>
                      <a:pt x="0" y="293"/>
                    </a:lnTo>
                    <a:lnTo>
                      <a:pt x="0" y="313"/>
                    </a:lnTo>
                    <a:lnTo>
                      <a:pt x="0" y="333"/>
                    </a:lnTo>
                    <a:lnTo>
                      <a:pt x="0" y="354"/>
                    </a:lnTo>
                    <a:lnTo>
                      <a:pt x="0" y="374"/>
                    </a:lnTo>
                    <a:lnTo>
                      <a:pt x="7" y="378"/>
                    </a:lnTo>
                    <a:lnTo>
                      <a:pt x="11" y="374"/>
                    </a:lnTo>
                    <a:lnTo>
                      <a:pt x="17" y="378"/>
                    </a:lnTo>
                    <a:lnTo>
                      <a:pt x="21" y="374"/>
                    </a:lnTo>
                    <a:lnTo>
                      <a:pt x="32" y="374"/>
                    </a:lnTo>
                    <a:lnTo>
                      <a:pt x="31" y="382"/>
                    </a:lnTo>
                    <a:lnTo>
                      <a:pt x="32" y="383"/>
                    </a:lnTo>
                    <a:lnTo>
                      <a:pt x="32" y="383"/>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58" name="Freeform 648">
                <a:extLst>
                  <a:ext uri="{FF2B5EF4-FFF2-40B4-BE49-F238E27FC236}">
                    <a16:creationId xmlns:a16="http://schemas.microsoft.com/office/drawing/2014/main" xmlns="" id="{DDBEE296-1197-4104-BEEF-823012FDF0CB}"/>
                  </a:ext>
                </a:extLst>
              </p:cNvPr>
              <p:cNvSpPr>
                <a:spLocks/>
              </p:cNvSpPr>
              <p:nvPr/>
            </p:nvSpPr>
            <p:spPr bwMode="auto">
              <a:xfrm>
                <a:off x="10594362" y="13792"/>
                <a:ext cx="4759544" cy="2578087"/>
              </a:xfrm>
              <a:custGeom>
                <a:avLst/>
                <a:gdLst>
                  <a:gd name="T0" fmla="*/ 690 w 912"/>
                  <a:gd name="T1" fmla="*/ 478 h 494"/>
                  <a:gd name="T2" fmla="*/ 715 w 912"/>
                  <a:gd name="T3" fmla="*/ 430 h 494"/>
                  <a:gd name="T4" fmla="*/ 745 w 912"/>
                  <a:gd name="T5" fmla="*/ 398 h 494"/>
                  <a:gd name="T6" fmla="*/ 726 w 912"/>
                  <a:gd name="T7" fmla="*/ 364 h 494"/>
                  <a:gd name="T8" fmla="*/ 745 w 912"/>
                  <a:gd name="T9" fmla="*/ 364 h 494"/>
                  <a:gd name="T10" fmla="*/ 791 w 912"/>
                  <a:gd name="T11" fmla="*/ 354 h 494"/>
                  <a:gd name="T12" fmla="*/ 767 w 912"/>
                  <a:gd name="T13" fmla="*/ 279 h 494"/>
                  <a:gd name="T14" fmla="*/ 826 w 912"/>
                  <a:gd name="T15" fmla="*/ 252 h 494"/>
                  <a:gd name="T16" fmla="*/ 865 w 912"/>
                  <a:gd name="T17" fmla="*/ 249 h 494"/>
                  <a:gd name="T18" fmla="*/ 899 w 912"/>
                  <a:gd name="T19" fmla="*/ 195 h 494"/>
                  <a:gd name="T20" fmla="*/ 912 w 912"/>
                  <a:gd name="T21" fmla="*/ 162 h 494"/>
                  <a:gd name="T22" fmla="*/ 890 w 912"/>
                  <a:gd name="T23" fmla="*/ 113 h 494"/>
                  <a:gd name="T24" fmla="*/ 852 w 912"/>
                  <a:gd name="T25" fmla="*/ 147 h 494"/>
                  <a:gd name="T26" fmla="*/ 815 w 912"/>
                  <a:gd name="T27" fmla="*/ 223 h 494"/>
                  <a:gd name="T28" fmla="*/ 784 w 912"/>
                  <a:gd name="T29" fmla="*/ 132 h 494"/>
                  <a:gd name="T30" fmla="*/ 755 w 912"/>
                  <a:gd name="T31" fmla="*/ 140 h 494"/>
                  <a:gd name="T32" fmla="*/ 724 w 912"/>
                  <a:gd name="T33" fmla="*/ 114 h 494"/>
                  <a:gd name="T34" fmla="*/ 724 w 912"/>
                  <a:gd name="T35" fmla="*/ 65 h 494"/>
                  <a:gd name="T36" fmla="*/ 695 w 912"/>
                  <a:gd name="T37" fmla="*/ 14 h 494"/>
                  <a:gd name="T38" fmla="*/ 665 w 912"/>
                  <a:gd name="T39" fmla="*/ 46 h 494"/>
                  <a:gd name="T40" fmla="*/ 669 w 912"/>
                  <a:gd name="T41" fmla="*/ 107 h 494"/>
                  <a:gd name="T42" fmla="*/ 705 w 912"/>
                  <a:gd name="T43" fmla="*/ 126 h 494"/>
                  <a:gd name="T44" fmla="*/ 701 w 912"/>
                  <a:gd name="T45" fmla="*/ 145 h 494"/>
                  <a:gd name="T46" fmla="*/ 680 w 912"/>
                  <a:gd name="T47" fmla="*/ 208 h 494"/>
                  <a:gd name="T48" fmla="*/ 666 w 912"/>
                  <a:gd name="T49" fmla="*/ 200 h 494"/>
                  <a:gd name="T50" fmla="*/ 648 w 912"/>
                  <a:gd name="T51" fmla="*/ 168 h 494"/>
                  <a:gd name="T52" fmla="*/ 631 w 912"/>
                  <a:gd name="T53" fmla="*/ 186 h 494"/>
                  <a:gd name="T54" fmla="*/ 648 w 912"/>
                  <a:gd name="T55" fmla="*/ 207 h 494"/>
                  <a:gd name="T56" fmla="*/ 577 w 912"/>
                  <a:gd name="T57" fmla="*/ 203 h 494"/>
                  <a:gd name="T58" fmla="*/ 538 w 912"/>
                  <a:gd name="T59" fmla="*/ 187 h 494"/>
                  <a:gd name="T60" fmla="*/ 456 w 912"/>
                  <a:gd name="T61" fmla="*/ 174 h 494"/>
                  <a:gd name="T62" fmla="*/ 492 w 912"/>
                  <a:gd name="T63" fmla="*/ 177 h 494"/>
                  <a:gd name="T64" fmla="*/ 498 w 912"/>
                  <a:gd name="T65" fmla="*/ 177 h 494"/>
                  <a:gd name="T66" fmla="*/ 480 w 912"/>
                  <a:gd name="T67" fmla="*/ 227 h 494"/>
                  <a:gd name="T68" fmla="*/ 467 w 912"/>
                  <a:gd name="T69" fmla="*/ 219 h 494"/>
                  <a:gd name="T70" fmla="*/ 441 w 912"/>
                  <a:gd name="T71" fmla="*/ 200 h 494"/>
                  <a:gd name="T72" fmla="*/ 414 w 912"/>
                  <a:gd name="T73" fmla="*/ 200 h 494"/>
                  <a:gd name="T74" fmla="*/ 370 w 912"/>
                  <a:gd name="T75" fmla="*/ 169 h 494"/>
                  <a:gd name="T76" fmla="*/ 311 w 912"/>
                  <a:gd name="T77" fmla="*/ 147 h 494"/>
                  <a:gd name="T78" fmla="*/ 198 w 912"/>
                  <a:gd name="T79" fmla="*/ 123 h 494"/>
                  <a:gd name="T80" fmla="*/ 188 w 912"/>
                  <a:gd name="T81" fmla="*/ 102 h 494"/>
                  <a:gd name="T82" fmla="*/ 135 w 912"/>
                  <a:gd name="T83" fmla="*/ 79 h 494"/>
                  <a:gd name="T84" fmla="*/ 91 w 912"/>
                  <a:gd name="T85" fmla="*/ 124 h 494"/>
                  <a:gd name="T86" fmla="*/ 58 w 912"/>
                  <a:gd name="T87" fmla="*/ 143 h 494"/>
                  <a:gd name="T88" fmla="*/ 97 w 912"/>
                  <a:gd name="T89" fmla="*/ 90 h 494"/>
                  <a:gd name="T90" fmla="*/ 31 w 912"/>
                  <a:gd name="T91" fmla="*/ 143 h 494"/>
                  <a:gd name="T92" fmla="*/ 0 w 912"/>
                  <a:gd name="T93" fmla="*/ 203 h 494"/>
                  <a:gd name="T94" fmla="*/ 48 w 912"/>
                  <a:gd name="T95" fmla="*/ 252 h 494"/>
                  <a:gd name="T96" fmla="*/ 63 w 912"/>
                  <a:gd name="T97" fmla="*/ 274 h 494"/>
                  <a:gd name="T98" fmla="*/ 83 w 912"/>
                  <a:gd name="T99" fmla="*/ 335 h 494"/>
                  <a:gd name="T100" fmla="*/ 109 w 912"/>
                  <a:gd name="T101" fmla="*/ 373 h 494"/>
                  <a:gd name="T102" fmla="*/ 120 w 912"/>
                  <a:gd name="T103" fmla="*/ 413 h 494"/>
                  <a:gd name="T104" fmla="*/ 154 w 912"/>
                  <a:gd name="T105" fmla="*/ 445 h 494"/>
                  <a:gd name="T106" fmla="*/ 192 w 912"/>
                  <a:gd name="T107" fmla="*/ 465 h 494"/>
                  <a:gd name="T108" fmla="*/ 224 w 912"/>
                  <a:gd name="T109" fmla="*/ 494 h 494"/>
                  <a:gd name="T110" fmla="*/ 378 w 912"/>
                  <a:gd name="T111" fmla="*/ 494 h 494"/>
                  <a:gd name="T112" fmla="*/ 497 w 912"/>
                  <a:gd name="T113" fmla="*/ 494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12" h="494">
                    <a:moveTo>
                      <a:pt x="569" y="494"/>
                    </a:moveTo>
                    <a:lnTo>
                      <a:pt x="585" y="494"/>
                    </a:lnTo>
                    <a:lnTo>
                      <a:pt x="601" y="494"/>
                    </a:lnTo>
                    <a:lnTo>
                      <a:pt x="615" y="494"/>
                    </a:lnTo>
                    <a:lnTo>
                      <a:pt x="629" y="494"/>
                    </a:lnTo>
                    <a:lnTo>
                      <a:pt x="644" y="494"/>
                    </a:lnTo>
                    <a:lnTo>
                      <a:pt x="661" y="494"/>
                    </a:lnTo>
                    <a:lnTo>
                      <a:pt x="675" y="494"/>
                    </a:lnTo>
                    <a:lnTo>
                      <a:pt x="690" y="494"/>
                    </a:lnTo>
                    <a:lnTo>
                      <a:pt x="690" y="478"/>
                    </a:lnTo>
                    <a:lnTo>
                      <a:pt x="692" y="477"/>
                    </a:lnTo>
                    <a:lnTo>
                      <a:pt x="694" y="466"/>
                    </a:lnTo>
                    <a:lnTo>
                      <a:pt x="697" y="465"/>
                    </a:lnTo>
                    <a:lnTo>
                      <a:pt x="699" y="456"/>
                    </a:lnTo>
                    <a:lnTo>
                      <a:pt x="692" y="448"/>
                    </a:lnTo>
                    <a:lnTo>
                      <a:pt x="701" y="447"/>
                    </a:lnTo>
                    <a:lnTo>
                      <a:pt x="709" y="439"/>
                    </a:lnTo>
                    <a:lnTo>
                      <a:pt x="713" y="434"/>
                    </a:lnTo>
                    <a:lnTo>
                      <a:pt x="711" y="430"/>
                    </a:lnTo>
                    <a:lnTo>
                      <a:pt x="715" y="430"/>
                    </a:lnTo>
                    <a:lnTo>
                      <a:pt x="718" y="419"/>
                    </a:lnTo>
                    <a:lnTo>
                      <a:pt x="721" y="418"/>
                    </a:lnTo>
                    <a:lnTo>
                      <a:pt x="725" y="424"/>
                    </a:lnTo>
                    <a:lnTo>
                      <a:pt x="724" y="415"/>
                    </a:lnTo>
                    <a:lnTo>
                      <a:pt x="725" y="406"/>
                    </a:lnTo>
                    <a:lnTo>
                      <a:pt x="735" y="406"/>
                    </a:lnTo>
                    <a:lnTo>
                      <a:pt x="730" y="404"/>
                    </a:lnTo>
                    <a:lnTo>
                      <a:pt x="728" y="400"/>
                    </a:lnTo>
                    <a:lnTo>
                      <a:pt x="728" y="397"/>
                    </a:lnTo>
                    <a:lnTo>
                      <a:pt x="745" y="398"/>
                    </a:lnTo>
                    <a:lnTo>
                      <a:pt x="756" y="394"/>
                    </a:lnTo>
                    <a:lnTo>
                      <a:pt x="758" y="390"/>
                    </a:lnTo>
                    <a:lnTo>
                      <a:pt x="756" y="380"/>
                    </a:lnTo>
                    <a:lnTo>
                      <a:pt x="754" y="373"/>
                    </a:lnTo>
                    <a:lnTo>
                      <a:pt x="751" y="373"/>
                    </a:lnTo>
                    <a:lnTo>
                      <a:pt x="739" y="364"/>
                    </a:lnTo>
                    <a:lnTo>
                      <a:pt x="730" y="369"/>
                    </a:lnTo>
                    <a:lnTo>
                      <a:pt x="734" y="364"/>
                    </a:lnTo>
                    <a:lnTo>
                      <a:pt x="728" y="362"/>
                    </a:lnTo>
                    <a:lnTo>
                      <a:pt x="726" y="364"/>
                    </a:lnTo>
                    <a:lnTo>
                      <a:pt x="725" y="362"/>
                    </a:lnTo>
                    <a:lnTo>
                      <a:pt x="715" y="355"/>
                    </a:lnTo>
                    <a:lnTo>
                      <a:pt x="715" y="359"/>
                    </a:lnTo>
                    <a:lnTo>
                      <a:pt x="712" y="360"/>
                    </a:lnTo>
                    <a:lnTo>
                      <a:pt x="709" y="356"/>
                    </a:lnTo>
                    <a:lnTo>
                      <a:pt x="711" y="352"/>
                    </a:lnTo>
                    <a:lnTo>
                      <a:pt x="711" y="352"/>
                    </a:lnTo>
                    <a:lnTo>
                      <a:pt x="733" y="363"/>
                    </a:lnTo>
                    <a:lnTo>
                      <a:pt x="743" y="360"/>
                    </a:lnTo>
                    <a:lnTo>
                      <a:pt x="745" y="364"/>
                    </a:lnTo>
                    <a:lnTo>
                      <a:pt x="758" y="372"/>
                    </a:lnTo>
                    <a:lnTo>
                      <a:pt x="767" y="366"/>
                    </a:lnTo>
                    <a:lnTo>
                      <a:pt x="770" y="360"/>
                    </a:lnTo>
                    <a:lnTo>
                      <a:pt x="767" y="358"/>
                    </a:lnTo>
                    <a:lnTo>
                      <a:pt x="768" y="354"/>
                    </a:lnTo>
                    <a:lnTo>
                      <a:pt x="772" y="356"/>
                    </a:lnTo>
                    <a:lnTo>
                      <a:pt x="771" y="347"/>
                    </a:lnTo>
                    <a:lnTo>
                      <a:pt x="784" y="354"/>
                    </a:lnTo>
                    <a:lnTo>
                      <a:pt x="784" y="351"/>
                    </a:lnTo>
                    <a:lnTo>
                      <a:pt x="791" y="354"/>
                    </a:lnTo>
                    <a:lnTo>
                      <a:pt x="800" y="347"/>
                    </a:lnTo>
                    <a:lnTo>
                      <a:pt x="805" y="338"/>
                    </a:lnTo>
                    <a:lnTo>
                      <a:pt x="805" y="334"/>
                    </a:lnTo>
                    <a:lnTo>
                      <a:pt x="809" y="331"/>
                    </a:lnTo>
                    <a:lnTo>
                      <a:pt x="818" y="316"/>
                    </a:lnTo>
                    <a:lnTo>
                      <a:pt x="819" y="307"/>
                    </a:lnTo>
                    <a:lnTo>
                      <a:pt x="784" y="301"/>
                    </a:lnTo>
                    <a:lnTo>
                      <a:pt x="771" y="286"/>
                    </a:lnTo>
                    <a:lnTo>
                      <a:pt x="766" y="283"/>
                    </a:lnTo>
                    <a:lnTo>
                      <a:pt x="767" y="279"/>
                    </a:lnTo>
                    <a:lnTo>
                      <a:pt x="777" y="280"/>
                    </a:lnTo>
                    <a:lnTo>
                      <a:pt x="791" y="287"/>
                    </a:lnTo>
                    <a:lnTo>
                      <a:pt x="802" y="301"/>
                    </a:lnTo>
                    <a:lnTo>
                      <a:pt x="817" y="300"/>
                    </a:lnTo>
                    <a:lnTo>
                      <a:pt x="834" y="272"/>
                    </a:lnTo>
                    <a:lnTo>
                      <a:pt x="835" y="266"/>
                    </a:lnTo>
                    <a:lnTo>
                      <a:pt x="832" y="263"/>
                    </a:lnTo>
                    <a:lnTo>
                      <a:pt x="823" y="259"/>
                    </a:lnTo>
                    <a:lnTo>
                      <a:pt x="822" y="257"/>
                    </a:lnTo>
                    <a:lnTo>
                      <a:pt x="826" y="252"/>
                    </a:lnTo>
                    <a:lnTo>
                      <a:pt x="838" y="255"/>
                    </a:lnTo>
                    <a:lnTo>
                      <a:pt x="846" y="252"/>
                    </a:lnTo>
                    <a:lnTo>
                      <a:pt x="848" y="265"/>
                    </a:lnTo>
                    <a:lnTo>
                      <a:pt x="860" y="267"/>
                    </a:lnTo>
                    <a:lnTo>
                      <a:pt x="860" y="259"/>
                    </a:lnTo>
                    <a:lnTo>
                      <a:pt x="861" y="259"/>
                    </a:lnTo>
                    <a:lnTo>
                      <a:pt x="872" y="269"/>
                    </a:lnTo>
                    <a:lnTo>
                      <a:pt x="869" y="257"/>
                    </a:lnTo>
                    <a:lnTo>
                      <a:pt x="865" y="252"/>
                    </a:lnTo>
                    <a:lnTo>
                      <a:pt x="865" y="249"/>
                    </a:lnTo>
                    <a:lnTo>
                      <a:pt x="868" y="246"/>
                    </a:lnTo>
                    <a:lnTo>
                      <a:pt x="881" y="259"/>
                    </a:lnTo>
                    <a:lnTo>
                      <a:pt x="885" y="253"/>
                    </a:lnTo>
                    <a:lnTo>
                      <a:pt x="890" y="252"/>
                    </a:lnTo>
                    <a:lnTo>
                      <a:pt x="905" y="233"/>
                    </a:lnTo>
                    <a:lnTo>
                      <a:pt x="911" y="229"/>
                    </a:lnTo>
                    <a:lnTo>
                      <a:pt x="912" y="224"/>
                    </a:lnTo>
                    <a:lnTo>
                      <a:pt x="911" y="217"/>
                    </a:lnTo>
                    <a:lnTo>
                      <a:pt x="912" y="214"/>
                    </a:lnTo>
                    <a:lnTo>
                      <a:pt x="899" y="195"/>
                    </a:lnTo>
                    <a:lnTo>
                      <a:pt x="902" y="181"/>
                    </a:lnTo>
                    <a:lnTo>
                      <a:pt x="895" y="183"/>
                    </a:lnTo>
                    <a:lnTo>
                      <a:pt x="897" y="179"/>
                    </a:lnTo>
                    <a:lnTo>
                      <a:pt x="894" y="178"/>
                    </a:lnTo>
                    <a:lnTo>
                      <a:pt x="895" y="177"/>
                    </a:lnTo>
                    <a:lnTo>
                      <a:pt x="891" y="170"/>
                    </a:lnTo>
                    <a:lnTo>
                      <a:pt x="891" y="168"/>
                    </a:lnTo>
                    <a:lnTo>
                      <a:pt x="899" y="168"/>
                    </a:lnTo>
                    <a:lnTo>
                      <a:pt x="903" y="173"/>
                    </a:lnTo>
                    <a:lnTo>
                      <a:pt x="912" y="162"/>
                    </a:lnTo>
                    <a:lnTo>
                      <a:pt x="911" y="153"/>
                    </a:lnTo>
                    <a:lnTo>
                      <a:pt x="902" y="152"/>
                    </a:lnTo>
                    <a:lnTo>
                      <a:pt x="911" y="141"/>
                    </a:lnTo>
                    <a:lnTo>
                      <a:pt x="905" y="135"/>
                    </a:lnTo>
                    <a:lnTo>
                      <a:pt x="895" y="135"/>
                    </a:lnTo>
                    <a:lnTo>
                      <a:pt x="897" y="134"/>
                    </a:lnTo>
                    <a:lnTo>
                      <a:pt x="894" y="130"/>
                    </a:lnTo>
                    <a:lnTo>
                      <a:pt x="889" y="124"/>
                    </a:lnTo>
                    <a:lnTo>
                      <a:pt x="891" y="123"/>
                    </a:lnTo>
                    <a:lnTo>
                      <a:pt x="890" y="113"/>
                    </a:lnTo>
                    <a:lnTo>
                      <a:pt x="874" y="115"/>
                    </a:lnTo>
                    <a:lnTo>
                      <a:pt x="859" y="106"/>
                    </a:lnTo>
                    <a:lnTo>
                      <a:pt x="844" y="107"/>
                    </a:lnTo>
                    <a:lnTo>
                      <a:pt x="843" y="115"/>
                    </a:lnTo>
                    <a:lnTo>
                      <a:pt x="844" y="128"/>
                    </a:lnTo>
                    <a:lnTo>
                      <a:pt x="844" y="132"/>
                    </a:lnTo>
                    <a:lnTo>
                      <a:pt x="847" y="140"/>
                    </a:lnTo>
                    <a:lnTo>
                      <a:pt x="856" y="144"/>
                    </a:lnTo>
                    <a:lnTo>
                      <a:pt x="856" y="147"/>
                    </a:lnTo>
                    <a:lnTo>
                      <a:pt x="852" y="147"/>
                    </a:lnTo>
                    <a:lnTo>
                      <a:pt x="848" y="152"/>
                    </a:lnTo>
                    <a:lnTo>
                      <a:pt x="856" y="156"/>
                    </a:lnTo>
                    <a:lnTo>
                      <a:pt x="844" y="157"/>
                    </a:lnTo>
                    <a:lnTo>
                      <a:pt x="838" y="161"/>
                    </a:lnTo>
                    <a:lnTo>
                      <a:pt x="838" y="176"/>
                    </a:lnTo>
                    <a:lnTo>
                      <a:pt x="832" y="191"/>
                    </a:lnTo>
                    <a:lnTo>
                      <a:pt x="826" y="202"/>
                    </a:lnTo>
                    <a:lnTo>
                      <a:pt x="825" y="216"/>
                    </a:lnTo>
                    <a:lnTo>
                      <a:pt x="817" y="216"/>
                    </a:lnTo>
                    <a:lnTo>
                      <a:pt x="815" y="223"/>
                    </a:lnTo>
                    <a:lnTo>
                      <a:pt x="813" y="224"/>
                    </a:lnTo>
                    <a:lnTo>
                      <a:pt x="794" y="193"/>
                    </a:lnTo>
                    <a:lnTo>
                      <a:pt x="796" y="185"/>
                    </a:lnTo>
                    <a:lnTo>
                      <a:pt x="794" y="179"/>
                    </a:lnTo>
                    <a:lnTo>
                      <a:pt x="797" y="173"/>
                    </a:lnTo>
                    <a:lnTo>
                      <a:pt x="798" y="179"/>
                    </a:lnTo>
                    <a:lnTo>
                      <a:pt x="804" y="178"/>
                    </a:lnTo>
                    <a:lnTo>
                      <a:pt x="798" y="152"/>
                    </a:lnTo>
                    <a:lnTo>
                      <a:pt x="789" y="144"/>
                    </a:lnTo>
                    <a:lnTo>
                      <a:pt x="784" y="132"/>
                    </a:lnTo>
                    <a:lnTo>
                      <a:pt x="777" y="134"/>
                    </a:lnTo>
                    <a:lnTo>
                      <a:pt x="771" y="144"/>
                    </a:lnTo>
                    <a:lnTo>
                      <a:pt x="771" y="160"/>
                    </a:lnTo>
                    <a:lnTo>
                      <a:pt x="770" y="160"/>
                    </a:lnTo>
                    <a:lnTo>
                      <a:pt x="768" y="168"/>
                    </a:lnTo>
                    <a:lnTo>
                      <a:pt x="766" y="174"/>
                    </a:lnTo>
                    <a:lnTo>
                      <a:pt x="763" y="177"/>
                    </a:lnTo>
                    <a:lnTo>
                      <a:pt x="759" y="168"/>
                    </a:lnTo>
                    <a:lnTo>
                      <a:pt x="760" y="155"/>
                    </a:lnTo>
                    <a:lnTo>
                      <a:pt x="755" y="140"/>
                    </a:lnTo>
                    <a:lnTo>
                      <a:pt x="745" y="130"/>
                    </a:lnTo>
                    <a:lnTo>
                      <a:pt x="753" y="131"/>
                    </a:lnTo>
                    <a:lnTo>
                      <a:pt x="754" y="126"/>
                    </a:lnTo>
                    <a:lnTo>
                      <a:pt x="754" y="122"/>
                    </a:lnTo>
                    <a:lnTo>
                      <a:pt x="753" y="124"/>
                    </a:lnTo>
                    <a:lnTo>
                      <a:pt x="745" y="120"/>
                    </a:lnTo>
                    <a:lnTo>
                      <a:pt x="746" y="117"/>
                    </a:lnTo>
                    <a:lnTo>
                      <a:pt x="737" y="122"/>
                    </a:lnTo>
                    <a:lnTo>
                      <a:pt x="729" y="114"/>
                    </a:lnTo>
                    <a:lnTo>
                      <a:pt x="724" y="114"/>
                    </a:lnTo>
                    <a:lnTo>
                      <a:pt x="724" y="111"/>
                    </a:lnTo>
                    <a:lnTo>
                      <a:pt x="726" y="107"/>
                    </a:lnTo>
                    <a:lnTo>
                      <a:pt x="735" y="100"/>
                    </a:lnTo>
                    <a:lnTo>
                      <a:pt x="728" y="94"/>
                    </a:lnTo>
                    <a:lnTo>
                      <a:pt x="728" y="90"/>
                    </a:lnTo>
                    <a:lnTo>
                      <a:pt x="743" y="92"/>
                    </a:lnTo>
                    <a:lnTo>
                      <a:pt x="737" y="81"/>
                    </a:lnTo>
                    <a:lnTo>
                      <a:pt x="734" y="85"/>
                    </a:lnTo>
                    <a:lnTo>
                      <a:pt x="730" y="68"/>
                    </a:lnTo>
                    <a:lnTo>
                      <a:pt x="724" y="65"/>
                    </a:lnTo>
                    <a:lnTo>
                      <a:pt x="722" y="60"/>
                    </a:lnTo>
                    <a:lnTo>
                      <a:pt x="718" y="59"/>
                    </a:lnTo>
                    <a:lnTo>
                      <a:pt x="720" y="43"/>
                    </a:lnTo>
                    <a:lnTo>
                      <a:pt x="718" y="34"/>
                    </a:lnTo>
                    <a:lnTo>
                      <a:pt x="707" y="21"/>
                    </a:lnTo>
                    <a:lnTo>
                      <a:pt x="705" y="18"/>
                    </a:lnTo>
                    <a:lnTo>
                      <a:pt x="707" y="10"/>
                    </a:lnTo>
                    <a:lnTo>
                      <a:pt x="701" y="12"/>
                    </a:lnTo>
                    <a:lnTo>
                      <a:pt x="699" y="9"/>
                    </a:lnTo>
                    <a:lnTo>
                      <a:pt x="695" y="14"/>
                    </a:lnTo>
                    <a:lnTo>
                      <a:pt x="695" y="9"/>
                    </a:lnTo>
                    <a:lnTo>
                      <a:pt x="692" y="9"/>
                    </a:lnTo>
                    <a:lnTo>
                      <a:pt x="694" y="3"/>
                    </a:lnTo>
                    <a:lnTo>
                      <a:pt x="683" y="0"/>
                    </a:lnTo>
                    <a:lnTo>
                      <a:pt x="673" y="20"/>
                    </a:lnTo>
                    <a:lnTo>
                      <a:pt x="677" y="25"/>
                    </a:lnTo>
                    <a:lnTo>
                      <a:pt x="677" y="37"/>
                    </a:lnTo>
                    <a:lnTo>
                      <a:pt x="670" y="29"/>
                    </a:lnTo>
                    <a:lnTo>
                      <a:pt x="663" y="35"/>
                    </a:lnTo>
                    <a:lnTo>
                      <a:pt x="665" y="46"/>
                    </a:lnTo>
                    <a:lnTo>
                      <a:pt x="662" y="58"/>
                    </a:lnTo>
                    <a:lnTo>
                      <a:pt x="667" y="68"/>
                    </a:lnTo>
                    <a:lnTo>
                      <a:pt x="669" y="65"/>
                    </a:lnTo>
                    <a:lnTo>
                      <a:pt x="667" y="72"/>
                    </a:lnTo>
                    <a:lnTo>
                      <a:pt x="665" y="71"/>
                    </a:lnTo>
                    <a:lnTo>
                      <a:pt x="659" y="80"/>
                    </a:lnTo>
                    <a:lnTo>
                      <a:pt x="659" y="94"/>
                    </a:lnTo>
                    <a:lnTo>
                      <a:pt x="669" y="103"/>
                    </a:lnTo>
                    <a:lnTo>
                      <a:pt x="667" y="105"/>
                    </a:lnTo>
                    <a:lnTo>
                      <a:pt x="669" y="107"/>
                    </a:lnTo>
                    <a:lnTo>
                      <a:pt x="680" y="110"/>
                    </a:lnTo>
                    <a:lnTo>
                      <a:pt x="682" y="114"/>
                    </a:lnTo>
                    <a:lnTo>
                      <a:pt x="688" y="119"/>
                    </a:lnTo>
                    <a:lnTo>
                      <a:pt x="690" y="115"/>
                    </a:lnTo>
                    <a:lnTo>
                      <a:pt x="695" y="124"/>
                    </a:lnTo>
                    <a:lnTo>
                      <a:pt x="707" y="122"/>
                    </a:lnTo>
                    <a:lnTo>
                      <a:pt x="708" y="128"/>
                    </a:lnTo>
                    <a:lnTo>
                      <a:pt x="707" y="134"/>
                    </a:lnTo>
                    <a:lnTo>
                      <a:pt x="703" y="135"/>
                    </a:lnTo>
                    <a:lnTo>
                      <a:pt x="705" y="126"/>
                    </a:lnTo>
                    <a:lnTo>
                      <a:pt x="699" y="130"/>
                    </a:lnTo>
                    <a:lnTo>
                      <a:pt x="696" y="139"/>
                    </a:lnTo>
                    <a:lnTo>
                      <a:pt x="697" y="141"/>
                    </a:lnTo>
                    <a:lnTo>
                      <a:pt x="695" y="148"/>
                    </a:lnTo>
                    <a:lnTo>
                      <a:pt x="691" y="148"/>
                    </a:lnTo>
                    <a:lnTo>
                      <a:pt x="691" y="157"/>
                    </a:lnTo>
                    <a:lnTo>
                      <a:pt x="700" y="156"/>
                    </a:lnTo>
                    <a:lnTo>
                      <a:pt x="704" y="149"/>
                    </a:lnTo>
                    <a:lnTo>
                      <a:pt x="700" y="152"/>
                    </a:lnTo>
                    <a:lnTo>
                      <a:pt x="701" y="145"/>
                    </a:lnTo>
                    <a:lnTo>
                      <a:pt x="705" y="147"/>
                    </a:lnTo>
                    <a:lnTo>
                      <a:pt x="707" y="162"/>
                    </a:lnTo>
                    <a:lnTo>
                      <a:pt x="709" y="164"/>
                    </a:lnTo>
                    <a:lnTo>
                      <a:pt x="700" y="172"/>
                    </a:lnTo>
                    <a:lnTo>
                      <a:pt x="697" y="179"/>
                    </a:lnTo>
                    <a:lnTo>
                      <a:pt x="691" y="187"/>
                    </a:lnTo>
                    <a:lnTo>
                      <a:pt x="675" y="186"/>
                    </a:lnTo>
                    <a:lnTo>
                      <a:pt x="677" y="191"/>
                    </a:lnTo>
                    <a:lnTo>
                      <a:pt x="675" y="202"/>
                    </a:lnTo>
                    <a:lnTo>
                      <a:pt x="680" y="208"/>
                    </a:lnTo>
                    <a:lnTo>
                      <a:pt x="682" y="219"/>
                    </a:lnTo>
                    <a:lnTo>
                      <a:pt x="680" y="224"/>
                    </a:lnTo>
                    <a:lnTo>
                      <a:pt x="675" y="220"/>
                    </a:lnTo>
                    <a:lnTo>
                      <a:pt x="677" y="216"/>
                    </a:lnTo>
                    <a:lnTo>
                      <a:pt x="669" y="221"/>
                    </a:lnTo>
                    <a:lnTo>
                      <a:pt x="669" y="214"/>
                    </a:lnTo>
                    <a:lnTo>
                      <a:pt x="663" y="214"/>
                    </a:lnTo>
                    <a:lnTo>
                      <a:pt x="662" y="208"/>
                    </a:lnTo>
                    <a:lnTo>
                      <a:pt x="669" y="206"/>
                    </a:lnTo>
                    <a:lnTo>
                      <a:pt x="666" y="200"/>
                    </a:lnTo>
                    <a:lnTo>
                      <a:pt x="669" y="191"/>
                    </a:lnTo>
                    <a:lnTo>
                      <a:pt x="669" y="179"/>
                    </a:lnTo>
                    <a:lnTo>
                      <a:pt x="662" y="183"/>
                    </a:lnTo>
                    <a:lnTo>
                      <a:pt x="662" y="190"/>
                    </a:lnTo>
                    <a:lnTo>
                      <a:pt x="658" y="189"/>
                    </a:lnTo>
                    <a:lnTo>
                      <a:pt x="657" y="187"/>
                    </a:lnTo>
                    <a:lnTo>
                      <a:pt x="659" y="176"/>
                    </a:lnTo>
                    <a:lnTo>
                      <a:pt x="653" y="177"/>
                    </a:lnTo>
                    <a:lnTo>
                      <a:pt x="654" y="174"/>
                    </a:lnTo>
                    <a:lnTo>
                      <a:pt x="648" y="168"/>
                    </a:lnTo>
                    <a:lnTo>
                      <a:pt x="644" y="168"/>
                    </a:lnTo>
                    <a:lnTo>
                      <a:pt x="645" y="172"/>
                    </a:lnTo>
                    <a:lnTo>
                      <a:pt x="639" y="165"/>
                    </a:lnTo>
                    <a:lnTo>
                      <a:pt x="636" y="166"/>
                    </a:lnTo>
                    <a:lnTo>
                      <a:pt x="641" y="173"/>
                    </a:lnTo>
                    <a:lnTo>
                      <a:pt x="631" y="172"/>
                    </a:lnTo>
                    <a:lnTo>
                      <a:pt x="628" y="176"/>
                    </a:lnTo>
                    <a:lnTo>
                      <a:pt x="624" y="172"/>
                    </a:lnTo>
                    <a:lnTo>
                      <a:pt x="631" y="182"/>
                    </a:lnTo>
                    <a:lnTo>
                      <a:pt x="631" y="186"/>
                    </a:lnTo>
                    <a:lnTo>
                      <a:pt x="628" y="185"/>
                    </a:lnTo>
                    <a:lnTo>
                      <a:pt x="635" y="196"/>
                    </a:lnTo>
                    <a:lnTo>
                      <a:pt x="637" y="198"/>
                    </a:lnTo>
                    <a:lnTo>
                      <a:pt x="636" y="194"/>
                    </a:lnTo>
                    <a:lnTo>
                      <a:pt x="637" y="191"/>
                    </a:lnTo>
                    <a:lnTo>
                      <a:pt x="644" y="191"/>
                    </a:lnTo>
                    <a:lnTo>
                      <a:pt x="645" y="195"/>
                    </a:lnTo>
                    <a:lnTo>
                      <a:pt x="649" y="193"/>
                    </a:lnTo>
                    <a:lnTo>
                      <a:pt x="650" y="203"/>
                    </a:lnTo>
                    <a:lnTo>
                      <a:pt x="648" y="207"/>
                    </a:lnTo>
                    <a:lnTo>
                      <a:pt x="633" y="200"/>
                    </a:lnTo>
                    <a:lnTo>
                      <a:pt x="627" y="187"/>
                    </a:lnTo>
                    <a:lnTo>
                      <a:pt x="624" y="189"/>
                    </a:lnTo>
                    <a:lnTo>
                      <a:pt x="629" y="200"/>
                    </a:lnTo>
                    <a:lnTo>
                      <a:pt x="619" y="202"/>
                    </a:lnTo>
                    <a:lnTo>
                      <a:pt x="611" y="198"/>
                    </a:lnTo>
                    <a:lnTo>
                      <a:pt x="598" y="196"/>
                    </a:lnTo>
                    <a:lnTo>
                      <a:pt x="590" y="202"/>
                    </a:lnTo>
                    <a:lnTo>
                      <a:pt x="583" y="200"/>
                    </a:lnTo>
                    <a:lnTo>
                      <a:pt x="577" y="203"/>
                    </a:lnTo>
                    <a:lnTo>
                      <a:pt x="570" y="200"/>
                    </a:lnTo>
                    <a:lnTo>
                      <a:pt x="564" y="203"/>
                    </a:lnTo>
                    <a:lnTo>
                      <a:pt x="557" y="200"/>
                    </a:lnTo>
                    <a:lnTo>
                      <a:pt x="548" y="189"/>
                    </a:lnTo>
                    <a:lnTo>
                      <a:pt x="548" y="183"/>
                    </a:lnTo>
                    <a:lnTo>
                      <a:pt x="543" y="182"/>
                    </a:lnTo>
                    <a:lnTo>
                      <a:pt x="543" y="185"/>
                    </a:lnTo>
                    <a:lnTo>
                      <a:pt x="539" y="186"/>
                    </a:lnTo>
                    <a:lnTo>
                      <a:pt x="539" y="189"/>
                    </a:lnTo>
                    <a:lnTo>
                      <a:pt x="538" y="187"/>
                    </a:lnTo>
                    <a:lnTo>
                      <a:pt x="525" y="185"/>
                    </a:lnTo>
                    <a:lnTo>
                      <a:pt x="525" y="179"/>
                    </a:lnTo>
                    <a:lnTo>
                      <a:pt x="509" y="169"/>
                    </a:lnTo>
                    <a:lnTo>
                      <a:pt x="514" y="168"/>
                    </a:lnTo>
                    <a:lnTo>
                      <a:pt x="509" y="158"/>
                    </a:lnTo>
                    <a:lnTo>
                      <a:pt x="511" y="156"/>
                    </a:lnTo>
                    <a:lnTo>
                      <a:pt x="500" y="145"/>
                    </a:lnTo>
                    <a:lnTo>
                      <a:pt x="475" y="160"/>
                    </a:lnTo>
                    <a:lnTo>
                      <a:pt x="464" y="161"/>
                    </a:lnTo>
                    <a:lnTo>
                      <a:pt x="456" y="174"/>
                    </a:lnTo>
                    <a:lnTo>
                      <a:pt x="458" y="178"/>
                    </a:lnTo>
                    <a:lnTo>
                      <a:pt x="460" y="179"/>
                    </a:lnTo>
                    <a:lnTo>
                      <a:pt x="463" y="182"/>
                    </a:lnTo>
                    <a:lnTo>
                      <a:pt x="471" y="183"/>
                    </a:lnTo>
                    <a:lnTo>
                      <a:pt x="476" y="181"/>
                    </a:lnTo>
                    <a:lnTo>
                      <a:pt x="471" y="176"/>
                    </a:lnTo>
                    <a:lnTo>
                      <a:pt x="477" y="173"/>
                    </a:lnTo>
                    <a:lnTo>
                      <a:pt x="483" y="177"/>
                    </a:lnTo>
                    <a:lnTo>
                      <a:pt x="489" y="172"/>
                    </a:lnTo>
                    <a:lnTo>
                      <a:pt x="492" y="177"/>
                    </a:lnTo>
                    <a:lnTo>
                      <a:pt x="492" y="172"/>
                    </a:lnTo>
                    <a:lnTo>
                      <a:pt x="490" y="168"/>
                    </a:lnTo>
                    <a:lnTo>
                      <a:pt x="496" y="166"/>
                    </a:lnTo>
                    <a:lnTo>
                      <a:pt x="493" y="164"/>
                    </a:lnTo>
                    <a:lnTo>
                      <a:pt x="505" y="160"/>
                    </a:lnTo>
                    <a:lnTo>
                      <a:pt x="504" y="165"/>
                    </a:lnTo>
                    <a:lnTo>
                      <a:pt x="505" y="166"/>
                    </a:lnTo>
                    <a:lnTo>
                      <a:pt x="501" y="168"/>
                    </a:lnTo>
                    <a:lnTo>
                      <a:pt x="501" y="170"/>
                    </a:lnTo>
                    <a:lnTo>
                      <a:pt x="498" y="177"/>
                    </a:lnTo>
                    <a:lnTo>
                      <a:pt x="496" y="174"/>
                    </a:lnTo>
                    <a:lnTo>
                      <a:pt x="496" y="179"/>
                    </a:lnTo>
                    <a:lnTo>
                      <a:pt x="475" y="187"/>
                    </a:lnTo>
                    <a:lnTo>
                      <a:pt x="473" y="191"/>
                    </a:lnTo>
                    <a:lnTo>
                      <a:pt x="476" y="193"/>
                    </a:lnTo>
                    <a:lnTo>
                      <a:pt x="468" y="200"/>
                    </a:lnTo>
                    <a:lnTo>
                      <a:pt x="475" y="206"/>
                    </a:lnTo>
                    <a:lnTo>
                      <a:pt x="476" y="208"/>
                    </a:lnTo>
                    <a:lnTo>
                      <a:pt x="475" y="215"/>
                    </a:lnTo>
                    <a:lnTo>
                      <a:pt x="480" y="227"/>
                    </a:lnTo>
                    <a:lnTo>
                      <a:pt x="483" y="228"/>
                    </a:lnTo>
                    <a:lnTo>
                      <a:pt x="480" y="231"/>
                    </a:lnTo>
                    <a:lnTo>
                      <a:pt x="483" y="236"/>
                    </a:lnTo>
                    <a:lnTo>
                      <a:pt x="473" y="237"/>
                    </a:lnTo>
                    <a:lnTo>
                      <a:pt x="473" y="242"/>
                    </a:lnTo>
                    <a:lnTo>
                      <a:pt x="468" y="237"/>
                    </a:lnTo>
                    <a:lnTo>
                      <a:pt x="464" y="229"/>
                    </a:lnTo>
                    <a:lnTo>
                      <a:pt x="472" y="227"/>
                    </a:lnTo>
                    <a:lnTo>
                      <a:pt x="470" y="219"/>
                    </a:lnTo>
                    <a:lnTo>
                      <a:pt x="467" y="219"/>
                    </a:lnTo>
                    <a:lnTo>
                      <a:pt x="464" y="214"/>
                    </a:lnTo>
                    <a:lnTo>
                      <a:pt x="460" y="215"/>
                    </a:lnTo>
                    <a:lnTo>
                      <a:pt x="462" y="208"/>
                    </a:lnTo>
                    <a:lnTo>
                      <a:pt x="459" y="206"/>
                    </a:lnTo>
                    <a:lnTo>
                      <a:pt x="456" y="215"/>
                    </a:lnTo>
                    <a:lnTo>
                      <a:pt x="455" y="212"/>
                    </a:lnTo>
                    <a:lnTo>
                      <a:pt x="455" y="208"/>
                    </a:lnTo>
                    <a:lnTo>
                      <a:pt x="454" y="206"/>
                    </a:lnTo>
                    <a:lnTo>
                      <a:pt x="455" y="200"/>
                    </a:lnTo>
                    <a:lnTo>
                      <a:pt x="441" y="200"/>
                    </a:lnTo>
                    <a:lnTo>
                      <a:pt x="442" y="198"/>
                    </a:lnTo>
                    <a:lnTo>
                      <a:pt x="441" y="194"/>
                    </a:lnTo>
                    <a:lnTo>
                      <a:pt x="437" y="194"/>
                    </a:lnTo>
                    <a:lnTo>
                      <a:pt x="438" y="191"/>
                    </a:lnTo>
                    <a:lnTo>
                      <a:pt x="435" y="187"/>
                    </a:lnTo>
                    <a:lnTo>
                      <a:pt x="421" y="200"/>
                    </a:lnTo>
                    <a:lnTo>
                      <a:pt x="418" y="200"/>
                    </a:lnTo>
                    <a:lnTo>
                      <a:pt x="418" y="194"/>
                    </a:lnTo>
                    <a:lnTo>
                      <a:pt x="416" y="195"/>
                    </a:lnTo>
                    <a:lnTo>
                      <a:pt x="414" y="200"/>
                    </a:lnTo>
                    <a:lnTo>
                      <a:pt x="408" y="199"/>
                    </a:lnTo>
                    <a:lnTo>
                      <a:pt x="407" y="202"/>
                    </a:lnTo>
                    <a:lnTo>
                      <a:pt x="359" y="200"/>
                    </a:lnTo>
                    <a:lnTo>
                      <a:pt x="354" y="196"/>
                    </a:lnTo>
                    <a:lnTo>
                      <a:pt x="345" y="191"/>
                    </a:lnTo>
                    <a:lnTo>
                      <a:pt x="349" y="189"/>
                    </a:lnTo>
                    <a:lnTo>
                      <a:pt x="349" y="181"/>
                    </a:lnTo>
                    <a:lnTo>
                      <a:pt x="354" y="177"/>
                    </a:lnTo>
                    <a:lnTo>
                      <a:pt x="371" y="177"/>
                    </a:lnTo>
                    <a:lnTo>
                      <a:pt x="370" y="169"/>
                    </a:lnTo>
                    <a:lnTo>
                      <a:pt x="369" y="172"/>
                    </a:lnTo>
                    <a:lnTo>
                      <a:pt x="369" y="166"/>
                    </a:lnTo>
                    <a:lnTo>
                      <a:pt x="357" y="152"/>
                    </a:lnTo>
                    <a:lnTo>
                      <a:pt x="354" y="153"/>
                    </a:lnTo>
                    <a:lnTo>
                      <a:pt x="352" y="147"/>
                    </a:lnTo>
                    <a:lnTo>
                      <a:pt x="333" y="147"/>
                    </a:lnTo>
                    <a:lnTo>
                      <a:pt x="338" y="151"/>
                    </a:lnTo>
                    <a:lnTo>
                      <a:pt x="338" y="153"/>
                    </a:lnTo>
                    <a:lnTo>
                      <a:pt x="335" y="149"/>
                    </a:lnTo>
                    <a:lnTo>
                      <a:pt x="311" y="147"/>
                    </a:lnTo>
                    <a:lnTo>
                      <a:pt x="294" y="135"/>
                    </a:lnTo>
                    <a:lnTo>
                      <a:pt x="265" y="126"/>
                    </a:lnTo>
                    <a:lnTo>
                      <a:pt x="259" y="117"/>
                    </a:lnTo>
                    <a:lnTo>
                      <a:pt x="243" y="107"/>
                    </a:lnTo>
                    <a:lnTo>
                      <a:pt x="221" y="107"/>
                    </a:lnTo>
                    <a:lnTo>
                      <a:pt x="219" y="122"/>
                    </a:lnTo>
                    <a:lnTo>
                      <a:pt x="215" y="127"/>
                    </a:lnTo>
                    <a:lnTo>
                      <a:pt x="209" y="128"/>
                    </a:lnTo>
                    <a:lnTo>
                      <a:pt x="197" y="128"/>
                    </a:lnTo>
                    <a:lnTo>
                      <a:pt x="198" y="123"/>
                    </a:lnTo>
                    <a:lnTo>
                      <a:pt x="205" y="113"/>
                    </a:lnTo>
                    <a:lnTo>
                      <a:pt x="198" y="111"/>
                    </a:lnTo>
                    <a:lnTo>
                      <a:pt x="200" y="96"/>
                    </a:lnTo>
                    <a:lnTo>
                      <a:pt x="198" y="92"/>
                    </a:lnTo>
                    <a:lnTo>
                      <a:pt x="194" y="93"/>
                    </a:lnTo>
                    <a:lnTo>
                      <a:pt x="198" y="97"/>
                    </a:lnTo>
                    <a:lnTo>
                      <a:pt x="194" y="100"/>
                    </a:lnTo>
                    <a:lnTo>
                      <a:pt x="192" y="96"/>
                    </a:lnTo>
                    <a:lnTo>
                      <a:pt x="186" y="98"/>
                    </a:lnTo>
                    <a:lnTo>
                      <a:pt x="188" y="102"/>
                    </a:lnTo>
                    <a:lnTo>
                      <a:pt x="186" y="109"/>
                    </a:lnTo>
                    <a:lnTo>
                      <a:pt x="188" y="113"/>
                    </a:lnTo>
                    <a:lnTo>
                      <a:pt x="181" y="115"/>
                    </a:lnTo>
                    <a:lnTo>
                      <a:pt x="186" y="120"/>
                    </a:lnTo>
                    <a:lnTo>
                      <a:pt x="179" y="126"/>
                    </a:lnTo>
                    <a:lnTo>
                      <a:pt x="176" y="128"/>
                    </a:lnTo>
                    <a:lnTo>
                      <a:pt x="162" y="117"/>
                    </a:lnTo>
                    <a:lnTo>
                      <a:pt x="151" y="84"/>
                    </a:lnTo>
                    <a:lnTo>
                      <a:pt x="139" y="72"/>
                    </a:lnTo>
                    <a:lnTo>
                      <a:pt x="135" y="79"/>
                    </a:lnTo>
                    <a:lnTo>
                      <a:pt x="138" y="84"/>
                    </a:lnTo>
                    <a:lnTo>
                      <a:pt x="145" y="88"/>
                    </a:lnTo>
                    <a:lnTo>
                      <a:pt x="135" y="93"/>
                    </a:lnTo>
                    <a:lnTo>
                      <a:pt x="133" y="101"/>
                    </a:lnTo>
                    <a:lnTo>
                      <a:pt x="120" y="113"/>
                    </a:lnTo>
                    <a:lnTo>
                      <a:pt x="124" y="106"/>
                    </a:lnTo>
                    <a:lnTo>
                      <a:pt x="125" y="100"/>
                    </a:lnTo>
                    <a:lnTo>
                      <a:pt x="100" y="113"/>
                    </a:lnTo>
                    <a:lnTo>
                      <a:pt x="90" y="136"/>
                    </a:lnTo>
                    <a:lnTo>
                      <a:pt x="91" y="124"/>
                    </a:lnTo>
                    <a:lnTo>
                      <a:pt x="88" y="123"/>
                    </a:lnTo>
                    <a:lnTo>
                      <a:pt x="83" y="130"/>
                    </a:lnTo>
                    <a:lnTo>
                      <a:pt x="83" y="126"/>
                    </a:lnTo>
                    <a:lnTo>
                      <a:pt x="80" y="130"/>
                    </a:lnTo>
                    <a:lnTo>
                      <a:pt x="80" y="126"/>
                    </a:lnTo>
                    <a:lnTo>
                      <a:pt x="76" y="127"/>
                    </a:lnTo>
                    <a:lnTo>
                      <a:pt x="76" y="130"/>
                    </a:lnTo>
                    <a:lnTo>
                      <a:pt x="70" y="138"/>
                    </a:lnTo>
                    <a:lnTo>
                      <a:pt x="61" y="143"/>
                    </a:lnTo>
                    <a:lnTo>
                      <a:pt x="58" y="143"/>
                    </a:lnTo>
                    <a:lnTo>
                      <a:pt x="58" y="140"/>
                    </a:lnTo>
                    <a:lnTo>
                      <a:pt x="62" y="135"/>
                    </a:lnTo>
                    <a:lnTo>
                      <a:pt x="63" y="138"/>
                    </a:lnTo>
                    <a:lnTo>
                      <a:pt x="75" y="120"/>
                    </a:lnTo>
                    <a:lnTo>
                      <a:pt x="90" y="119"/>
                    </a:lnTo>
                    <a:lnTo>
                      <a:pt x="112" y="100"/>
                    </a:lnTo>
                    <a:lnTo>
                      <a:pt x="116" y="96"/>
                    </a:lnTo>
                    <a:lnTo>
                      <a:pt x="112" y="86"/>
                    </a:lnTo>
                    <a:lnTo>
                      <a:pt x="105" y="94"/>
                    </a:lnTo>
                    <a:lnTo>
                      <a:pt x="97" y="90"/>
                    </a:lnTo>
                    <a:lnTo>
                      <a:pt x="92" y="94"/>
                    </a:lnTo>
                    <a:lnTo>
                      <a:pt x="88" y="102"/>
                    </a:lnTo>
                    <a:lnTo>
                      <a:pt x="83" y="101"/>
                    </a:lnTo>
                    <a:lnTo>
                      <a:pt x="71" y="113"/>
                    </a:lnTo>
                    <a:lnTo>
                      <a:pt x="65" y="111"/>
                    </a:lnTo>
                    <a:lnTo>
                      <a:pt x="57" y="117"/>
                    </a:lnTo>
                    <a:lnTo>
                      <a:pt x="57" y="123"/>
                    </a:lnTo>
                    <a:lnTo>
                      <a:pt x="54" y="126"/>
                    </a:lnTo>
                    <a:lnTo>
                      <a:pt x="42" y="130"/>
                    </a:lnTo>
                    <a:lnTo>
                      <a:pt x="31" y="143"/>
                    </a:lnTo>
                    <a:lnTo>
                      <a:pt x="38" y="158"/>
                    </a:lnTo>
                    <a:lnTo>
                      <a:pt x="38" y="162"/>
                    </a:lnTo>
                    <a:lnTo>
                      <a:pt x="37" y="166"/>
                    </a:lnTo>
                    <a:lnTo>
                      <a:pt x="28" y="151"/>
                    </a:lnTo>
                    <a:lnTo>
                      <a:pt x="15" y="151"/>
                    </a:lnTo>
                    <a:lnTo>
                      <a:pt x="21" y="161"/>
                    </a:lnTo>
                    <a:lnTo>
                      <a:pt x="17" y="161"/>
                    </a:lnTo>
                    <a:lnTo>
                      <a:pt x="8" y="152"/>
                    </a:lnTo>
                    <a:lnTo>
                      <a:pt x="0" y="151"/>
                    </a:lnTo>
                    <a:lnTo>
                      <a:pt x="0" y="203"/>
                    </a:lnTo>
                    <a:lnTo>
                      <a:pt x="4" y="212"/>
                    </a:lnTo>
                    <a:lnTo>
                      <a:pt x="4" y="216"/>
                    </a:lnTo>
                    <a:lnTo>
                      <a:pt x="6" y="221"/>
                    </a:lnTo>
                    <a:lnTo>
                      <a:pt x="3" y="227"/>
                    </a:lnTo>
                    <a:lnTo>
                      <a:pt x="4" y="233"/>
                    </a:lnTo>
                    <a:lnTo>
                      <a:pt x="44" y="233"/>
                    </a:lnTo>
                    <a:lnTo>
                      <a:pt x="38" y="236"/>
                    </a:lnTo>
                    <a:lnTo>
                      <a:pt x="44" y="242"/>
                    </a:lnTo>
                    <a:lnTo>
                      <a:pt x="42" y="245"/>
                    </a:lnTo>
                    <a:lnTo>
                      <a:pt x="48" y="252"/>
                    </a:lnTo>
                    <a:lnTo>
                      <a:pt x="44" y="262"/>
                    </a:lnTo>
                    <a:lnTo>
                      <a:pt x="48" y="263"/>
                    </a:lnTo>
                    <a:lnTo>
                      <a:pt x="48" y="269"/>
                    </a:lnTo>
                    <a:lnTo>
                      <a:pt x="45" y="272"/>
                    </a:lnTo>
                    <a:lnTo>
                      <a:pt x="46" y="272"/>
                    </a:lnTo>
                    <a:lnTo>
                      <a:pt x="46" y="276"/>
                    </a:lnTo>
                    <a:lnTo>
                      <a:pt x="58" y="274"/>
                    </a:lnTo>
                    <a:lnTo>
                      <a:pt x="57" y="278"/>
                    </a:lnTo>
                    <a:lnTo>
                      <a:pt x="58" y="279"/>
                    </a:lnTo>
                    <a:lnTo>
                      <a:pt x="63" y="274"/>
                    </a:lnTo>
                    <a:lnTo>
                      <a:pt x="67" y="275"/>
                    </a:lnTo>
                    <a:lnTo>
                      <a:pt x="63" y="282"/>
                    </a:lnTo>
                    <a:lnTo>
                      <a:pt x="70" y="292"/>
                    </a:lnTo>
                    <a:lnTo>
                      <a:pt x="65" y="304"/>
                    </a:lnTo>
                    <a:lnTo>
                      <a:pt x="61" y="307"/>
                    </a:lnTo>
                    <a:lnTo>
                      <a:pt x="67" y="312"/>
                    </a:lnTo>
                    <a:lnTo>
                      <a:pt x="63" y="322"/>
                    </a:lnTo>
                    <a:lnTo>
                      <a:pt x="78" y="333"/>
                    </a:lnTo>
                    <a:lnTo>
                      <a:pt x="76" y="339"/>
                    </a:lnTo>
                    <a:lnTo>
                      <a:pt x="83" y="335"/>
                    </a:lnTo>
                    <a:lnTo>
                      <a:pt x="88" y="337"/>
                    </a:lnTo>
                    <a:lnTo>
                      <a:pt x="90" y="341"/>
                    </a:lnTo>
                    <a:lnTo>
                      <a:pt x="90" y="343"/>
                    </a:lnTo>
                    <a:lnTo>
                      <a:pt x="92" y="346"/>
                    </a:lnTo>
                    <a:lnTo>
                      <a:pt x="91" y="348"/>
                    </a:lnTo>
                    <a:lnTo>
                      <a:pt x="92" y="352"/>
                    </a:lnTo>
                    <a:lnTo>
                      <a:pt x="104" y="360"/>
                    </a:lnTo>
                    <a:lnTo>
                      <a:pt x="101" y="366"/>
                    </a:lnTo>
                    <a:lnTo>
                      <a:pt x="105" y="364"/>
                    </a:lnTo>
                    <a:lnTo>
                      <a:pt x="109" y="373"/>
                    </a:lnTo>
                    <a:lnTo>
                      <a:pt x="104" y="381"/>
                    </a:lnTo>
                    <a:lnTo>
                      <a:pt x="108" y="384"/>
                    </a:lnTo>
                    <a:lnTo>
                      <a:pt x="109" y="388"/>
                    </a:lnTo>
                    <a:lnTo>
                      <a:pt x="113" y="389"/>
                    </a:lnTo>
                    <a:lnTo>
                      <a:pt x="110" y="396"/>
                    </a:lnTo>
                    <a:lnTo>
                      <a:pt x="114" y="402"/>
                    </a:lnTo>
                    <a:lnTo>
                      <a:pt x="113" y="406"/>
                    </a:lnTo>
                    <a:lnTo>
                      <a:pt x="120" y="409"/>
                    </a:lnTo>
                    <a:lnTo>
                      <a:pt x="118" y="411"/>
                    </a:lnTo>
                    <a:lnTo>
                      <a:pt x="120" y="413"/>
                    </a:lnTo>
                    <a:lnTo>
                      <a:pt x="118" y="415"/>
                    </a:lnTo>
                    <a:lnTo>
                      <a:pt x="120" y="419"/>
                    </a:lnTo>
                    <a:lnTo>
                      <a:pt x="118" y="421"/>
                    </a:lnTo>
                    <a:lnTo>
                      <a:pt x="128" y="424"/>
                    </a:lnTo>
                    <a:lnTo>
                      <a:pt x="130" y="422"/>
                    </a:lnTo>
                    <a:lnTo>
                      <a:pt x="137" y="432"/>
                    </a:lnTo>
                    <a:lnTo>
                      <a:pt x="138" y="431"/>
                    </a:lnTo>
                    <a:lnTo>
                      <a:pt x="139" y="438"/>
                    </a:lnTo>
                    <a:lnTo>
                      <a:pt x="147" y="443"/>
                    </a:lnTo>
                    <a:lnTo>
                      <a:pt x="154" y="445"/>
                    </a:lnTo>
                    <a:lnTo>
                      <a:pt x="156" y="455"/>
                    </a:lnTo>
                    <a:lnTo>
                      <a:pt x="154" y="459"/>
                    </a:lnTo>
                    <a:lnTo>
                      <a:pt x="158" y="459"/>
                    </a:lnTo>
                    <a:lnTo>
                      <a:pt x="159" y="469"/>
                    </a:lnTo>
                    <a:lnTo>
                      <a:pt x="168" y="468"/>
                    </a:lnTo>
                    <a:lnTo>
                      <a:pt x="169" y="465"/>
                    </a:lnTo>
                    <a:lnTo>
                      <a:pt x="172" y="468"/>
                    </a:lnTo>
                    <a:lnTo>
                      <a:pt x="175" y="464"/>
                    </a:lnTo>
                    <a:lnTo>
                      <a:pt x="184" y="468"/>
                    </a:lnTo>
                    <a:lnTo>
                      <a:pt x="192" y="465"/>
                    </a:lnTo>
                    <a:lnTo>
                      <a:pt x="192" y="461"/>
                    </a:lnTo>
                    <a:lnTo>
                      <a:pt x="196" y="462"/>
                    </a:lnTo>
                    <a:lnTo>
                      <a:pt x="198" y="468"/>
                    </a:lnTo>
                    <a:lnTo>
                      <a:pt x="196" y="472"/>
                    </a:lnTo>
                    <a:lnTo>
                      <a:pt x="198" y="478"/>
                    </a:lnTo>
                    <a:lnTo>
                      <a:pt x="202" y="480"/>
                    </a:lnTo>
                    <a:lnTo>
                      <a:pt x="202" y="483"/>
                    </a:lnTo>
                    <a:lnTo>
                      <a:pt x="206" y="491"/>
                    </a:lnTo>
                    <a:lnTo>
                      <a:pt x="209" y="494"/>
                    </a:lnTo>
                    <a:lnTo>
                      <a:pt x="224" y="494"/>
                    </a:lnTo>
                    <a:lnTo>
                      <a:pt x="239" y="494"/>
                    </a:lnTo>
                    <a:lnTo>
                      <a:pt x="253" y="494"/>
                    </a:lnTo>
                    <a:lnTo>
                      <a:pt x="272" y="494"/>
                    </a:lnTo>
                    <a:lnTo>
                      <a:pt x="287" y="494"/>
                    </a:lnTo>
                    <a:lnTo>
                      <a:pt x="303" y="494"/>
                    </a:lnTo>
                    <a:lnTo>
                      <a:pt x="318" y="494"/>
                    </a:lnTo>
                    <a:lnTo>
                      <a:pt x="332" y="494"/>
                    </a:lnTo>
                    <a:lnTo>
                      <a:pt x="346" y="494"/>
                    </a:lnTo>
                    <a:lnTo>
                      <a:pt x="362" y="494"/>
                    </a:lnTo>
                    <a:lnTo>
                      <a:pt x="378" y="494"/>
                    </a:lnTo>
                    <a:lnTo>
                      <a:pt x="394" y="494"/>
                    </a:lnTo>
                    <a:lnTo>
                      <a:pt x="408" y="494"/>
                    </a:lnTo>
                    <a:lnTo>
                      <a:pt x="422" y="494"/>
                    </a:lnTo>
                    <a:lnTo>
                      <a:pt x="437" y="494"/>
                    </a:lnTo>
                    <a:lnTo>
                      <a:pt x="437" y="494"/>
                    </a:lnTo>
                    <a:lnTo>
                      <a:pt x="437" y="494"/>
                    </a:lnTo>
                    <a:lnTo>
                      <a:pt x="452" y="494"/>
                    </a:lnTo>
                    <a:lnTo>
                      <a:pt x="468" y="494"/>
                    </a:lnTo>
                    <a:lnTo>
                      <a:pt x="483" y="494"/>
                    </a:lnTo>
                    <a:lnTo>
                      <a:pt x="497" y="494"/>
                    </a:lnTo>
                    <a:lnTo>
                      <a:pt x="511" y="494"/>
                    </a:lnTo>
                    <a:lnTo>
                      <a:pt x="528" y="494"/>
                    </a:lnTo>
                    <a:lnTo>
                      <a:pt x="543" y="494"/>
                    </a:lnTo>
                    <a:lnTo>
                      <a:pt x="559" y="494"/>
                    </a:lnTo>
                    <a:lnTo>
                      <a:pt x="569" y="494"/>
                    </a:lnTo>
                    <a:lnTo>
                      <a:pt x="569" y="494"/>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59" name="Freeform 649">
                <a:extLst>
                  <a:ext uri="{FF2B5EF4-FFF2-40B4-BE49-F238E27FC236}">
                    <a16:creationId xmlns:a16="http://schemas.microsoft.com/office/drawing/2014/main" xmlns="" id="{F4098F4B-FA0E-4402-8CB0-36FF1B1311DD}"/>
                  </a:ext>
                </a:extLst>
              </p:cNvPr>
              <p:cNvSpPr>
                <a:spLocks/>
              </p:cNvSpPr>
              <p:nvPr/>
            </p:nvSpPr>
            <p:spPr bwMode="auto">
              <a:xfrm>
                <a:off x="14158803" y="3124196"/>
                <a:ext cx="1800487" cy="1977923"/>
              </a:xfrm>
              <a:custGeom>
                <a:avLst/>
                <a:gdLst>
                  <a:gd name="T0" fmla="*/ 257 w 345"/>
                  <a:gd name="T1" fmla="*/ 189 h 379"/>
                  <a:gd name="T2" fmla="*/ 257 w 345"/>
                  <a:gd name="T3" fmla="*/ 252 h 379"/>
                  <a:gd name="T4" fmla="*/ 265 w 345"/>
                  <a:gd name="T5" fmla="*/ 267 h 379"/>
                  <a:gd name="T6" fmla="*/ 291 w 345"/>
                  <a:gd name="T7" fmla="*/ 283 h 379"/>
                  <a:gd name="T8" fmla="*/ 307 w 345"/>
                  <a:gd name="T9" fmla="*/ 296 h 379"/>
                  <a:gd name="T10" fmla="*/ 320 w 345"/>
                  <a:gd name="T11" fmla="*/ 302 h 379"/>
                  <a:gd name="T12" fmla="*/ 343 w 345"/>
                  <a:gd name="T13" fmla="*/ 298 h 379"/>
                  <a:gd name="T14" fmla="*/ 338 w 345"/>
                  <a:gd name="T15" fmla="*/ 311 h 379"/>
                  <a:gd name="T16" fmla="*/ 317 w 345"/>
                  <a:gd name="T17" fmla="*/ 325 h 379"/>
                  <a:gd name="T18" fmla="*/ 298 w 345"/>
                  <a:gd name="T19" fmla="*/ 330 h 379"/>
                  <a:gd name="T20" fmla="*/ 282 w 345"/>
                  <a:gd name="T21" fmla="*/ 334 h 379"/>
                  <a:gd name="T22" fmla="*/ 261 w 345"/>
                  <a:gd name="T23" fmla="*/ 353 h 379"/>
                  <a:gd name="T24" fmla="*/ 270 w 345"/>
                  <a:gd name="T25" fmla="*/ 361 h 379"/>
                  <a:gd name="T26" fmla="*/ 246 w 345"/>
                  <a:gd name="T27" fmla="*/ 362 h 379"/>
                  <a:gd name="T28" fmla="*/ 225 w 345"/>
                  <a:gd name="T29" fmla="*/ 367 h 379"/>
                  <a:gd name="T30" fmla="*/ 210 w 345"/>
                  <a:gd name="T31" fmla="*/ 379 h 379"/>
                  <a:gd name="T32" fmla="*/ 202 w 345"/>
                  <a:gd name="T33" fmla="*/ 370 h 379"/>
                  <a:gd name="T34" fmla="*/ 211 w 345"/>
                  <a:gd name="T35" fmla="*/ 368 h 379"/>
                  <a:gd name="T36" fmla="*/ 214 w 345"/>
                  <a:gd name="T37" fmla="*/ 354 h 379"/>
                  <a:gd name="T38" fmla="*/ 222 w 345"/>
                  <a:gd name="T39" fmla="*/ 330 h 379"/>
                  <a:gd name="T40" fmla="*/ 223 w 345"/>
                  <a:gd name="T41" fmla="*/ 304 h 379"/>
                  <a:gd name="T42" fmla="*/ 233 w 345"/>
                  <a:gd name="T43" fmla="*/ 311 h 379"/>
                  <a:gd name="T44" fmla="*/ 235 w 345"/>
                  <a:gd name="T45" fmla="*/ 320 h 379"/>
                  <a:gd name="T46" fmla="*/ 249 w 345"/>
                  <a:gd name="T47" fmla="*/ 321 h 379"/>
                  <a:gd name="T48" fmla="*/ 256 w 345"/>
                  <a:gd name="T49" fmla="*/ 315 h 379"/>
                  <a:gd name="T50" fmla="*/ 250 w 345"/>
                  <a:gd name="T51" fmla="*/ 302 h 379"/>
                  <a:gd name="T52" fmla="*/ 240 w 345"/>
                  <a:gd name="T53" fmla="*/ 291 h 379"/>
                  <a:gd name="T54" fmla="*/ 224 w 345"/>
                  <a:gd name="T55" fmla="*/ 284 h 379"/>
                  <a:gd name="T56" fmla="*/ 189 w 345"/>
                  <a:gd name="T57" fmla="*/ 279 h 379"/>
                  <a:gd name="T58" fmla="*/ 178 w 345"/>
                  <a:gd name="T59" fmla="*/ 275 h 379"/>
                  <a:gd name="T60" fmla="*/ 176 w 345"/>
                  <a:gd name="T61" fmla="*/ 269 h 379"/>
                  <a:gd name="T62" fmla="*/ 172 w 345"/>
                  <a:gd name="T63" fmla="*/ 260 h 379"/>
                  <a:gd name="T64" fmla="*/ 169 w 345"/>
                  <a:gd name="T65" fmla="*/ 239 h 379"/>
                  <a:gd name="T66" fmla="*/ 144 w 345"/>
                  <a:gd name="T67" fmla="*/ 220 h 379"/>
                  <a:gd name="T68" fmla="*/ 127 w 345"/>
                  <a:gd name="T69" fmla="*/ 218 h 379"/>
                  <a:gd name="T70" fmla="*/ 115 w 345"/>
                  <a:gd name="T71" fmla="*/ 222 h 379"/>
                  <a:gd name="T72" fmla="*/ 111 w 345"/>
                  <a:gd name="T73" fmla="*/ 218 h 379"/>
                  <a:gd name="T74" fmla="*/ 104 w 345"/>
                  <a:gd name="T75" fmla="*/ 224 h 379"/>
                  <a:gd name="T76" fmla="*/ 71 w 345"/>
                  <a:gd name="T77" fmla="*/ 235 h 379"/>
                  <a:gd name="T78" fmla="*/ 25 w 345"/>
                  <a:gd name="T79" fmla="*/ 224 h 379"/>
                  <a:gd name="T80" fmla="*/ 4 w 345"/>
                  <a:gd name="T81" fmla="*/ 203 h 379"/>
                  <a:gd name="T82" fmla="*/ 0 w 345"/>
                  <a:gd name="T83" fmla="*/ 186 h 379"/>
                  <a:gd name="T84" fmla="*/ 0 w 345"/>
                  <a:gd name="T85" fmla="*/ 113 h 379"/>
                  <a:gd name="T86" fmla="*/ 35 w 345"/>
                  <a:gd name="T87" fmla="*/ 75 h 379"/>
                  <a:gd name="T88" fmla="*/ 70 w 345"/>
                  <a:gd name="T89" fmla="*/ 37 h 379"/>
                  <a:gd name="T90" fmla="*/ 100 w 345"/>
                  <a:gd name="T91" fmla="*/ 0 h 379"/>
                  <a:gd name="T92" fmla="*/ 125 w 345"/>
                  <a:gd name="T93" fmla="*/ 25 h 379"/>
                  <a:gd name="T94" fmla="*/ 161 w 345"/>
                  <a:gd name="T95" fmla="*/ 42 h 379"/>
                  <a:gd name="T96" fmla="*/ 198 w 345"/>
                  <a:gd name="T97" fmla="*/ 45 h 379"/>
                  <a:gd name="T98" fmla="*/ 214 w 345"/>
                  <a:gd name="T99" fmla="*/ 56 h 379"/>
                  <a:gd name="T100" fmla="*/ 214 w 345"/>
                  <a:gd name="T101" fmla="*/ 101 h 379"/>
                  <a:gd name="T102" fmla="*/ 227 w 345"/>
                  <a:gd name="T103" fmla="*/ 129 h 379"/>
                  <a:gd name="T104" fmla="*/ 240 w 345"/>
                  <a:gd name="T105" fmla="*/ 142 h 379"/>
                  <a:gd name="T106" fmla="*/ 244 w 345"/>
                  <a:gd name="T107" fmla="*/ 153 h 379"/>
                  <a:gd name="T108" fmla="*/ 254 w 345"/>
                  <a:gd name="T109" fmla="*/ 15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5" h="379">
                    <a:moveTo>
                      <a:pt x="257" y="153"/>
                    </a:moveTo>
                    <a:lnTo>
                      <a:pt x="257" y="165"/>
                    </a:lnTo>
                    <a:lnTo>
                      <a:pt x="257" y="189"/>
                    </a:lnTo>
                    <a:lnTo>
                      <a:pt x="257" y="214"/>
                    </a:lnTo>
                    <a:lnTo>
                      <a:pt x="257" y="236"/>
                    </a:lnTo>
                    <a:lnTo>
                      <a:pt x="257" y="252"/>
                    </a:lnTo>
                    <a:lnTo>
                      <a:pt x="260" y="257"/>
                    </a:lnTo>
                    <a:lnTo>
                      <a:pt x="260" y="260"/>
                    </a:lnTo>
                    <a:lnTo>
                      <a:pt x="265" y="267"/>
                    </a:lnTo>
                    <a:lnTo>
                      <a:pt x="267" y="274"/>
                    </a:lnTo>
                    <a:lnTo>
                      <a:pt x="271" y="279"/>
                    </a:lnTo>
                    <a:lnTo>
                      <a:pt x="291" y="283"/>
                    </a:lnTo>
                    <a:lnTo>
                      <a:pt x="296" y="288"/>
                    </a:lnTo>
                    <a:lnTo>
                      <a:pt x="303" y="290"/>
                    </a:lnTo>
                    <a:lnTo>
                      <a:pt x="307" y="296"/>
                    </a:lnTo>
                    <a:lnTo>
                      <a:pt x="311" y="299"/>
                    </a:lnTo>
                    <a:lnTo>
                      <a:pt x="316" y="298"/>
                    </a:lnTo>
                    <a:lnTo>
                      <a:pt x="320" y="302"/>
                    </a:lnTo>
                    <a:lnTo>
                      <a:pt x="329" y="296"/>
                    </a:lnTo>
                    <a:lnTo>
                      <a:pt x="339" y="295"/>
                    </a:lnTo>
                    <a:lnTo>
                      <a:pt x="343" y="298"/>
                    </a:lnTo>
                    <a:lnTo>
                      <a:pt x="342" y="303"/>
                    </a:lnTo>
                    <a:lnTo>
                      <a:pt x="345" y="305"/>
                    </a:lnTo>
                    <a:lnTo>
                      <a:pt x="338" y="311"/>
                    </a:lnTo>
                    <a:lnTo>
                      <a:pt x="333" y="311"/>
                    </a:lnTo>
                    <a:lnTo>
                      <a:pt x="322" y="319"/>
                    </a:lnTo>
                    <a:lnTo>
                      <a:pt x="317" y="325"/>
                    </a:lnTo>
                    <a:lnTo>
                      <a:pt x="301" y="332"/>
                    </a:lnTo>
                    <a:lnTo>
                      <a:pt x="301" y="329"/>
                    </a:lnTo>
                    <a:lnTo>
                      <a:pt x="298" y="330"/>
                    </a:lnTo>
                    <a:lnTo>
                      <a:pt x="300" y="336"/>
                    </a:lnTo>
                    <a:lnTo>
                      <a:pt x="291" y="334"/>
                    </a:lnTo>
                    <a:lnTo>
                      <a:pt x="282" y="334"/>
                    </a:lnTo>
                    <a:lnTo>
                      <a:pt x="265" y="340"/>
                    </a:lnTo>
                    <a:lnTo>
                      <a:pt x="254" y="350"/>
                    </a:lnTo>
                    <a:lnTo>
                      <a:pt x="261" y="353"/>
                    </a:lnTo>
                    <a:lnTo>
                      <a:pt x="265" y="351"/>
                    </a:lnTo>
                    <a:lnTo>
                      <a:pt x="266" y="351"/>
                    </a:lnTo>
                    <a:lnTo>
                      <a:pt x="270" y="361"/>
                    </a:lnTo>
                    <a:lnTo>
                      <a:pt x="263" y="359"/>
                    </a:lnTo>
                    <a:lnTo>
                      <a:pt x="256" y="359"/>
                    </a:lnTo>
                    <a:lnTo>
                      <a:pt x="246" y="362"/>
                    </a:lnTo>
                    <a:lnTo>
                      <a:pt x="242" y="366"/>
                    </a:lnTo>
                    <a:lnTo>
                      <a:pt x="232" y="363"/>
                    </a:lnTo>
                    <a:lnTo>
                      <a:pt x="225" y="367"/>
                    </a:lnTo>
                    <a:lnTo>
                      <a:pt x="222" y="372"/>
                    </a:lnTo>
                    <a:lnTo>
                      <a:pt x="218" y="372"/>
                    </a:lnTo>
                    <a:lnTo>
                      <a:pt x="210" y="379"/>
                    </a:lnTo>
                    <a:lnTo>
                      <a:pt x="199" y="379"/>
                    </a:lnTo>
                    <a:lnTo>
                      <a:pt x="199" y="375"/>
                    </a:lnTo>
                    <a:lnTo>
                      <a:pt x="202" y="370"/>
                    </a:lnTo>
                    <a:lnTo>
                      <a:pt x="206" y="372"/>
                    </a:lnTo>
                    <a:lnTo>
                      <a:pt x="210" y="371"/>
                    </a:lnTo>
                    <a:lnTo>
                      <a:pt x="211" y="368"/>
                    </a:lnTo>
                    <a:lnTo>
                      <a:pt x="208" y="364"/>
                    </a:lnTo>
                    <a:lnTo>
                      <a:pt x="211" y="354"/>
                    </a:lnTo>
                    <a:lnTo>
                      <a:pt x="214" y="354"/>
                    </a:lnTo>
                    <a:lnTo>
                      <a:pt x="222" y="349"/>
                    </a:lnTo>
                    <a:lnTo>
                      <a:pt x="222" y="343"/>
                    </a:lnTo>
                    <a:lnTo>
                      <a:pt x="222" y="330"/>
                    </a:lnTo>
                    <a:lnTo>
                      <a:pt x="228" y="317"/>
                    </a:lnTo>
                    <a:lnTo>
                      <a:pt x="227" y="311"/>
                    </a:lnTo>
                    <a:lnTo>
                      <a:pt x="223" y="304"/>
                    </a:lnTo>
                    <a:lnTo>
                      <a:pt x="228" y="305"/>
                    </a:lnTo>
                    <a:lnTo>
                      <a:pt x="231" y="312"/>
                    </a:lnTo>
                    <a:lnTo>
                      <a:pt x="233" y="311"/>
                    </a:lnTo>
                    <a:lnTo>
                      <a:pt x="233" y="315"/>
                    </a:lnTo>
                    <a:lnTo>
                      <a:pt x="235" y="315"/>
                    </a:lnTo>
                    <a:lnTo>
                      <a:pt x="235" y="320"/>
                    </a:lnTo>
                    <a:lnTo>
                      <a:pt x="239" y="316"/>
                    </a:lnTo>
                    <a:lnTo>
                      <a:pt x="241" y="320"/>
                    </a:lnTo>
                    <a:lnTo>
                      <a:pt x="249" y="321"/>
                    </a:lnTo>
                    <a:lnTo>
                      <a:pt x="250" y="320"/>
                    </a:lnTo>
                    <a:lnTo>
                      <a:pt x="249" y="313"/>
                    </a:lnTo>
                    <a:lnTo>
                      <a:pt x="256" y="315"/>
                    </a:lnTo>
                    <a:lnTo>
                      <a:pt x="256" y="313"/>
                    </a:lnTo>
                    <a:lnTo>
                      <a:pt x="250" y="307"/>
                    </a:lnTo>
                    <a:lnTo>
                      <a:pt x="250" y="302"/>
                    </a:lnTo>
                    <a:lnTo>
                      <a:pt x="246" y="300"/>
                    </a:lnTo>
                    <a:lnTo>
                      <a:pt x="241" y="296"/>
                    </a:lnTo>
                    <a:lnTo>
                      <a:pt x="240" y="291"/>
                    </a:lnTo>
                    <a:lnTo>
                      <a:pt x="237" y="288"/>
                    </a:lnTo>
                    <a:lnTo>
                      <a:pt x="225" y="288"/>
                    </a:lnTo>
                    <a:lnTo>
                      <a:pt x="224" y="284"/>
                    </a:lnTo>
                    <a:lnTo>
                      <a:pt x="204" y="282"/>
                    </a:lnTo>
                    <a:lnTo>
                      <a:pt x="201" y="283"/>
                    </a:lnTo>
                    <a:lnTo>
                      <a:pt x="189" y="279"/>
                    </a:lnTo>
                    <a:lnTo>
                      <a:pt x="182" y="281"/>
                    </a:lnTo>
                    <a:lnTo>
                      <a:pt x="180" y="273"/>
                    </a:lnTo>
                    <a:lnTo>
                      <a:pt x="178" y="275"/>
                    </a:lnTo>
                    <a:lnTo>
                      <a:pt x="176" y="275"/>
                    </a:lnTo>
                    <a:lnTo>
                      <a:pt x="177" y="270"/>
                    </a:lnTo>
                    <a:lnTo>
                      <a:pt x="176" y="269"/>
                    </a:lnTo>
                    <a:lnTo>
                      <a:pt x="177" y="266"/>
                    </a:lnTo>
                    <a:lnTo>
                      <a:pt x="173" y="264"/>
                    </a:lnTo>
                    <a:lnTo>
                      <a:pt x="172" y="260"/>
                    </a:lnTo>
                    <a:lnTo>
                      <a:pt x="173" y="254"/>
                    </a:lnTo>
                    <a:lnTo>
                      <a:pt x="168" y="248"/>
                    </a:lnTo>
                    <a:lnTo>
                      <a:pt x="169" y="239"/>
                    </a:lnTo>
                    <a:lnTo>
                      <a:pt x="156" y="240"/>
                    </a:lnTo>
                    <a:lnTo>
                      <a:pt x="152" y="237"/>
                    </a:lnTo>
                    <a:lnTo>
                      <a:pt x="144" y="220"/>
                    </a:lnTo>
                    <a:lnTo>
                      <a:pt x="134" y="219"/>
                    </a:lnTo>
                    <a:lnTo>
                      <a:pt x="134" y="231"/>
                    </a:lnTo>
                    <a:lnTo>
                      <a:pt x="127" y="218"/>
                    </a:lnTo>
                    <a:lnTo>
                      <a:pt x="117" y="214"/>
                    </a:lnTo>
                    <a:lnTo>
                      <a:pt x="115" y="215"/>
                    </a:lnTo>
                    <a:lnTo>
                      <a:pt x="115" y="222"/>
                    </a:lnTo>
                    <a:lnTo>
                      <a:pt x="111" y="227"/>
                    </a:lnTo>
                    <a:lnTo>
                      <a:pt x="109" y="226"/>
                    </a:lnTo>
                    <a:lnTo>
                      <a:pt x="111" y="218"/>
                    </a:lnTo>
                    <a:lnTo>
                      <a:pt x="106" y="229"/>
                    </a:lnTo>
                    <a:lnTo>
                      <a:pt x="105" y="229"/>
                    </a:lnTo>
                    <a:lnTo>
                      <a:pt x="104" y="224"/>
                    </a:lnTo>
                    <a:lnTo>
                      <a:pt x="96" y="236"/>
                    </a:lnTo>
                    <a:lnTo>
                      <a:pt x="89" y="239"/>
                    </a:lnTo>
                    <a:lnTo>
                      <a:pt x="71" y="235"/>
                    </a:lnTo>
                    <a:lnTo>
                      <a:pt x="63" y="237"/>
                    </a:lnTo>
                    <a:lnTo>
                      <a:pt x="39" y="223"/>
                    </a:lnTo>
                    <a:lnTo>
                      <a:pt x="25" y="224"/>
                    </a:lnTo>
                    <a:lnTo>
                      <a:pt x="17" y="220"/>
                    </a:lnTo>
                    <a:lnTo>
                      <a:pt x="11" y="220"/>
                    </a:lnTo>
                    <a:lnTo>
                      <a:pt x="4" y="203"/>
                    </a:lnTo>
                    <a:lnTo>
                      <a:pt x="0" y="203"/>
                    </a:lnTo>
                    <a:lnTo>
                      <a:pt x="0" y="203"/>
                    </a:lnTo>
                    <a:lnTo>
                      <a:pt x="0" y="186"/>
                    </a:lnTo>
                    <a:lnTo>
                      <a:pt x="0" y="164"/>
                    </a:lnTo>
                    <a:lnTo>
                      <a:pt x="0" y="138"/>
                    </a:lnTo>
                    <a:lnTo>
                      <a:pt x="0" y="113"/>
                    </a:lnTo>
                    <a:lnTo>
                      <a:pt x="9" y="104"/>
                    </a:lnTo>
                    <a:lnTo>
                      <a:pt x="21" y="91"/>
                    </a:lnTo>
                    <a:lnTo>
                      <a:pt x="35" y="75"/>
                    </a:lnTo>
                    <a:lnTo>
                      <a:pt x="47" y="62"/>
                    </a:lnTo>
                    <a:lnTo>
                      <a:pt x="56" y="51"/>
                    </a:lnTo>
                    <a:lnTo>
                      <a:pt x="70" y="37"/>
                    </a:lnTo>
                    <a:lnTo>
                      <a:pt x="83" y="21"/>
                    </a:lnTo>
                    <a:lnTo>
                      <a:pt x="96" y="7"/>
                    </a:lnTo>
                    <a:lnTo>
                      <a:pt x="100" y="0"/>
                    </a:lnTo>
                    <a:lnTo>
                      <a:pt x="115" y="11"/>
                    </a:lnTo>
                    <a:lnTo>
                      <a:pt x="125" y="24"/>
                    </a:lnTo>
                    <a:lnTo>
                      <a:pt x="125" y="25"/>
                    </a:lnTo>
                    <a:lnTo>
                      <a:pt x="136" y="26"/>
                    </a:lnTo>
                    <a:lnTo>
                      <a:pt x="152" y="34"/>
                    </a:lnTo>
                    <a:lnTo>
                      <a:pt x="161" y="42"/>
                    </a:lnTo>
                    <a:lnTo>
                      <a:pt x="156" y="58"/>
                    </a:lnTo>
                    <a:lnTo>
                      <a:pt x="163" y="45"/>
                    </a:lnTo>
                    <a:lnTo>
                      <a:pt x="198" y="45"/>
                    </a:lnTo>
                    <a:lnTo>
                      <a:pt x="210" y="50"/>
                    </a:lnTo>
                    <a:lnTo>
                      <a:pt x="212" y="49"/>
                    </a:lnTo>
                    <a:lnTo>
                      <a:pt x="214" y="56"/>
                    </a:lnTo>
                    <a:lnTo>
                      <a:pt x="211" y="77"/>
                    </a:lnTo>
                    <a:lnTo>
                      <a:pt x="214" y="84"/>
                    </a:lnTo>
                    <a:lnTo>
                      <a:pt x="214" y="101"/>
                    </a:lnTo>
                    <a:lnTo>
                      <a:pt x="212" y="104"/>
                    </a:lnTo>
                    <a:lnTo>
                      <a:pt x="212" y="110"/>
                    </a:lnTo>
                    <a:lnTo>
                      <a:pt x="227" y="129"/>
                    </a:lnTo>
                    <a:lnTo>
                      <a:pt x="215" y="134"/>
                    </a:lnTo>
                    <a:lnTo>
                      <a:pt x="228" y="132"/>
                    </a:lnTo>
                    <a:lnTo>
                      <a:pt x="240" y="142"/>
                    </a:lnTo>
                    <a:lnTo>
                      <a:pt x="242" y="151"/>
                    </a:lnTo>
                    <a:lnTo>
                      <a:pt x="233" y="161"/>
                    </a:lnTo>
                    <a:lnTo>
                      <a:pt x="244" y="153"/>
                    </a:lnTo>
                    <a:lnTo>
                      <a:pt x="254" y="161"/>
                    </a:lnTo>
                    <a:lnTo>
                      <a:pt x="256" y="160"/>
                    </a:lnTo>
                    <a:lnTo>
                      <a:pt x="254" y="152"/>
                    </a:lnTo>
                    <a:lnTo>
                      <a:pt x="257" y="150"/>
                    </a:lnTo>
                    <a:lnTo>
                      <a:pt x="257" y="153"/>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60" name="Freeform 650">
                <a:extLst>
                  <a:ext uri="{FF2B5EF4-FFF2-40B4-BE49-F238E27FC236}">
                    <a16:creationId xmlns:a16="http://schemas.microsoft.com/office/drawing/2014/main" xmlns="" id="{A5BB8DB9-5DC5-4664-A0F2-8193A65534E8}"/>
                  </a:ext>
                </a:extLst>
              </p:cNvPr>
              <p:cNvSpPr>
                <a:spLocks/>
              </p:cNvSpPr>
              <p:nvPr/>
            </p:nvSpPr>
            <p:spPr bwMode="auto">
              <a:xfrm>
                <a:off x="16517700" y="2544911"/>
                <a:ext cx="1059418" cy="1362105"/>
              </a:xfrm>
              <a:custGeom>
                <a:avLst/>
                <a:gdLst>
                  <a:gd name="T0" fmla="*/ 113 w 203"/>
                  <a:gd name="T1" fmla="*/ 246 h 261"/>
                  <a:gd name="T2" fmla="*/ 70 w 203"/>
                  <a:gd name="T3" fmla="*/ 246 h 261"/>
                  <a:gd name="T4" fmla="*/ 70 w 203"/>
                  <a:gd name="T5" fmla="*/ 226 h 261"/>
                  <a:gd name="T6" fmla="*/ 60 w 203"/>
                  <a:gd name="T7" fmla="*/ 224 h 261"/>
                  <a:gd name="T8" fmla="*/ 58 w 203"/>
                  <a:gd name="T9" fmla="*/ 247 h 261"/>
                  <a:gd name="T10" fmla="*/ 54 w 203"/>
                  <a:gd name="T11" fmla="*/ 251 h 261"/>
                  <a:gd name="T12" fmla="*/ 33 w 203"/>
                  <a:gd name="T13" fmla="*/ 246 h 261"/>
                  <a:gd name="T14" fmla="*/ 22 w 203"/>
                  <a:gd name="T15" fmla="*/ 241 h 261"/>
                  <a:gd name="T16" fmla="*/ 24 w 203"/>
                  <a:gd name="T17" fmla="*/ 224 h 261"/>
                  <a:gd name="T18" fmla="*/ 20 w 203"/>
                  <a:gd name="T19" fmla="*/ 221 h 261"/>
                  <a:gd name="T20" fmla="*/ 12 w 203"/>
                  <a:gd name="T21" fmla="*/ 228 h 261"/>
                  <a:gd name="T22" fmla="*/ 5 w 203"/>
                  <a:gd name="T23" fmla="*/ 203 h 261"/>
                  <a:gd name="T24" fmla="*/ 3 w 203"/>
                  <a:gd name="T25" fmla="*/ 177 h 261"/>
                  <a:gd name="T26" fmla="*/ 9 w 203"/>
                  <a:gd name="T27" fmla="*/ 162 h 261"/>
                  <a:gd name="T28" fmla="*/ 18 w 203"/>
                  <a:gd name="T29" fmla="*/ 166 h 261"/>
                  <a:gd name="T30" fmla="*/ 17 w 203"/>
                  <a:gd name="T31" fmla="*/ 154 h 261"/>
                  <a:gd name="T32" fmla="*/ 68 w 203"/>
                  <a:gd name="T33" fmla="*/ 175 h 261"/>
                  <a:gd name="T34" fmla="*/ 76 w 203"/>
                  <a:gd name="T35" fmla="*/ 152 h 261"/>
                  <a:gd name="T36" fmla="*/ 72 w 203"/>
                  <a:gd name="T37" fmla="*/ 135 h 261"/>
                  <a:gd name="T38" fmla="*/ 62 w 203"/>
                  <a:gd name="T39" fmla="*/ 127 h 261"/>
                  <a:gd name="T40" fmla="*/ 66 w 203"/>
                  <a:gd name="T41" fmla="*/ 103 h 261"/>
                  <a:gd name="T42" fmla="*/ 70 w 203"/>
                  <a:gd name="T43" fmla="*/ 84 h 261"/>
                  <a:gd name="T44" fmla="*/ 56 w 203"/>
                  <a:gd name="T45" fmla="*/ 72 h 261"/>
                  <a:gd name="T46" fmla="*/ 62 w 203"/>
                  <a:gd name="T47" fmla="*/ 53 h 261"/>
                  <a:gd name="T48" fmla="*/ 49 w 203"/>
                  <a:gd name="T49" fmla="*/ 46 h 261"/>
                  <a:gd name="T50" fmla="*/ 58 w 203"/>
                  <a:gd name="T51" fmla="*/ 27 h 261"/>
                  <a:gd name="T52" fmla="*/ 49 w 203"/>
                  <a:gd name="T53" fmla="*/ 10 h 261"/>
                  <a:gd name="T54" fmla="*/ 54 w 203"/>
                  <a:gd name="T55" fmla="*/ 4 h 261"/>
                  <a:gd name="T56" fmla="*/ 60 w 203"/>
                  <a:gd name="T57" fmla="*/ 21 h 261"/>
                  <a:gd name="T58" fmla="*/ 68 w 203"/>
                  <a:gd name="T59" fmla="*/ 33 h 261"/>
                  <a:gd name="T60" fmla="*/ 71 w 203"/>
                  <a:gd name="T61" fmla="*/ 39 h 261"/>
                  <a:gd name="T62" fmla="*/ 81 w 203"/>
                  <a:gd name="T63" fmla="*/ 48 h 261"/>
                  <a:gd name="T64" fmla="*/ 88 w 203"/>
                  <a:gd name="T65" fmla="*/ 61 h 261"/>
                  <a:gd name="T66" fmla="*/ 91 w 203"/>
                  <a:gd name="T67" fmla="*/ 73 h 261"/>
                  <a:gd name="T68" fmla="*/ 98 w 203"/>
                  <a:gd name="T69" fmla="*/ 91 h 261"/>
                  <a:gd name="T70" fmla="*/ 101 w 203"/>
                  <a:gd name="T71" fmla="*/ 110 h 261"/>
                  <a:gd name="T72" fmla="*/ 101 w 203"/>
                  <a:gd name="T73" fmla="*/ 116 h 261"/>
                  <a:gd name="T74" fmla="*/ 98 w 203"/>
                  <a:gd name="T75" fmla="*/ 128 h 261"/>
                  <a:gd name="T76" fmla="*/ 121 w 203"/>
                  <a:gd name="T77" fmla="*/ 143 h 261"/>
                  <a:gd name="T78" fmla="*/ 126 w 203"/>
                  <a:gd name="T79" fmla="*/ 153 h 261"/>
                  <a:gd name="T80" fmla="*/ 135 w 203"/>
                  <a:gd name="T81" fmla="*/ 166 h 261"/>
                  <a:gd name="T82" fmla="*/ 149 w 203"/>
                  <a:gd name="T83" fmla="*/ 167 h 261"/>
                  <a:gd name="T84" fmla="*/ 172 w 203"/>
                  <a:gd name="T85" fmla="*/ 173 h 261"/>
                  <a:gd name="T86" fmla="*/ 140 w 203"/>
                  <a:gd name="T87" fmla="*/ 190 h 261"/>
                  <a:gd name="T88" fmla="*/ 113 w 203"/>
                  <a:gd name="T89" fmla="*/ 198 h 261"/>
                  <a:gd name="T90" fmla="*/ 156 w 203"/>
                  <a:gd name="T91" fmla="*/ 188 h 261"/>
                  <a:gd name="T92" fmla="*/ 174 w 203"/>
                  <a:gd name="T93" fmla="*/ 208 h 261"/>
                  <a:gd name="T94" fmla="*/ 195 w 203"/>
                  <a:gd name="T95" fmla="*/ 205 h 261"/>
                  <a:gd name="T96" fmla="*/ 194 w 203"/>
                  <a:gd name="T97" fmla="*/ 219 h 261"/>
                  <a:gd name="T98" fmla="*/ 197 w 203"/>
                  <a:gd name="T99" fmla="*/ 232 h 261"/>
                  <a:gd name="T100" fmla="*/ 186 w 203"/>
                  <a:gd name="T101" fmla="*/ 25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3" h="261">
                    <a:moveTo>
                      <a:pt x="173" y="246"/>
                    </a:moveTo>
                    <a:lnTo>
                      <a:pt x="157" y="246"/>
                    </a:lnTo>
                    <a:lnTo>
                      <a:pt x="142" y="246"/>
                    </a:lnTo>
                    <a:lnTo>
                      <a:pt x="127" y="246"/>
                    </a:lnTo>
                    <a:lnTo>
                      <a:pt x="113" y="246"/>
                    </a:lnTo>
                    <a:lnTo>
                      <a:pt x="98" y="246"/>
                    </a:lnTo>
                    <a:lnTo>
                      <a:pt x="83" y="246"/>
                    </a:lnTo>
                    <a:lnTo>
                      <a:pt x="67" y="246"/>
                    </a:lnTo>
                    <a:lnTo>
                      <a:pt x="66" y="245"/>
                    </a:lnTo>
                    <a:lnTo>
                      <a:pt x="70" y="246"/>
                    </a:lnTo>
                    <a:lnTo>
                      <a:pt x="67" y="238"/>
                    </a:lnTo>
                    <a:lnTo>
                      <a:pt x="62" y="234"/>
                    </a:lnTo>
                    <a:lnTo>
                      <a:pt x="66" y="230"/>
                    </a:lnTo>
                    <a:lnTo>
                      <a:pt x="74" y="229"/>
                    </a:lnTo>
                    <a:lnTo>
                      <a:pt x="70" y="226"/>
                    </a:lnTo>
                    <a:lnTo>
                      <a:pt x="71" y="220"/>
                    </a:lnTo>
                    <a:lnTo>
                      <a:pt x="67" y="216"/>
                    </a:lnTo>
                    <a:lnTo>
                      <a:pt x="64" y="217"/>
                    </a:lnTo>
                    <a:lnTo>
                      <a:pt x="64" y="224"/>
                    </a:lnTo>
                    <a:lnTo>
                      <a:pt x="60" y="224"/>
                    </a:lnTo>
                    <a:lnTo>
                      <a:pt x="59" y="232"/>
                    </a:lnTo>
                    <a:lnTo>
                      <a:pt x="62" y="237"/>
                    </a:lnTo>
                    <a:lnTo>
                      <a:pt x="62" y="242"/>
                    </a:lnTo>
                    <a:lnTo>
                      <a:pt x="59" y="243"/>
                    </a:lnTo>
                    <a:lnTo>
                      <a:pt x="58" y="247"/>
                    </a:lnTo>
                    <a:lnTo>
                      <a:pt x="56" y="250"/>
                    </a:lnTo>
                    <a:lnTo>
                      <a:pt x="59" y="254"/>
                    </a:lnTo>
                    <a:lnTo>
                      <a:pt x="54" y="258"/>
                    </a:lnTo>
                    <a:lnTo>
                      <a:pt x="51" y="254"/>
                    </a:lnTo>
                    <a:lnTo>
                      <a:pt x="54" y="251"/>
                    </a:lnTo>
                    <a:lnTo>
                      <a:pt x="45" y="242"/>
                    </a:lnTo>
                    <a:lnTo>
                      <a:pt x="39" y="241"/>
                    </a:lnTo>
                    <a:lnTo>
                      <a:pt x="37" y="246"/>
                    </a:lnTo>
                    <a:lnTo>
                      <a:pt x="34" y="243"/>
                    </a:lnTo>
                    <a:lnTo>
                      <a:pt x="33" y="246"/>
                    </a:lnTo>
                    <a:lnTo>
                      <a:pt x="29" y="243"/>
                    </a:lnTo>
                    <a:lnTo>
                      <a:pt x="29" y="241"/>
                    </a:lnTo>
                    <a:lnTo>
                      <a:pt x="25" y="238"/>
                    </a:lnTo>
                    <a:lnTo>
                      <a:pt x="25" y="243"/>
                    </a:lnTo>
                    <a:lnTo>
                      <a:pt x="22" y="241"/>
                    </a:lnTo>
                    <a:lnTo>
                      <a:pt x="22" y="238"/>
                    </a:lnTo>
                    <a:lnTo>
                      <a:pt x="24" y="236"/>
                    </a:lnTo>
                    <a:lnTo>
                      <a:pt x="22" y="228"/>
                    </a:lnTo>
                    <a:lnTo>
                      <a:pt x="25" y="228"/>
                    </a:lnTo>
                    <a:lnTo>
                      <a:pt x="24" y="224"/>
                    </a:lnTo>
                    <a:lnTo>
                      <a:pt x="25" y="223"/>
                    </a:lnTo>
                    <a:lnTo>
                      <a:pt x="24" y="220"/>
                    </a:lnTo>
                    <a:lnTo>
                      <a:pt x="22" y="219"/>
                    </a:lnTo>
                    <a:lnTo>
                      <a:pt x="21" y="221"/>
                    </a:lnTo>
                    <a:lnTo>
                      <a:pt x="20" y="221"/>
                    </a:lnTo>
                    <a:lnTo>
                      <a:pt x="18" y="228"/>
                    </a:lnTo>
                    <a:lnTo>
                      <a:pt x="16" y="229"/>
                    </a:lnTo>
                    <a:lnTo>
                      <a:pt x="16" y="226"/>
                    </a:lnTo>
                    <a:lnTo>
                      <a:pt x="16" y="229"/>
                    </a:lnTo>
                    <a:lnTo>
                      <a:pt x="12" y="228"/>
                    </a:lnTo>
                    <a:lnTo>
                      <a:pt x="12" y="221"/>
                    </a:lnTo>
                    <a:lnTo>
                      <a:pt x="15" y="211"/>
                    </a:lnTo>
                    <a:lnTo>
                      <a:pt x="12" y="209"/>
                    </a:lnTo>
                    <a:lnTo>
                      <a:pt x="11" y="205"/>
                    </a:lnTo>
                    <a:lnTo>
                      <a:pt x="5" y="203"/>
                    </a:lnTo>
                    <a:lnTo>
                      <a:pt x="7" y="199"/>
                    </a:lnTo>
                    <a:lnTo>
                      <a:pt x="0" y="191"/>
                    </a:lnTo>
                    <a:lnTo>
                      <a:pt x="5" y="186"/>
                    </a:lnTo>
                    <a:lnTo>
                      <a:pt x="4" y="182"/>
                    </a:lnTo>
                    <a:lnTo>
                      <a:pt x="3" y="177"/>
                    </a:lnTo>
                    <a:lnTo>
                      <a:pt x="8" y="178"/>
                    </a:lnTo>
                    <a:lnTo>
                      <a:pt x="13" y="174"/>
                    </a:lnTo>
                    <a:lnTo>
                      <a:pt x="9" y="173"/>
                    </a:lnTo>
                    <a:lnTo>
                      <a:pt x="7" y="162"/>
                    </a:lnTo>
                    <a:lnTo>
                      <a:pt x="9" y="162"/>
                    </a:lnTo>
                    <a:lnTo>
                      <a:pt x="8" y="164"/>
                    </a:lnTo>
                    <a:lnTo>
                      <a:pt x="15" y="170"/>
                    </a:lnTo>
                    <a:lnTo>
                      <a:pt x="18" y="171"/>
                    </a:lnTo>
                    <a:lnTo>
                      <a:pt x="20" y="169"/>
                    </a:lnTo>
                    <a:lnTo>
                      <a:pt x="18" y="166"/>
                    </a:lnTo>
                    <a:lnTo>
                      <a:pt x="18" y="165"/>
                    </a:lnTo>
                    <a:lnTo>
                      <a:pt x="17" y="161"/>
                    </a:lnTo>
                    <a:lnTo>
                      <a:pt x="18" y="158"/>
                    </a:lnTo>
                    <a:lnTo>
                      <a:pt x="16" y="154"/>
                    </a:lnTo>
                    <a:lnTo>
                      <a:pt x="17" y="154"/>
                    </a:lnTo>
                    <a:lnTo>
                      <a:pt x="26" y="164"/>
                    </a:lnTo>
                    <a:lnTo>
                      <a:pt x="33" y="166"/>
                    </a:lnTo>
                    <a:lnTo>
                      <a:pt x="36" y="173"/>
                    </a:lnTo>
                    <a:lnTo>
                      <a:pt x="58" y="171"/>
                    </a:lnTo>
                    <a:lnTo>
                      <a:pt x="68" y="175"/>
                    </a:lnTo>
                    <a:lnTo>
                      <a:pt x="72" y="165"/>
                    </a:lnTo>
                    <a:lnTo>
                      <a:pt x="70" y="162"/>
                    </a:lnTo>
                    <a:lnTo>
                      <a:pt x="71" y="158"/>
                    </a:lnTo>
                    <a:lnTo>
                      <a:pt x="77" y="154"/>
                    </a:lnTo>
                    <a:lnTo>
                      <a:pt x="76" y="152"/>
                    </a:lnTo>
                    <a:lnTo>
                      <a:pt x="77" y="149"/>
                    </a:lnTo>
                    <a:lnTo>
                      <a:pt x="72" y="147"/>
                    </a:lnTo>
                    <a:lnTo>
                      <a:pt x="68" y="139"/>
                    </a:lnTo>
                    <a:lnTo>
                      <a:pt x="68" y="137"/>
                    </a:lnTo>
                    <a:lnTo>
                      <a:pt x="72" y="135"/>
                    </a:lnTo>
                    <a:lnTo>
                      <a:pt x="66" y="133"/>
                    </a:lnTo>
                    <a:lnTo>
                      <a:pt x="66" y="132"/>
                    </a:lnTo>
                    <a:lnTo>
                      <a:pt x="63" y="133"/>
                    </a:lnTo>
                    <a:lnTo>
                      <a:pt x="66" y="128"/>
                    </a:lnTo>
                    <a:lnTo>
                      <a:pt x="62" y="127"/>
                    </a:lnTo>
                    <a:lnTo>
                      <a:pt x="60" y="123"/>
                    </a:lnTo>
                    <a:lnTo>
                      <a:pt x="66" y="122"/>
                    </a:lnTo>
                    <a:lnTo>
                      <a:pt x="60" y="114"/>
                    </a:lnTo>
                    <a:lnTo>
                      <a:pt x="66" y="109"/>
                    </a:lnTo>
                    <a:lnTo>
                      <a:pt x="66" y="103"/>
                    </a:lnTo>
                    <a:lnTo>
                      <a:pt x="67" y="98"/>
                    </a:lnTo>
                    <a:lnTo>
                      <a:pt x="66" y="98"/>
                    </a:lnTo>
                    <a:lnTo>
                      <a:pt x="68" y="94"/>
                    </a:lnTo>
                    <a:lnTo>
                      <a:pt x="67" y="88"/>
                    </a:lnTo>
                    <a:lnTo>
                      <a:pt x="70" y="84"/>
                    </a:lnTo>
                    <a:lnTo>
                      <a:pt x="68" y="85"/>
                    </a:lnTo>
                    <a:lnTo>
                      <a:pt x="64" y="81"/>
                    </a:lnTo>
                    <a:lnTo>
                      <a:pt x="62" y="82"/>
                    </a:lnTo>
                    <a:lnTo>
                      <a:pt x="59" y="74"/>
                    </a:lnTo>
                    <a:lnTo>
                      <a:pt x="56" y="72"/>
                    </a:lnTo>
                    <a:lnTo>
                      <a:pt x="60" y="64"/>
                    </a:lnTo>
                    <a:lnTo>
                      <a:pt x="66" y="60"/>
                    </a:lnTo>
                    <a:lnTo>
                      <a:pt x="64" y="57"/>
                    </a:lnTo>
                    <a:lnTo>
                      <a:pt x="62" y="57"/>
                    </a:lnTo>
                    <a:lnTo>
                      <a:pt x="62" y="53"/>
                    </a:lnTo>
                    <a:lnTo>
                      <a:pt x="72" y="51"/>
                    </a:lnTo>
                    <a:lnTo>
                      <a:pt x="68" y="47"/>
                    </a:lnTo>
                    <a:lnTo>
                      <a:pt x="60" y="52"/>
                    </a:lnTo>
                    <a:lnTo>
                      <a:pt x="58" y="47"/>
                    </a:lnTo>
                    <a:lnTo>
                      <a:pt x="49" y="46"/>
                    </a:lnTo>
                    <a:lnTo>
                      <a:pt x="51" y="42"/>
                    </a:lnTo>
                    <a:lnTo>
                      <a:pt x="58" y="43"/>
                    </a:lnTo>
                    <a:lnTo>
                      <a:pt x="54" y="38"/>
                    </a:lnTo>
                    <a:lnTo>
                      <a:pt x="55" y="30"/>
                    </a:lnTo>
                    <a:lnTo>
                      <a:pt x="58" y="27"/>
                    </a:lnTo>
                    <a:lnTo>
                      <a:pt x="51" y="30"/>
                    </a:lnTo>
                    <a:lnTo>
                      <a:pt x="49" y="26"/>
                    </a:lnTo>
                    <a:lnTo>
                      <a:pt x="50" y="17"/>
                    </a:lnTo>
                    <a:lnTo>
                      <a:pt x="53" y="14"/>
                    </a:lnTo>
                    <a:lnTo>
                      <a:pt x="49" y="10"/>
                    </a:lnTo>
                    <a:lnTo>
                      <a:pt x="53" y="8"/>
                    </a:lnTo>
                    <a:lnTo>
                      <a:pt x="49" y="2"/>
                    </a:lnTo>
                    <a:lnTo>
                      <a:pt x="55" y="0"/>
                    </a:lnTo>
                    <a:lnTo>
                      <a:pt x="55" y="1"/>
                    </a:lnTo>
                    <a:lnTo>
                      <a:pt x="54" y="4"/>
                    </a:lnTo>
                    <a:lnTo>
                      <a:pt x="56" y="4"/>
                    </a:lnTo>
                    <a:lnTo>
                      <a:pt x="58" y="9"/>
                    </a:lnTo>
                    <a:lnTo>
                      <a:pt x="55" y="14"/>
                    </a:lnTo>
                    <a:lnTo>
                      <a:pt x="60" y="14"/>
                    </a:lnTo>
                    <a:lnTo>
                      <a:pt x="60" y="21"/>
                    </a:lnTo>
                    <a:lnTo>
                      <a:pt x="63" y="21"/>
                    </a:lnTo>
                    <a:lnTo>
                      <a:pt x="62" y="25"/>
                    </a:lnTo>
                    <a:lnTo>
                      <a:pt x="68" y="25"/>
                    </a:lnTo>
                    <a:lnTo>
                      <a:pt x="64" y="30"/>
                    </a:lnTo>
                    <a:lnTo>
                      <a:pt x="68" y="33"/>
                    </a:lnTo>
                    <a:lnTo>
                      <a:pt x="71" y="30"/>
                    </a:lnTo>
                    <a:lnTo>
                      <a:pt x="71" y="34"/>
                    </a:lnTo>
                    <a:lnTo>
                      <a:pt x="75" y="34"/>
                    </a:lnTo>
                    <a:lnTo>
                      <a:pt x="74" y="38"/>
                    </a:lnTo>
                    <a:lnTo>
                      <a:pt x="71" y="39"/>
                    </a:lnTo>
                    <a:lnTo>
                      <a:pt x="64" y="39"/>
                    </a:lnTo>
                    <a:lnTo>
                      <a:pt x="60" y="43"/>
                    </a:lnTo>
                    <a:lnTo>
                      <a:pt x="77" y="40"/>
                    </a:lnTo>
                    <a:lnTo>
                      <a:pt x="76" y="48"/>
                    </a:lnTo>
                    <a:lnTo>
                      <a:pt x="81" y="48"/>
                    </a:lnTo>
                    <a:lnTo>
                      <a:pt x="80" y="51"/>
                    </a:lnTo>
                    <a:lnTo>
                      <a:pt x="83" y="53"/>
                    </a:lnTo>
                    <a:lnTo>
                      <a:pt x="72" y="57"/>
                    </a:lnTo>
                    <a:lnTo>
                      <a:pt x="87" y="57"/>
                    </a:lnTo>
                    <a:lnTo>
                      <a:pt x="88" y="61"/>
                    </a:lnTo>
                    <a:lnTo>
                      <a:pt x="84" y="65"/>
                    </a:lnTo>
                    <a:lnTo>
                      <a:pt x="87" y="65"/>
                    </a:lnTo>
                    <a:lnTo>
                      <a:pt x="77" y="72"/>
                    </a:lnTo>
                    <a:lnTo>
                      <a:pt x="88" y="68"/>
                    </a:lnTo>
                    <a:lnTo>
                      <a:pt x="91" y="73"/>
                    </a:lnTo>
                    <a:lnTo>
                      <a:pt x="88" y="77"/>
                    </a:lnTo>
                    <a:lnTo>
                      <a:pt x="93" y="77"/>
                    </a:lnTo>
                    <a:lnTo>
                      <a:pt x="100" y="85"/>
                    </a:lnTo>
                    <a:lnTo>
                      <a:pt x="91" y="91"/>
                    </a:lnTo>
                    <a:lnTo>
                      <a:pt x="98" y="91"/>
                    </a:lnTo>
                    <a:lnTo>
                      <a:pt x="101" y="94"/>
                    </a:lnTo>
                    <a:lnTo>
                      <a:pt x="100" y="97"/>
                    </a:lnTo>
                    <a:lnTo>
                      <a:pt x="106" y="99"/>
                    </a:lnTo>
                    <a:lnTo>
                      <a:pt x="108" y="103"/>
                    </a:lnTo>
                    <a:lnTo>
                      <a:pt x="101" y="110"/>
                    </a:lnTo>
                    <a:lnTo>
                      <a:pt x="102" y="114"/>
                    </a:lnTo>
                    <a:lnTo>
                      <a:pt x="91" y="110"/>
                    </a:lnTo>
                    <a:lnTo>
                      <a:pt x="91" y="111"/>
                    </a:lnTo>
                    <a:lnTo>
                      <a:pt x="94" y="114"/>
                    </a:lnTo>
                    <a:lnTo>
                      <a:pt x="101" y="116"/>
                    </a:lnTo>
                    <a:lnTo>
                      <a:pt x="102" y="118"/>
                    </a:lnTo>
                    <a:lnTo>
                      <a:pt x="97" y="120"/>
                    </a:lnTo>
                    <a:lnTo>
                      <a:pt x="102" y="126"/>
                    </a:lnTo>
                    <a:lnTo>
                      <a:pt x="100" y="126"/>
                    </a:lnTo>
                    <a:lnTo>
                      <a:pt x="98" y="128"/>
                    </a:lnTo>
                    <a:lnTo>
                      <a:pt x="108" y="128"/>
                    </a:lnTo>
                    <a:lnTo>
                      <a:pt x="110" y="136"/>
                    </a:lnTo>
                    <a:lnTo>
                      <a:pt x="109" y="137"/>
                    </a:lnTo>
                    <a:lnTo>
                      <a:pt x="118" y="139"/>
                    </a:lnTo>
                    <a:lnTo>
                      <a:pt x="121" y="143"/>
                    </a:lnTo>
                    <a:lnTo>
                      <a:pt x="125" y="141"/>
                    </a:lnTo>
                    <a:lnTo>
                      <a:pt x="123" y="147"/>
                    </a:lnTo>
                    <a:lnTo>
                      <a:pt x="126" y="150"/>
                    </a:lnTo>
                    <a:lnTo>
                      <a:pt x="123" y="156"/>
                    </a:lnTo>
                    <a:lnTo>
                      <a:pt x="126" y="153"/>
                    </a:lnTo>
                    <a:lnTo>
                      <a:pt x="131" y="157"/>
                    </a:lnTo>
                    <a:lnTo>
                      <a:pt x="135" y="154"/>
                    </a:lnTo>
                    <a:lnTo>
                      <a:pt x="135" y="157"/>
                    </a:lnTo>
                    <a:lnTo>
                      <a:pt x="139" y="157"/>
                    </a:lnTo>
                    <a:lnTo>
                      <a:pt x="135" y="166"/>
                    </a:lnTo>
                    <a:lnTo>
                      <a:pt x="144" y="157"/>
                    </a:lnTo>
                    <a:lnTo>
                      <a:pt x="144" y="161"/>
                    </a:lnTo>
                    <a:lnTo>
                      <a:pt x="147" y="160"/>
                    </a:lnTo>
                    <a:lnTo>
                      <a:pt x="148" y="165"/>
                    </a:lnTo>
                    <a:lnTo>
                      <a:pt x="149" y="167"/>
                    </a:lnTo>
                    <a:lnTo>
                      <a:pt x="157" y="170"/>
                    </a:lnTo>
                    <a:lnTo>
                      <a:pt x="163" y="165"/>
                    </a:lnTo>
                    <a:lnTo>
                      <a:pt x="165" y="167"/>
                    </a:lnTo>
                    <a:lnTo>
                      <a:pt x="164" y="170"/>
                    </a:lnTo>
                    <a:lnTo>
                      <a:pt x="172" y="173"/>
                    </a:lnTo>
                    <a:lnTo>
                      <a:pt x="173" y="175"/>
                    </a:lnTo>
                    <a:lnTo>
                      <a:pt x="172" y="179"/>
                    </a:lnTo>
                    <a:lnTo>
                      <a:pt x="164" y="181"/>
                    </a:lnTo>
                    <a:lnTo>
                      <a:pt x="153" y="186"/>
                    </a:lnTo>
                    <a:lnTo>
                      <a:pt x="140" y="190"/>
                    </a:lnTo>
                    <a:lnTo>
                      <a:pt x="138" y="192"/>
                    </a:lnTo>
                    <a:lnTo>
                      <a:pt x="132" y="195"/>
                    </a:lnTo>
                    <a:lnTo>
                      <a:pt x="127" y="202"/>
                    </a:lnTo>
                    <a:lnTo>
                      <a:pt x="117" y="198"/>
                    </a:lnTo>
                    <a:lnTo>
                      <a:pt x="113" y="198"/>
                    </a:lnTo>
                    <a:lnTo>
                      <a:pt x="113" y="200"/>
                    </a:lnTo>
                    <a:lnTo>
                      <a:pt x="126" y="204"/>
                    </a:lnTo>
                    <a:lnTo>
                      <a:pt x="125" y="212"/>
                    </a:lnTo>
                    <a:lnTo>
                      <a:pt x="152" y="191"/>
                    </a:lnTo>
                    <a:lnTo>
                      <a:pt x="156" y="188"/>
                    </a:lnTo>
                    <a:lnTo>
                      <a:pt x="164" y="186"/>
                    </a:lnTo>
                    <a:lnTo>
                      <a:pt x="174" y="186"/>
                    </a:lnTo>
                    <a:lnTo>
                      <a:pt x="177" y="198"/>
                    </a:lnTo>
                    <a:lnTo>
                      <a:pt x="174" y="200"/>
                    </a:lnTo>
                    <a:lnTo>
                      <a:pt x="174" y="208"/>
                    </a:lnTo>
                    <a:lnTo>
                      <a:pt x="182" y="198"/>
                    </a:lnTo>
                    <a:lnTo>
                      <a:pt x="187" y="199"/>
                    </a:lnTo>
                    <a:lnTo>
                      <a:pt x="187" y="200"/>
                    </a:lnTo>
                    <a:lnTo>
                      <a:pt x="198" y="204"/>
                    </a:lnTo>
                    <a:lnTo>
                      <a:pt x="195" y="205"/>
                    </a:lnTo>
                    <a:lnTo>
                      <a:pt x="201" y="212"/>
                    </a:lnTo>
                    <a:lnTo>
                      <a:pt x="201" y="215"/>
                    </a:lnTo>
                    <a:lnTo>
                      <a:pt x="198" y="217"/>
                    </a:lnTo>
                    <a:lnTo>
                      <a:pt x="191" y="215"/>
                    </a:lnTo>
                    <a:lnTo>
                      <a:pt x="194" y="219"/>
                    </a:lnTo>
                    <a:lnTo>
                      <a:pt x="198" y="219"/>
                    </a:lnTo>
                    <a:lnTo>
                      <a:pt x="199" y="223"/>
                    </a:lnTo>
                    <a:lnTo>
                      <a:pt x="198" y="225"/>
                    </a:lnTo>
                    <a:lnTo>
                      <a:pt x="201" y="230"/>
                    </a:lnTo>
                    <a:lnTo>
                      <a:pt x="197" y="232"/>
                    </a:lnTo>
                    <a:lnTo>
                      <a:pt x="202" y="233"/>
                    </a:lnTo>
                    <a:lnTo>
                      <a:pt x="203" y="237"/>
                    </a:lnTo>
                    <a:lnTo>
                      <a:pt x="197" y="236"/>
                    </a:lnTo>
                    <a:lnTo>
                      <a:pt x="202" y="242"/>
                    </a:lnTo>
                    <a:lnTo>
                      <a:pt x="186" y="259"/>
                    </a:lnTo>
                    <a:lnTo>
                      <a:pt x="181" y="261"/>
                    </a:lnTo>
                    <a:lnTo>
                      <a:pt x="177" y="261"/>
                    </a:lnTo>
                    <a:lnTo>
                      <a:pt x="177" y="246"/>
                    </a:lnTo>
                    <a:lnTo>
                      <a:pt x="173" y="246"/>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61" name="Freeform 1046">
                <a:extLst>
                  <a:ext uri="{FF2B5EF4-FFF2-40B4-BE49-F238E27FC236}">
                    <a16:creationId xmlns:a16="http://schemas.microsoft.com/office/drawing/2014/main" xmlns="" id="{C7DD70B4-5757-4067-8B4B-90E90B3D0907}"/>
                  </a:ext>
                </a:extLst>
              </p:cNvPr>
              <p:cNvSpPr>
                <a:spLocks/>
              </p:cNvSpPr>
              <p:nvPr/>
            </p:nvSpPr>
            <p:spPr bwMode="auto">
              <a:xfrm>
                <a:off x="10693518" y="587863"/>
                <a:ext cx="120034" cy="177439"/>
              </a:xfrm>
              <a:custGeom>
                <a:avLst/>
                <a:gdLst>
                  <a:gd name="T0" fmla="*/ 4 w 23"/>
                  <a:gd name="T1" fmla="*/ 18 h 34"/>
                  <a:gd name="T2" fmla="*/ 6 w 23"/>
                  <a:gd name="T3" fmla="*/ 17 h 34"/>
                  <a:gd name="T4" fmla="*/ 5 w 23"/>
                  <a:gd name="T5" fmla="*/ 14 h 34"/>
                  <a:gd name="T6" fmla="*/ 13 w 23"/>
                  <a:gd name="T7" fmla="*/ 14 h 34"/>
                  <a:gd name="T8" fmla="*/ 12 w 23"/>
                  <a:gd name="T9" fmla="*/ 12 h 34"/>
                  <a:gd name="T10" fmla="*/ 14 w 23"/>
                  <a:gd name="T11" fmla="*/ 7 h 34"/>
                  <a:gd name="T12" fmla="*/ 13 w 23"/>
                  <a:gd name="T13" fmla="*/ 1 h 34"/>
                  <a:gd name="T14" fmla="*/ 14 w 23"/>
                  <a:gd name="T15" fmla="*/ 0 h 34"/>
                  <a:gd name="T16" fmla="*/ 18 w 23"/>
                  <a:gd name="T17" fmla="*/ 10 h 34"/>
                  <a:gd name="T18" fmla="*/ 23 w 23"/>
                  <a:gd name="T19" fmla="*/ 9 h 34"/>
                  <a:gd name="T20" fmla="*/ 23 w 23"/>
                  <a:gd name="T21" fmla="*/ 16 h 34"/>
                  <a:gd name="T22" fmla="*/ 10 w 23"/>
                  <a:gd name="T23" fmla="*/ 34 h 34"/>
                  <a:gd name="T24" fmla="*/ 4 w 23"/>
                  <a:gd name="T25" fmla="*/ 33 h 34"/>
                  <a:gd name="T26" fmla="*/ 8 w 23"/>
                  <a:gd name="T27" fmla="*/ 30 h 34"/>
                  <a:gd name="T28" fmla="*/ 4 w 23"/>
                  <a:gd name="T29" fmla="*/ 26 h 34"/>
                  <a:gd name="T30" fmla="*/ 0 w 23"/>
                  <a:gd name="T31" fmla="*/ 16 h 34"/>
                  <a:gd name="T32" fmla="*/ 4 w 23"/>
                  <a:gd name="T33" fmla="*/ 1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34">
                    <a:moveTo>
                      <a:pt x="4" y="18"/>
                    </a:moveTo>
                    <a:lnTo>
                      <a:pt x="6" y="17"/>
                    </a:lnTo>
                    <a:lnTo>
                      <a:pt x="5" y="14"/>
                    </a:lnTo>
                    <a:lnTo>
                      <a:pt x="13" y="14"/>
                    </a:lnTo>
                    <a:lnTo>
                      <a:pt x="12" y="12"/>
                    </a:lnTo>
                    <a:lnTo>
                      <a:pt x="14" y="7"/>
                    </a:lnTo>
                    <a:lnTo>
                      <a:pt x="13" y="1"/>
                    </a:lnTo>
                    <a:lnTo>
                      <a:pt x="14" y="0"/>
                    </a:lnTo>
                    <a:lnTo>
                      <a:pt x="18" y="10"/>
                    </a:lnTo>
                    <a:lnTo>
                      <a:pt x="23" y="9"/>
                    </a:lnTo>
                    <a:lnTo>
                      <a:pt x="23" y="16"/>
                    </a:lnTo>
                    <a:lnTo>
                      <a:pt x="10" y="34"/>
                    </a:lnTo>
                    <a:lnTo>
                      <a:pt x="4" y="33"/>
                    </a:lnTo>
                    <a:lnTo>
                      <a:pt x="8" y="30"/>
                    </a:lnTo>
                    <a:lnTo>
                      <a:pt x="4" y="26"/>
                    </a:lnTo>
                    <a:lnTo>
                      <a:pt x="0" y="16"/>
                    </a:lnTo>
                    <a:lnTo>
                      <a:pt x="4" y="18"/>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62" name="Freeform 1047">
                <a:extLst>
                  <a:ext uri="{FF2B5EF4-FFF2-40B4-BE49-F238E27FC236}">
                    <a16:creationId xmlns:a16="http://schemas.microsoft.com/office/drawing/2014/main" xmlns="" id="{1E3546C7-256A-499B-A146-316642A23AAA}"/>
                  </a:ext>
                </a:extLst>
              </p:cNvPr>
              <p:cNvSpPr>
                <a:spLocks/>
              </p:cNvSpPr>
              <p:nvPr/>
            </p:nvSpPr>
            <p:spPr bwMode="auto">
              <a:xfrm>
                <a:off x="10636113" y="702677"/>
                <a:ext cx="83501" cy="83501"/>
              </a:xfrm>
              <a:custGeom>
                <a:avLst/>
                <a:gdLst>
                  <a:gd name="T0" fmla="*/ 0 w 16"/>
                  <a:gd name="T1" fmla="*/ 2 h 16"/>
                  <a:gd name="T2" fmla="*/ 0 w 16"/>
                  <a:gd name="T3" fmla="*/ 7 h 16"/>
                  <a:gd name="T4" fmla="*/ 3 w 16"/>
                  <a:gd name="T5" fmla="*/ 12 h 16"/>
                  <a:gd name="T6" fmla="*/ 16 w 16"/>
                  <a:gd name="T7" fmla="*/ 16 h 16"/>
                  <a:gd name="T8" fmla="*/ 3 w 16"/>
                  <a:gd name="T9" fmla="*/ 0 h 16"/>
                  <a:gd name="T10" fmla="*/ 0 w 16"/>
                  <a:gd name="T11" fmla="*/ 2 h 16"/>
                </a:gdLst>
                <a:ahLst/>
                <a:cxnLst>
                  <a:cxn ang="0">
                    <a:pos x="T0" y="T1"/>
                  </a:cxn>
                  <a:cxn ang="0">
                    <a:pos x="T2" y="T3"/>
                  </a:cxn>
                  <a:cxn ang="0">
                    <a:pos x="T4" y="T5"/>
                  </a:cxn>
                  <a:cxn ang="0">
                    <a:pos x="T6" y="T7"/>
                  </a:cxn>
                  <a:cxn ang="0">
                    <a:pos x="T8" y="T9"/>
                  </a:cxn>
                  <a:cxn ang="0">
                    <a:pos x="T10" y="T11"/>
                  </a:cxn>
                </a:cxnLst>
                <a:rect l="0" t="0" r="r" b="b"/>
                <a:pathLst>
                  <a:path w="16" h="16">
                    <a:moveTo>
                      <a:pt x="0" y="2"/>
                    </a:moveTo>
                    <a:lnTo>
                      <a:pt x="0" y="7"/>
                    </a:lnTo>
                    <a:lnTo>
                      <a:pt x="3" y="12"/>
                    </a:lnTo>
                    <a:lnTo>
                      <a:pt x="16" y="16"/>
                    </a:lnTo>
                    <a:lnTo>
                      <a:pt x="3" y="0"/>
                    </a:lnTo>
                    <a:lnTo>
                      <a:pt x="0" y="2"/>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63" name="Freeform 1048">
                <a:extLst>
                  <a:ext uri="{FF2B5EF4-FFF2-40B4-BE49-F238E27FC236}">
                    <a16:creationId xmlns:a16="http://schemas.microsoft.com/office/drawing/2014/main" xmlns="" id="{77D559E1-F865-4A07-B44E-4CE714E7692A}"/>
                  </a:ext>
                </a:extLst>
              </p:cNvPr>
              <p:cNvSpPr>
                <a:spLocks/>
              </p:cNvSpPr>
              <p:nvPr/>
            </p:nvSpPr>
            <p:spPr bwMode="auto">
              <a:xfrm>
                <a:off x="11497213" y="-779462"/>
                <a:ext cx="918508" cy="1022885"/>
              </a:xfrm>
              <a:custGeom>
                <a:avLst/>
                <a:gdLst>
                  <a:gd name="T0" fmla="*/ 29 w 176"/>
                  <a:gd name="T1" fmla="*/ 35 h 196"/>
                  <a:gd name="T2" fmla="*/ 34 w 176"/>
                  <a:gd name="T3" fmla="*/ 44 h 196"/>
                  <a:gd name="T4" fmla="*/ 31 w 176"/>
                  <a:gd name="T5" fmla="*/ 56 h 196"/>
                  <a:gd name="T6" fmla="*/ 17 w 176"/>
                  <a:gd name="T7" fmla="*/ 86 h 196"/>
                  <a:gd name="T8" fmla="*/ 23 w 176"/>
                  <a:gd name="T9" fmla="*/ 97 h 196"/>
                  <a:gd name="T10" fmla="*/ 13 w 176"/>
                  <a:gd name="T11" fmla="*/ 98 h 196"/>
                  <a:gd name="T12" fmla="*/ 15 w 176"/>
                  <a:gd name="T13" fmla="*/ 107 h 196"/>
                  <a:gd name="T14" fmla="*/ 13 w 176"/>
                  <a:gd name="T15" fmla="*/ 114 h 196"/>
                  <a:gd name="T16" fmla="*/ 16 w 176"/>
                  <a:gd name="T17" fmla="*/ 117 h 196"/>
                  <a:gd name="T18" fmla="*/ 12 w 176"/>
                  <a:gd name="T19" fmla="*/ 122 h 196"/>
                  <a:gd name="T20" fmla="*/ 8 w 176"/>
                  <a:gd name="T21" fmla="*/ 126 h 196"/>
                  <a:gd name="T22" fmla="*/ 7 w 176"/>
                  <a:gd name="T23" fmla="*/ 131 h 196"/>
                  <a:gd name="T24" fmla="*/ 10 w 176"/>
                  <a:gd name="T25" fmla="*/ 135 h 196"/>
                  <a:gd name="T26" fmla="*/ 4 w 176"/>
                  <a:gd name="T27" fmla="*/ 136 h 196"/>
                  <a:gd name="T28" fmla="*/ 6 w 176"/>
                  <a:gd name="T29" fmla="*/ 140 h 196"/>
                  <a:gd name="T30" fmla="*/ 3 w 176"/>
                  <a:gd name="T31" fmla="*/ 141 h 196"/>
                  <a:gd name="T32" fmla="*/ 6 w 176"/>
                  <a:gd name="T33" fmla="*/ 145 h 196"/>
                  <a:gd name="T34" fmla="*/ 0 w 176"/>
                  <a:gd name="T35" fmla="*/ 151 h 196"/>
                  <a:gd name="T36" fmla="*/ 13 w 176"/>
                  <a:gd name="T37" fmla="*/ 153 h 196"/>
                  <a:gd name="T38" fmla="*/ 20 w 176"/>
                  <a:gd name="T39" fmla="*/ 160 h 196"/>
                  <a:gd name="T40" fmla="*/ 23 w 176"/>
                  <a:gd name="T41" fmla="*/ 156 h 196"/>
                  <a:gd name="T42" fmla="*/ 31 w 176"/>
                  <a:gd name="T43" fmla="*/ 162 h 196"/>
                  <a:gd name="T44" fmla="*/ 46 w 176"/>
                  <a:gd name="T45" fmla="*/ 196 h 196"/>
                  <a:gd name="T46" fmla="*/ 70 w 176"/>
                  <a:gd name="T47" fmla="*/ 174 h 196"/>
                  <a:gd name="T48" fmla="*/ 75 w 176"/>
                  <a:gd name="T49" fmla="*/ 181 h 196"/>
                  <a:gd name="T50" fmla="*/ 88 w 176"/>
                  <a:gd name="T51" fmla="*/ 173 h 196"/>
                  <a:gd name="T52" fmla="*/ 91 w 176"/>
                  <a:gd name="T53" fmla="*/ 162 h 196"/>
                  <a:gd name="T54" fmla="*/ 89 w 176"/>
                  <a:gd name="T55" fmla="*/ 151 h 196"/>
                  <a:gd name="T56" fmla="*/ 95 w 176"/>
                  <a:gd name="T57" fmla="*/ 135 h 196"/>
                  <a:gd name="T58" fmla="*/ 109 w 176"/>
                  <a:gd name="T59" fmla="*/ 130 h 196"/>
                  <a:gd name="T60" fmla="*/ 112 w 176"/>
                  <a:gd name="T61" fmla="*/ 114 h 196"/>
                  <a:gd name="T62" fmla="*/ 114 w 176"/>
                  <a:gd name="T63" fmla="*/ 111 h 196"/>
                  <a:gd name="T64" fmla="*/ 176 w 176"/>
                  <a:gd name="T65" fmla="*/ 67 h 196"/>
                  <a:gd name="T66" fmla="*/ 176 w 176"/>
                  <a:gd name="T67" fmla="*/ 60 h 196"/>
                  <a:gd name="T68" fmla="*/ 139 w 176"/>
                  <a:gd name="T69" fmla="*/ 21 h 196"/>
                  <a:gd name="T70" fmla="*/ 118 w 176"/>
                  <a:gd name="T71" fmla="*/ 21 h 196"/>
                  <a:gd name="T72" fmla="*/ 116 w 176"/>
                  <a:gd name="T73" fmla="*/ 26 h 196"/>
                  <a:gd name="T74" fmla="*/ 118 w 176"/>
                  <a:gd name="T75" fmla="*/ 29 h 196"/>
                  <a:gd name="T76" fmla="*/ 116 w 176"/>
                  <a:gd name="T77" fmla="*/ 34 h 196"/>
                  <a:gd name="T78" fmla="*/ 112 w 176"/>
                  <a:gd name="T79" fmla="*/ 35 h 196"/>
                  <a:gd name="T80" fmla="*/ 113 w 176"/>
                  <a:gd name="T81" fmla="*/ 22 h 196"/>
                  <a:gd name="T82" fmla="*/ 108 w 176"/>
                  <a:gd name="T83" fmla="*/ 22 h 196"/>
                  <a:gd name="T84" fmla="*/ 103 w 176"/>
                  <a:gd name="T85" fmla="*/ 33 h 196"/>
                  <a:gd name="T86" fmla="*/ 101 w 176"/>
                  <a:gd name="T87" fmla="*/ 26 h 196"/>
                  <a:gd name="T88" fmla="*/ 105 w 176"/>
                  <a:gd name="T89" fmla="*/ 22 h 196"/>
                  <a:gd name="T90" fmla="*/ 74 w 176"/>
                  <a:gd name="T91" fmla="*/ 0 h 196"/>
                  <a:gd name="T92" fmla="*/ 48 w 176"/>
                  <a:gd name="T93" fmla="*/ 5 h 196"/>
                  <a:gd name="T94" fmla="*/ 49 w 176"/>
                  <a:gd name="T95" fmla="*/ 13 h 196"/>
                  <a:gd name="T96" fmla="*/ 45 w 176"/>
                  <a:gd name="T97" fmla="*/ 5 h 196"/>
                  <a:gd name="T98" fmla="*/ 21 w 176"/>
                  <a:gd name="T99" fmla="*/ 12 h 196"/>
                  <a:gd name="T100" fmla="*/ 29 w 176"/>
                  <a:gd name="T101" fmla="*/ 22 h 196"/>
                  <a:gd name="T102" fmla="*/ 25 w 176"/>
                  <a:gd name="T103" fmla="*/ 26 h 196"/>
                  <a:gd name="T104" fmla="*/ 29 w 176"/>
                  <a:gd name="T105" fmla="*/ 3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96">
                    <a:moveTo>
                      <a:pt x="29" y="35"/>
                    </a:moveTo>
                    <a:lnTo>
                      <a:pt x="34" y="44"/>
                    </a:lnTo>
                    <a:lnTo>
                      <a:pt x="31" y="56"/>
                    </a:lnTo>
                    <a:lnTo>
                      <a:pt x="17" y="86"/>
                    </a:lnTo>
                    <a:lnTo>
                      <a:pt x="23" y="97"/>
                    </a:lnTo>
                    <a:lnTo>
                      <a:pt x="13" y="98"/>
                    </a:lnTo>
                    <a:lnTo>
                      <a:pt x="15" y="107"/>
                    </a:lnTo>
                    <a:lnTo>
                      <a:pt x="13" y="114"/>
                    </a:lnTo>
                    <a:lnTo>
                      <a:pt x="16" y="117"/>
                    </a:lnTo>
                    <a:lnTo>
                      <a:pt x="12" y="122"/>
                    </a:lnTo>
                    <a:lnTo>
                      <a:pt x="8" y="126"/>
                    </a:lnTo>
                    <a:lnTo>
                      <a:pt x="7" y="131"/>
                    </a:lnTo>
                    <a:lnTo>
                      <a:pt x="10" y="135"/>
                    </a:lnTo>
                    <a:lnTo>
                      <a:pt x="4" y="136"/>
                    </a:lnTo>
                    <a:lnTo>
                      <a:pt x="6" y="140"/>
                    </a:lnTo>
                    <a:lnTo>
                      <a:pt x="3" y="141"/>
                    </a:lnTo>
                    <a:lnTo>
                      <a:pt x="6" y="145"/>
                    </a:lnTo>
                    <a:lnTo>
                      <a:pt x="0" y="151"/>
                    </a:lnTo>
                    <a:lnTo>
                      <a:pt x="13" y="153"/>
                    </a:lnTo>
                    <a:lnTo>
                      <a:pt x="20" y="160"/>
                    </a:lnTo>
                    <a:lnTo>
                      <a:pt x="23" y="156"/>
                    </a:lnTo>
                    <a:lnTo>
                      <a:pt x="31" y="162"/>
                    </a:lnTo>
                    <a:lnTo>
                      <a:pt x="46" y="196"/>
                    </a:lnTo>
                    <a:lnTo>
                      <a:pt x="70" y="174"/>
                    </a:lnTo>
                    <a:lnTo>
                      <a:pt x="75" y="181"/>
                    </a:lnTo>
                    <a:lnTo>
                      <a:pt x="88" y="173"/>
                    </a:lnTo>
                    <a:lnTo>
                      <a:pt x="91" y="162"/>
                    </a:lnTo>
                    <a:lnTo>
                      <a:pt x="89" y="151"/>
                    </a:lnTo>
                    <a:lnTo>
                      <a:pt x="95" y="135"/>
                    </a:lnTo>
                    <a:lnTo>
                      <a:pt x="109" y="130"/>
                    </a:lnTo>
                    <a:lnTo>
                      <a:pt x="112" y="114"/>
                    </a:lnTo>
                    <a:lnTo>
                      <a:pt x="114" y="111"/>
                    </a:lnTo>
                    <a:lnTo>
                      <a:pt x="176" y="67"/>
                    </a:lnTo>
                    <a:lnTo>
                      <a:pt x="176" y="60"/>
                    </a:lnTo>
                    <a:lnTo>
                      <a:pt x="139" y="21"/>
                    </a:lnTo>
                    <a:lnTo>
                      <a:pt x="118" y="21"/>
                    </a:lnTo>
                    <a:lnTo>
                      <a:pt x="116" y="26"/>
                    </a:lnTo>
                    <a:lnTo>
                      <a:pt x="118" y="29"/>
                    </a:lnTo>
                    <a:lnTo>
                      <a:pt x="116" y="34"/>
                    </a:lnTo>
                    <a:lnTo>
                      <a:pt x="112" y="35"/>
                    </a:lnTo>
                    <a:lnTo>
                      <a:pt x="113" y="22"/>
                    </a:lnTo>
                    <a:lnTo>
                      <a:pt x="108" y="22"/>
                    </a:lnTo>
                    <a:lnTo>
                      <a:pt x="103" y="33"/>
                    </a:lnTo>
                    <a:lnTo>
                      <a:pt x="101" y="26"/>
                    </a:lnTo>
                    <a:lnTo>
                      <a:pt x="105" y="22"/>
                    </a:lnTo>
                    <a:lnTo>
                      <a:pt x="74" y="0"/>
                    </a:lnTo>
                    <a:lnTo>
                      <a:pt x="48" y="5"/>
                    </a:lnTo>
                    <a:lnTo>
                      <a:pt x="49" y="13"/>
                    </a:lnTo>
                    <a:lnTo>
                      <a:pt x="45" y="5"/>
                    </a:lnTo>
                    <a:lnTo>
                      <a:pt x="21" y="12"/>
                    </a:lnTo>
                    <a:lnTo>
                      <a:pt x="29" y="22"/>
                    </a:lnTo>
                    <a:lnTo>
                      <a:pt x="25" y="26"/>
                    </a:lnTo>
                    <a:lnTo>
                      <a:pt x="29" y="35"/>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64" name="Freeform 1049">
                <a:extLst>
                  <a:ext uri="{FF2B5EF4-FFF2-40B4-BE49-F238E27FC236}">
                    <a16:creationId xmlns:a16="http://schemas.microsoft.com/office/drawing/2014/main" xmlns="" id="{0BDEAF70-8662-422F-BE91-03266D6E00DE}"/>
                  </a:ext>
                </a:extLst>
              </p:cNvPr>
              <p:cNvSpPr>
                <a:spLocks/>
              </p:cNvSpPr>
              <p:nvPr/>
            </p:nvSpPr>
            <p:spPr bwMode="auto">
              <a:xfrm>
                <a:off x="12092156" y="-398491"/>
                <a:ext cx="1576077" cy="1294262"/>
              </a:xfrm>
              <a:custGeom>
                <a:avLst/>
                <a:gdLst>
                  <a:gd name="T0" fmla="*/ 42 w 302"/>
                  <a:gd name="T1" fmla="*/ 203 h 248"/>
                  <a:gd name="T2" fmla="*/ 78 w 302"/>
                  <a:gd name="T3" fmla="*/ 161 h 248"/>
                  <a:gd name="T4" fmla="*/ 110 w 302"/>
                  <a:gd name="T5" fmla="*/ 159 h 248"/>
                  <a:gd name="T6" fmla="*/ 49 w 302"/>
                  <a:gd name="T7" fmla="*/ 146 h 248"/>
                  <a:gd name="T8" fmla="*/ 25 w 302"/>
                  <a:gd name="T9" fmla="*/ 118 h 248"/>
                  <a:gd name="T10" fmla="*/ 50 w 302"/>
                  <a:gd name="T11" fmla="*/ 106 h 248"/>
                  <a:gd name="T12" fmla="*/ 21 w 302"/>
                  <a:gd name="T13" fmla="*/ 101 h 248"/>
                  <a:gd name="T14" fmla="*/ 0 w 302"/>
                  <a:gd name="T15" fmla="*/ 83 h 248"/>
                  <a:gd name="T16" fmla="*/ 15 w 302"/>
                  <a:gd name="T17" fmla="*/ 58 h 248"/>
                  <a:gd name="T18" fmla="*/ 15 w 302"/>
                  <a:gd name="T19" fmla="*/ 42 h 248"/>
                  <a:gd name="T20" fmla="*/ 79 w 302"/>
                  <a:gd name="T21" fmla="*/ 6 h 248"/>
                  <a:gd name="T22" fmla="*/ 72 w 302"/>
                  <a:gd name="T23" fmla="*/ 41 h 248"/>
                  <a:gd name="T24" fmla="*/ 91 w 302"/>
                  <a:gd name="T25" fmla="*/ 36 h 248"/>
                  <a:gd name="T26" fmla="*/ 100 w 302"/>
                  <a:gd name="T27" fmla="*/ 20 h 248"/>
                  <a:gd name="T28" fmla="*/ 118 w 302"/>
                  <a:gd name="T29" fmla="*/ 59 h 248"/>
                  <a:gd name="T30" fmla="*/ 131 w 302"/>
                  <a:gd name="T31" fmla="*/ 59 h 248"/>
                  <a:gd name="T32" fmla="*/ 146 w 302"/>
                  <a:gd name="T33" fmla="*/ 45 h 248"/>
                  <a:gd name="T34" fmla="*/ 152 w 302"/>
                  <a:gd name="T35" fmla="*/ 38 h 248"/>
                  <a:gd name="T36" fmla="*/ 172 w 302"/>
                  <a:gd name="T37" fmla="*/ 47 h 248"/>
                  <a:gd name="T38" fmla="*/ 179 w 302"/>
                  <a:gd name="T39" fmla="*/ 79 h 248"/>
                  <a:gd name="T40" fmla="*/ 181 w 302"/>
                  <a:gd name="T41" fmla="*/ 95 h 248"/>
                  <a:gd name="T42" fmla="*/ 190 w 302"/>
                  <a:gd name="T43" fmla="*/ 75 h 248"/>
                  <a:gd name="T44" fmla="*/ 180 w 302"/>
                  <a:gd name="T45" fmla="*/ 20 h 248"/>
                  <a:gd name="T46" fmla="*/ 184 w 302"/>
                  <a:gd name="T47" fmla="*/ 9 h 248"/>
                  <a:gd name="T48" fmla="*/ 201 w 302"/>
                  <a:gd name="T49" fmla="*/ 12 h 248"/>
                  <a:gd name="T50" fmla="*/ 205 w 302"/>
                  <a:gd name="T51" fmla="*/ 7 h 248"/>
                  <a:gd name="T52" fmla="*/ 228 w 302"/>
                  <a:gd name="T53" fmla="*/ 44 h 248"/>
                  <a:gd name="T54" fmla="*/ 244 w 302"/>
                  <a:gd name="T55" fmla="*/ 108 h 248"/>
                  <a:gd name="T56" fmla="*/ 241 w 302"/>
                  <a:gd name="T57" fmla="*/ 125 h 248"/>
                  <a:gd name="T58" fmla="*/ 283 w 302"/>
                  <a:gd name="T59" fmla="*/ 161 h 248"/>
                  <a:gd name="T60" fmla="*/ 300 w 302"/>
                  <a:gd name="T61" fmla="*/ 169 h 248"/>
                  <a:gd name="T62" fmla="*/ 295 w 302"/>
                  <a:gd name="T63" fmla="*/ 193 h 248"/>
                  <a:gd name="T64" fmla="*/ 290 w 302"/>
                  <a:gd name="T65" fmla="*/ 193 h 248"/>
                  <a:gd name="T66" fmla="*/ 273 w 302"/>
                  <a:gd name="T67" fmla="*/ 189 h 248"/>
                  <a:gd name="T68" fmla="*/ 265 w 302"/>
                  <a:gd name="T69" fmla="*/ 213 h 248"/>
                  <a:gd name="T70" fmla="*/ 285 w 302"/>
                  <a:gd name="T71" fmla="*/ 203 h 248"/>
                  <a:gd name="T72" fmla="*/ 283 w 302"/>
                  <a:gd name="T73" fmla="*/ 213 h 248"/>
                  <a:gd name="T74" fmla="*/ 270 w 302"/>
                  <a:gd name="T75" fmla="*/ 230 h 248"/>
                  <a:gd name="T76" fmla="*/ 234 w 302"/>
                  <a:gd name="T77" fmla="*/ 219 h 248"/>
                  <a:gd name="T78" fmla="*/ 206 w 302"/>
                  <a:gd name="T79" fmla="*/ 201 h 248"/>
                  <a:gd name="T80" fmla="*/ 193 w 302"/>
                  <a:gd name="T81" fmla="*/ 224 h 248"/>
                  <a:gd name="T82" fmla="*/ 158 w 302"/>
                  <a:gd name="T83" fmla="*/ 241 h 248"/>
                  <a:gd name="T84" fmla="*/ 93 w 302"/>
                  <a:gd name="T85" fmla="*/ 237 h 248"/>
                  <a:gd name="T86" fmla="*/ 84 w 302"/>
                  <a:gd name="T87" fmla="*/ 21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02" h="248">
                    <a:moveTo>
                      <a:pt x="70" y="211"/>
                    </a:moveTo>
                    <a:lnTo>
                      <a:pt x="53" y="211"/>
                    </a:lnTo>
                    <a:lnTo>
                      <a:pt x="42" y="203"/>
                    </a:lnTo>
                    <a:lnTo>
                      <a:pt x="37" y="197"/>
                    </a:lnTo>
                    <a:lnTo>
                      <a:pt x="28" y="176"/>
                    </a:lnTo>
                    <a:lnTo>
                      <a:pt x="78" y="161"/>
                    </a:lnTo>
                    <a:lnTo>
                      <a:pt x="109" y="165"/>
                    </a:lnTo>
                    <a:lnTo>
                      <a:pt x="112" y="161"/>
                    </a:lnTo>
                    <a:lnTo>
                      <a:pt x="110" y="159"/>
                    </a:lnTo>
                    <a:lnTo>
                      <a:pt x="86" y="144"/>
                    </a:lnTo>
                    <a:lnTo>
                      <a:pt x="59" y="151"/>
                    </a:lnTo>
                    <a:lnTo>
                      <a:pt x="49" y="146"/>
                    </a:lnTo>
                    <a:lnTo>
                      <a:pt x="25" y="146"/>
                    </a:lnTo>
                    <a:lnTo>
                      <a:pt x="13" y="127"/>
                    </a:lnTo>
                    <a:lnTo>
                      <a:pt x="25" y="118"/>
                    </a:lnTo>
                    <a:lnTo>
                      <a:pt x="42" y="114"/>
                    </a:lnTo>
                    <a:lnTo>
                      <a:pt x="54" y="110"/>
                    </a:lnTo>
                    <a:lnTo>
                      <a:pt x="50" y="106"/>
                    </a:lnTo>
                    <a:lnTo>
                      <a:pt x="16" y="109"/>
                    </a:lnTo>
                    <a:lnTo>
                      <a:pt x="13" y="105"/>
                    </a:lnTo>
                    <a:lnTo>
                      <a:pt x="21" y="101"/>
                    </a:lnTo>
                    <a:lnTo>
                      <a:pt x="21" y="95"/>
                    </a:lnTo>
                    <a:lnTo>
                      <a:pt x="3" y="96"/>
                    </a:lnTo>
                    <a:lnTo>
                      <a:pt x="0" y="83"/>
                    </a:lnTo>
                    <a:lnTo>
                      <a:pt x="11" y="67"/>
                    </a:lnTo>
                    <a:lnTo>
                      <a:pt x="16" y="65"/>
                    </a:lnTo>
                    <a:lnTo>
                      <a:pt x="15" y="58"/>
                    </a:lnTo>
                    <a:lnTo>
                      <a:pt x="11" y="57"/>
                    </a:lnTo>
                    <a:lnTo>
                      <a:pt x="11" y="46"/>
                    </a:lnTo>
                    <a:lnTo>
                      <a:pt x="15" y="42"/>
                    </a:lnTo>
                    <a:lnTo>
                      <a:pt x="45" y="15"/>
                    </a:lnTo>
                    <a:lnTo>
                      <a:pt x="72" y="0"/>
                    </a:lnTo>
                    <a:lnTo>
                      <a:pt x="79" y="6"/>
                    </a:lnTo>
                    <a:lnTo>
                      <a:pt x="83" y="23"/>
                    </a:lnTo>
                    <a:lnTo>
                      <a:pt x="83" y="29"/>
                    </a:lnTo>
                    <a:lnTo>
                      <a:pt x="72" y="41"/>
                    </a:lnTo>
                    <a:lnTo>
                      <a:pt x="74" y="45"/>
                    </a:lnTo>
                    <a:lnTo>
                      <a:pt x="89" y="40"/>
                    </a:lnTo>
                    <a:lnTo>
                      <a:pt x="91" y="36"/>
                    </a:lnTo>
                    <a:lnTo>
                      <a:pt x="89" y="30"/>
                    </a:lnTo>
                    <a:lnTo>
                      <a:pt x="91" y="25"/>
                    </a:lnTo>
                    <a:lnTo>
                      <a:pt x="100" y="20"/>
                    </a:lnTo>
                    <a:lnTo>
                      <a:pt x="129" y="40"/>
                    </a:lnTo>
                    <a:lnTo>
                      <a:pt x="129" y="45"/>
                    </a:lnTo>
                    <a:lnTo>
                      <a:pt x="118" y="59"/>
                    </a:lnTo>
                    <a:lnTo>
                      <a:pt x="129" y="51"/>
                    </a:lnTo>
                    <a:lnTo>
                      <a:pt x="127" y="58"/>
                    </a:lnTo>
                    <a:lnTo>
                      <a:pt x="131" y="59"/>
                    </a:lnTo>
                    <a:lnTo>
                      <a:pt x="138" y="45"/>
                    </a:lnTo>
                    <a:lnTo>
                      <a:pt x="147" y="50"/>
                    </a:lnTo>
                    <a:lnTo>
                      <a:pt x="146" y="45"/>
                    </a:lnTo>
                    <a:lnTo>
                      <a:pt x="151" y="45"/>
                    </a:lnTo>
                    <a:lnTo>
                      <a:pt x="147" y="38"/>
                    </a:lnTo>
                    <a:lnTo>
                      <a:pt x="152" y="38"/>
                    </a:lnTo>
                    <a:lnTo>
                      <a:pt x="142" y="21"/>
                    </a:lnTo>
                    <a:lnTo>
                      <a:pt x="158" y="27"/>
                    </a:lnTo>
                    <a:lnTo>
                      <a:pt x="172" y="47"/>
                    </a:lnTo>
                    <a:lnTo>
                      <a:pt x="172" y="57"/>
                    </a:lnTo>
                    <a:lnTo>
                      <a:pt x="175" y="75"/>
                    </a:lnTo>
                    <a:lnTo>
                      <a:pt x="179" y="79"/>
                    </a:lnTo>
                    <a:lnTo>
                      <a:pt x="177" y="83"/>
                    </a:lnTo>
                    <a:lnTo>
                      <a:pt x="177" y="91"/>
                    </a:lnTo>
                    <a:lnTo>
                      <a:pt x="181" y="95"/>
                    </a:lnTo>
                    <a:lnTo>
                      <a:pt x="186" y="91"/>
                    </a:lnTo>
                    <a:lnTo>
                      <a:pt x="193" y="80"/>
                    </a:lnTo>
                    <a:lnTo>
                      <a:pt x="190" y="75"/>
                    </a:lnTo>
                    <a:lnTo>
                      <a:pt x="186" y="62"/>
                    </a:lnTo>
                    <a:lnTo>
                      <a:pt x="186" y="51"/>
                    </a:lnTo>
                    <a:lnTo>
                      <a:pt x="180" y="20"/>
                    </a:lnTo>
                    <a:lnTo>
                      <a:pt x="181" y="16"/>
                    </a:lnTo>
                    <a:lnTo>
                      <a:pt x="180" y="12"/>
                    </a:lnTo>
                    <a:lnTo>
                      <a:pt x="184" y="9"/>
                    </a:lnTo>
                    <a:lnTo>
                      <a:pt x="181" y="3"/>
                    </a:lnTo>
                    <a:lnTo>
                      <a:pt x="190" y="4"/>
                    </a:lnTo>
                    <a:lnTo>
                      <a:pt x="201" y="12"/>
                    </a:lnTo>
                    <a:lnTo>
                      <a:pt x="202" y="11"/>
                    </a:lnTo>
                    <a:lnTo>
                      <a:pt x="200" y="6"/>
                    </a:lnTo>
                    <a:lnTo>
                      <a:pt x="205" y="7"/>
                    </a:lnTo>
                    <a:lnTo>
                      <a:pt x="227" y="32"/>
                    </a:lnTo>
                    <a:lnTo>
                      <a:pt x="226" y="38"/>
                    </a:lnTo>
                    <a:lnTo>
                      <a:pt x="228" y="44"/>
                    </a:lnTo>
                    <a:lnTo>
                      <a:pt x="232" y="75"/>
                    </a:lnTo>
                    <a:lnTo>
                      <a:pt x="243" y="99"/>
                    </a:lnTo>
                    <a:lnTo>
                      <a:pt x="244" y="108"/>
                    </a:lnTo>
                    <a:lnTo>
                      <a:pt x="241" y="109"/>
                    </a:lnTo>
                    <a:lnTo>
                      <a:pt x="240" y="121"/>
                    </a:lnTo>
                    <a:lnTo>
                      <a:pt x="241" y="125"/>
                    </a:lnTo>
                    <a:lnTo>
                      <a:pt x="260" y="147"/>
                    </a:lnTo>
                    <a:lnTo>
                      <a:pt x="270" y="146"/>
                    </a:lnTo>
                    <a:lnTo>
                      <a:pt x="283" y="161"/>
                    </a:lnTo>
                    <a:lnTo>
                      <a:pt x="290" y="163"/>
                    </a:lnTo>
                    <a:lnTo>
                      <a:pt x="291" y="169"/>
                    </a:lnTo>
                    <a:lnTo>
                      <a:pt x="300" y="169"/>
                    </a:lnTo>
                    <a:lnTo>
                      <a:pt x="302" y="177"/>
                    </a:lnTo>
                    <a:lnTo>
                      <a:pt x="300" y="193"/>
                    </a:lnTo>
                    <a:lnTo>
                      <a:pt x="295" y="193"/>
                    </a:lnTo>
                    <a:lnTo>
                      <a:pt x="293" y="188"/>
                    </a:lnTo>
                    <a:lnTo>
                      <a:pt x="293" y="180"/>
                    </a:lnTo>
                    <a:lnTo>
                      <a:pt x="290" y="193"/>
                    </a:lnTo>
                    <a:lnTo>
                      <a:pt x="286" y="192"/>
                    </a:lnTo>
                    <a:lnTo>
                      <a:pt x="282" y="181"/>
                    </a:lnTo>
                    <a:lnTo>
                      <a:pt x="273" y="189"/>
                    </a:lnTo>
                    <a:lnTo>
                      <a:pt x="274" y="199"/>
                    </a:lnTo>
                    <a:lnTo>
                      <a:pt x="264" y="198"/>
                    </a:lnTo>
                    <a:lnTo>
                      <a:pt x="265" y="213"/>
                    </a:lnTo>
                    <a:lnTo>
                      <a:pt x="274" y="201"/>
                    </a:lnTo>
                    <a:lnTo>
                      <a:pt x="281" y="201"/>
                    </a:lnTo>
                    <a:lnTo>
                      <a:pt x="285" y="203"/>
                    </a:lnTo>
                    <a:lnTo>
                      <a:pt x="279" y="210"/>
                    </a:lnTo>
                    <a:lnTo>
                      <a:pt x="281" y="215"/>
                    </a:lnTo>
                    <a:lnTo>
                      <a:pt x="283" y="213"/>
                    </a:lnTo>
                    <a:lnTo>
                      <a:pt x="291" y="218"/>
                    </a:lnTo>
                    <a:lnTo>
                      <a:pt x="286" y="226"/>
                    </a:lnTo>
                    <a:lnTo>
                      <a:pt x="270" y="230"/>
                    </a:lnTo>
                    <a:lnTo>
                      <a:pt x="268" y="235"/>
                    </a:lnTo>
                    <a:lnTo>
                      <a:pt x="230" y="227"/>
                    </a:lnTo>
                    <a:lnTo>
                      <a:pt x="234" y="219"/>
                    </a:lnTo>
                    <a:lnTo>
                      <a:pt x="211" y="215"/>
                    </a:lnTo>
                    <a:lnTo>
                      <a:pt x="211" y="205"/>
                    </a:lnTo>
                    <a:lnTo>
                      <a:pt x="206" y="201"/>
                    </a:lnTo>
                    <a:lnTo>
                      <a:pt x="200" y="207"/>
                    </a:lnTo>
                    <a:lnTo>
                      <a:pt x="201" y="215"/>
                    </a:lnTo>
                    <a:lnTo>
                      <a:pt x="193" y="224"/>
                    </a:lnTo>
                    <a:lnTo>
                      <a:pt x="175" y="228"/>
                    </a:lnTo>
                    <a:lnTo>
                      <a:pt x="172" y="234"/>
                    </a:lnTo>
                    <a:lnTo>
                      <a:pt x="158" y="241"/>
                    </a:lnTo>
                    <a:lnTo>
                      <a:pt x="97" y="248"/>
                    </a:lnTo>
                    <a:lnTo>
                      <a:pt x="101" y="244"/>
                    </a:lnTo>
                    <a:lnTo>
                      <a:pt x="93" y="237"/>
                    </a:lnTo>
                    <a:lnTo>
                      <a:pt x="89" y="230"/>
                    </a:lnTo>
                    <a:lnTo>
                      <a:pt x="91" y="220"/>
                    </a:lnTo>
                    <a:lnTo>
                      <a:pt x="84" y="213"/>
                    </a:lnTo>
                    <a:lnTo>
                      <a:pt x="70" y="211"/>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65" name="Freeform 1050">
                <a:extLst>
                  <a:ext uri="{FF2B5EF4-FFF2-40B4-BE49-F238E27FC236}">
                    <a16:creationId xmlns:a16="http://schemas.microsoft.com/office/drawing/2014/main" xmlns="" id="{1AC98771-3DD1-47EE-A0AD-0D0273ECA8F8}"/>
                  </a:ext>
                </a:extLst>
              </p:cNvPr>
              <p:cNvSpPr>
                <a:spLocks/>
              </p:cNvSpPr>
              <p:nvPr/>
            </p:nvSpPr>
            <p:spPr bwMode="auto">
              <a:xfrm>
                <a:off x="13135915" y="-508084"/>
                <a:ext cx="213972" cy="255719"/>
              </a:xfrm>
              <a:custGeom>
                <a:avLst/>
                <a:gdLst>
                  <a:gd name="T0" fmla="*/ 34 w 41"/>
                  <a:gd name="T1" fmla="*/ 37 h 49"/>
                  <a:gd name="T2" fmla="*/ 41 w 41"/>
                  <a:gd name="T3" fmla="*/ 10 h 49"/>
                  <a:gd name="T4" fmla="*/ 36 w 41"/>
                  <a:gd name="T5" fmla="*/ 3 h 49"/>
                  <a:gd name="T6" fmla="*/ 10 w 41"/>
                  <a:gd name="T7" fmla="*/ 0 h 49"/>
                  <a:gd name="T8" fmla="*/ 0 w 41"/>
                  <a:gd name="T9" fmla="*/ 16 h 49"/>
                  <a:gd name="T10" fmla="*/ 13 w 41"/>
                  <a:gd name="T11" fmla="*/ 27 h 49"/>
                  <a:gd name="T12" fmla="*/ 27 w 41"/>
                  <a:gd name="T13" fmla="*/ 49 h 49"/>
                  <a:gd name="T14" fmla="*/ 34 w 41"/>
                  <a:gd name="T15" fmla="*/ 37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49">
                    <a:moveTo>
                      <a:pt x="34" y="37"/>
                    </a:moveTo>
                    <a:lnTo>
                      <a:pt x="41" y="10"/>
                    </a:lnTo>
                    <a:lnTo>
                      <a:pt x="36" y="3"/>
                    </a:lnTo>
                    <a:lnTo>
                      <a:pt x="10" y="0"/>
                    </a:lnTo>
                    <a:lnTo>
                      <a:pt x="0" y="16"/>
                    </a:lnTo>
                    <a:lnTo>
                      <a:pt x="13" y="27"/>
                    </a:lnTo>
                    <a:lnTo>
                      <a:pt x="27" y="49"/>
                    </a:lnTo>
                    <a:lnTo>
                      <a:pt x="34" y="37"/>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66" name="Freeform 1051">
                <a:extLst>
                  <a:ext uri="{FF2B5EF4-FFF2-40B4-BE49-F238E27FC236}">
                    <a16:creationId xmlns:a16="http://schemas.microsoft.com/office/drawing/2014/main" xmlns="" id="{16316A6D-DA58-4D29-9780-040BDCEE9CD5}"/>
                  </a:ext>
                </a:extLst>
              </p:cNvPr>
              <p:cNvSpPr>
                <a:spLocks/>
              </p:cNvSpPr>
              <p:nvPr/>
            </p:nvSpPr>
            <p:spPr bwMode="auto">
              <a:xfrm>
                <a:off x="13532544" y="-555055"/>
                <a:ext cx="521880" cy="761945"/>
              </a:xfrm>
              <a:custGeom>
                <a:avLst/>
                <a:gdLst>
                  <a:gd name="T0" fmla="*/ 41 w 100"/>
                  <a:gd name="T1" fmla="*/ 113 h 146"/>
                  <a:gd name="T2" fmla="*/ 35 w 100"/>
                  <a:gd name="T3" fmla="*/ 101 h 146"/>
                  <a:gd name="T4" fmla="*/ 30 w 100"/>
                  <a:gd name="T5" fmla="*/ 102 h 146"/>
                  <a:gd name="T6" fmla="*/ 26 w 100"/>
                  <a:gd name="T7" fmla="*/ 96 h 146"/>
                  <a:gd name="T8" fmla="*/ 17 w 100"/>
                  <a:gd name="T9" fmla="*/ 97 h 146"/>
                  <a:gd name="T10" fmla="*/ 1 w 100"/>
                  <a:gd name="T11" fmla="*/ 74 h 146"/>
                  <a:gd name="T12" fmla="*/ 0 w 100"/>
                  <a:gd name="T13" fmla="*/ 68 h 146"/>
                  <a:gd name="T14" fmla="*/ 2 w 100"/>
                  <a:gd name="T15" fmla="*/ 57 h 146"/>
                  <a:gd name="T16" fmla="*/ 9 w 100"/>
                  <a:gd name="T17" fmla="*/ 54 h 146"/>
                  <a:gd name="T18" fmla="*/ 19 w 100"/>
                  <a:gd name="T19" fmla="*/ 66 h 146"/>
                  <a:gd name="T20" fmla="*/ 22 w 100"/>
                  <a:gd name="T21" fmla="*/ 74 h 146"/>
                  <a:gd name="T22" fmla="*/ 38 w 100"/>
                  <a:gd name="T23" fmla="*/ 67 h 146"/>
                  <a:gd name="T24" fmla="*/ 35 w 100"/>
                  <a:gd name="T25" fmla="*/ 59 h 146"/>
                  <a:gd name="T26" fmla="*/ 39 w 100"/>
                  <a:gd name="T27" fmla="*/ 62 h 146"/>
                  <a:gd name="T28" fmla="*/ 40 w 100"/>
                  <a:gd name="T29" fmla="*/ 57 h 146"/>
                  <a:gd name="T30" fmla="*/ 34 w 100"/>
                  <a:gd name="T31" fmla="*/ 50 h 146"/>
                  <a:gd name="T32" fmla="*/ 34 w 100"/>
                  <a:gd name="T33" fmla="*/ 42 h 146"/>
                  <a:gd name="T34" fmla="*/ 41 w 100"/>
                  <a:gd name="T35" fmla="*/ 43 h 146"/>
                  <a:gd name="T36" fmla="*/ 35 w 100"/>
                  <a:gd name="T37" fmla="*/ 34 h 146"/>
                  <a:gd name="T38" fmla="*/ 31 w 100"/>
                  <a:gd name="T39" fmla="*/ 39 h 146"/>
                  <a:gd name="T40" fmla="*/ 23 w 100"/>
                  <a:gd name="T41" fmla="*/ 37 h 146"/>
                  <a:gd name="T42" fmla="*/ 18 w 100"/>
                  <a:gd name="T43" fmla="*/ 26 h 146"/>
                  <a:gd name="T44" fmla="*/ 24 w 100"/>
                  <a:gd name="T45" fmla="*/ 24 h 146"/>
                  <a:gd name="T46" fmla="*/ 30 w 100"/>
                  <a:gd name="T47" fmla="*/ 29 h 146"/>
                  <a:gd name="T48" fmla="*/ 30 w 100"/>
                  <a:gd name="T49" fmla="*/ 21 h 146"/>
                  <a:gd name="T50" fmla="*/ 20 w 100"/>
                  <a:gd name="T51" fmla="*/ 13 h 146"/>
                  <a:gd name="T52" fmla="*/ 28 w 100"/>
                  <a:gd name="T53" fmla="*/ 5 h 146"/>
                  <a:gd name="T54" fmla="*/ 38 w 100"/>
                  <a:gd name="T55" fmla="*/ 11 h 146"/>
                  <a:gd name="T56" fmla="*/ 38 w 100"/>
                  <a:gd name="T57" fmla="*/ 7 h 146"/>
                  <a:gd name="T58" fmla="*/ 32 w 100"/>
                  <a:gd name="T59" fmla="*/ 3 h 146"/>
                  <a:gd name="T60" fmla="*/ 36 w 100"/>
                  <a:gd name="T61" fmla="*/ 1 h 146"/>
                  <a:gd name="T62" fmla="*/ 58 w 100"/>
                  <a:gd name="T63" fmla="*/ 11 h 146"/>
                  <a:gd name="T64" fmla="*/ 82 w 100"/>
                  <a:gd name="T65" fmla="*/ 0 h 146"/>
                  <a:gd name="T66" fmla="*/ 89 w 100"/>
                  <a:gd name="T67" fmla="*/ 8 h 146"/>
                  <a:gd name="T68" fmla="*/ 89 w 100"/>
                  <a:gd name="T69" fmla="*/ 15 h 146"/>
                  <a:gd name="T70" fmla="*/ 79 w 100"/>
                  <a:gd name="T71" fmla="*/ 24 h 146"/>
                  <a:gd name="T72" fmla="*/ 85 w 100"/>
                  <a:gd name="T73" fmla="*/ 25 h 146"/>
                  <a:gd name="T74" fmla="*/ 85 w 100"/>
                  <a:gd name="T75" fmla="*/ 33 h 146"/>
                  <a:gd name="T76" fmla="*/ 76 w 100"/>
                  <a:gd name="T77" fmla="*/ 39 h 146"/>
                  <a:gd name="T78" fmla="*/ 66 w 100"/>
                  <a:gd name="T79" fmla="*/ 51 h 146"/>
                  <a:gd name="T80" fmla="*/ 66 w 100"/>
                  <a:gd name="T81" fmla="*/ 59 h 146"/>
                  <a:gd name="T82" fmla="*/ 79 w 100"/>
                  <a:gd name="T83" fmla="*/ 51 h 146"/>
                  <a:gd name="T84" fmla="*/ 89 w 100"/>
                  <a:gd name="T85" fmla="*/ 67 h 146"/>
                  <a:gd name="T86" fmla="*/ 87 w 100"/>
                  <a:gd name="T87" fmla="*/ 75 h 146"/>
                  <a:gd name="T88" fmla="*/ 95 w 100"/>
                  <a:gd name="T89" fmla="*/ 67 h 146"/>
                  <a:gd name="T90" fmla="*/ 100 w 100"/>
                  <a:gd name="T91" fmla="*/ 83 h 146"/>
                  <a:gd name="T92" fmla="*/ 95 w 100"/>
                  <a:gd name="T93" fmla="*/ 91 h 146"/>
                  <a:gd name="T94" fmla="*/ 98 w 100"/>
                  <a:gd name="T95" fmla="*/ 101 h 146"/>
                  <a:gd name="T96" fmla="*/ 95 w 100"/>
                  <a:gd name="T97" fmla="*/ 106 h 146"/>
                  <a:gd name="T98" fmla="*/ 98 w 100"/>
                  <a:gd name="T99" fmla="*/ 108 h 146"/>
                  <a:gd name="T100" fmla="*/ 98 w 100"/>
                  <a:gd name="T101" fmla="*/ 115 h 146"/>
                  <a:gd name="T102" fmla="*/ 85 w 100"/>
                  <a:gd name="T103" fmla="*/ 129 h 146"/>
                  <a:gd name="T104" fmla="*/ 72 w 100"/>
                  <a:gd name="T105" fmla="*/ 127 h 146"/>
                  <a:gd name="T106" fmla="*/ 74 w 100"/>
                  <a:gd name="T107" fmla="*/ 136 h 146"/>
                  <a:gd name="T108" fmla="*/ 66 w 100"/>
                  <a:gd name="T109" fmla="*/ 146 h 146"/>
                  <a:gd name="T110" fmla="*/ 61 w 100"/>
                  <a:gd name="T111" fmla="*/ 139 h 146"/>
                  <a:gd name="T112" fmla="*/ 56 w 100"/>
                  <a:gd name="T113" fmla="*/ 142 h 146"/>
                  <a:gd name="T114" fmla="*/ 51 w 100"/>
                  <a:gd name="T115" fmla="*/ 122 h 146"/>
                  <a:gd name="T116" fmla="*/ 41 w 100"/>
                  <a:gd name="T117" fmla="*/ 11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0" h="146">
                    <a:moveTo>
                      <a:pt x="41" y="113"/>
                    </a:moveTo>
                    <a:lnTo>
                      <a:pt x="35" y="101"/>
                    </a:lnTo>
                    <a:lnTo>
                      <a:pt x="30" y="102"/>
                    </a:lnTo>
                    <a:lnTo>
                      <a:pt x="26" y="96"/>
                    </a:lnTo>
                    <a:lnTo>
                      <a:pt x="17" y="97"/>
                    </a:lnTo>
                    <a:lnTo>
                      <a:pt x="1" y="74"/>
                    </a:lnTo>
                    <a:lnTo>
                      <a:pt x="0" y="68"/>
                    </a:lnTo>
                    <a:lnTo>
                      <a:pt x="2" y="57"/>
                    </a:lnTo>
                    <a:lnTo>
                      <a:pt x="9" y="54"/>
                    </a:lnTo>
                    <a:lnTo>
                      <a:pt x="19" y="66"/>
                    </a:lnTo>
                    <a:lnTo>
                      <a:pt x="22" y="74"/>
                    </a:lnTo>
                    <a:lnTo>
                      <a:pt x="38" y="67"/>
                    </a:lnTo>
                    <a:lnTo>
                      <a:pt x="35" y="59"/>
                    </a:lnTo>
                    <a:lnTo>
                      <a:pt x="39" y="62"/>
                    </a:lnTo>
                    <a:lnTo>
                      <a:pt x="40" y="57"/>
                    </a:lnTo>
                    <a:lnTo>
                      <a:pt x="34" y="50"/>
                    </a:lnTo>
                    <a:lnTo>
                      <a:pt x="34" y="42"/>
                    </a:lnTo>
                    <a:lnTo>
                      <a:pt x="41" y="43"/>
                    </a:lnTo>
                    <a:lnTo>
                      <a:pt x="35" y="34"/>
                    </a:lnTo>
                    <a:lnTo>
                      <a:pt x="31" y="39"/>
                    </a:lnTo>
                    <a:lnTo>
                      <a:pt x="23" y="37"/>
                    </a:lnTo>
                    <a:lnTo>
                      <a:pt x="18" y="26"/>
                    </a:lnTo>
                    <a:lnTo>
                      <a:pt x="24" y="24"/>
                    </a:lnTo>
                    <a:lnTo>
                      <a:pt x="30" y="29"/>
                    </a:lnTo>
                    <a:lnTo>
                      <a:pt x="30" y="21"/>
                    </a:lnTo>
                    <a:lnTo>
                      <a:pt x="20" y="13"/>
                    </a:lnTo>
                    <a:lnTo>
                      <a:pt x="28" y="5"/>
                    </a:lnTo>
                    <a:lnTo>
                      <a:pt x="38" y="11"/>
                    </a:lnTo>
                    <a:lnTo>
                      <a:pt x="38" y="7"/>
                    </a:lnTo>
                    <a:lnTo>
                      <a:pt x="32" y="3"/>
                    </a:lnTo>
                    <a:lnTo>
                      <a:pt x="36" y="1"/>
                    </a:lnTo>
                    <a:lnTo>
                      <a:pt x="58" y="11"/>
                    </a:lnTo>
                    <a:lnTo>
                      <a:pt x="82" y="0"/>
                    </a:lnTo>
                    <a:lnTo>
                      <a:pt x="89" y="8"/>
                    </a:lnTo>
                    <a:lnTo>
                      <a:pt x="89" y="15"/>
                    </a:lnTo>
                    <a:lnTo>
                      <a:pt x="79" y="24"/>
                    </a:lnTo>
                    <a:lnTo>
                      <a:pt x="85" y="25"/>
                    </a:lnTo>
                    <a:lnTo>
                      <a:pt x="85" y="33"/>
                    </a:lnTo>
                    <a:lnTo>
                      <a:pt x="76" y="39"/>
                    </a:lnTo>
                    <a:lnTo>
                      <a:pt x="66" y="51"/>
                    </a:lnTo>
                    <a:lnTo>
                      <a:pt x="66" y="59"/>
                    </a:lnTo>
                    <a:lnTo>
                      <a:pt x="79" y="51"/>
                    </a:lnTo>
                    <a:lnTo>
                      <a:pt x="89" y="67"/>
                    </a:lnTo>
                    <a:lnTo>
                      <a:pt x="87" y="75"/>
                    </a:lnTo>
                    <a:lnTo>
                      <a:pt x="95" y="67"/>
                    </a:lnTo>
                    <a:lnTo>
                      <a:pt x="100" y="83"/>
                    </a:lnTo>
                    <a:lnTo>
                      <a:pt x="95" y="91"/>
                    </a:lnTo>
                    <a:lnTo>
                      <a:pt x="98" y="101"/>
                    </a:lnTo>
                    <a:lnTo>
                      <a:pt x="95" y="106"/>
                    </a:lnTo>
                    <a:lnTo>
                      <a:pt x="98" y="108"/>
                    </a:lnTo>
                    <a:lnTo>
                      <a:pt x="98" y="115"/>
                    </a:lnTo>
                    <a:lnTo>
                      <a:pt x="85" y="129"/>
                    </a:lnTo>
                    <a:lnTo>
                      <a:pt x="72" y="127"/>
                    </a:lnTo>
                    <a:lnTo>
                      <a:pt x="74" y="136"/>
                    </a:lnTo>
                    <a:lnTo>
                      <a:pt x="66" y="146"/>
                    </a:lnTo>
                    <a:lnTo>
                      <a:pt x="61" y="139"/>
                    </a:lnTo>
                    <a:lnTo>
                      <a:pt x="56" y="142"/>
                    </a:lnTo>
                    <a:lnTo>
                      <a:pt x="51" y="122"/>
                    </a:lnTo>
                    <a:lnTo>
                      <a:pt x="41" y="113"/>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67" name="Freeform 1052">
                <a:extLst>
                  <a:ext uri="{FF2B5EF4-FFF2-40B4-BE49-F238E27FC236}">
                    <a16:creationId xmlns:a16="http://schemas.microsoft.com/office/drawing/2014/main" xmlns="" id="{56D4B6AD-C5A3-4376-8783-03FE5B3750F7}"/>
                  </a:ext>
                </a:extLst>
              </p:cNvPr>
              <p:cNvSpPr>
                <a:spLocks/>
              </p:cNvSpPr>
              <p:nvPr/>
            </p:nvSpPr>
            <p:spPr bwMode="auto">
              <a:xfrm>
                <a:off x="13981361" y="-330645"/>
                <a:ext cx="52188" cy="78280"/>
              </a:xfrm>
              <a:custGeom>
                <a:avLst/>
                <a:gdLst>
                  <a:gd name="T0" fmla="*/ 9 w 10"/>
                  <a:gd name="T1" fmla="*/ 10 h 15"/>
                  <a:gd name="T2" fmla="*/ 10 w 10"/>
                  <a:gd name="T3" fmla="*/ 6 h 15"/>
                  <a:gd name="T4" fmla="*/ 8 w 10"/>
                  <a:gd name="T5" fmla="*/ 0 h 15"/>
                  <a:gd name="T6" fmla="*/ 0 w 10"/>
                  <a:gd name="T7" fmla="*/ 4 h 15"/>
                  <a:gd name="T8" fmla="*/ 4 w 10"/>
                  <a:gd name="T9" fmla="*/ 15 h 15"/>
                  <a:gd name="T10" fmla="*/ 9 w 10"/>
                  <a:gd name="T11" fmla="*/ 10 h 15"/>
                </a:gdLst>
                <a:ahLst/>
                <a:cxnLst>
                  <a:cxn ang="0">
                    <a:pos x="T0" y="T1"/>
                  </a:cxn>
                  <a:cxn ang="0">
                    <a:pos x="T2" y="T3"/>
                  </a:cxn>
                  <a:cxn ang="0">
                    <a:pos x="T4" y="T5"/>
                  </a:cxn>
                  <a:cxn ang="0">
                    <a:pos x="T6" y="T7"/>
                  </a:cxn>
                  <a:cxn ang="0">
                    <a:pos x="T8" y="T9"/>
                  </a:cxn>
                  <a:cxn ang="0">
                    <a:pos x="T10" y="T11"/>
                  </a:cxn>
                </a:cxnLst>
                <a:rect l="0" t="0" r="r" b="b"/>
                <a:pathLst>
                  <a:path w="10" h="15">
                    <a:moveTo>
                      <a:pt x="9" y="10"/>
                    </a:moveTo>
                    <a:lnTo>
                      <a:pt x="10" y="6"/>
                    </a:lnTo>
                    <a:lnTo>
                      <a:pt x="8" y="0"/>
                    </a:lnTo>
                    <a:lnTo>
                      <a:pt x="0" y="4"/>
                    </a:lnTo>
                    <a:lnTo>
                      <a:pt x="4" y="15"/>
                    </a:lnTo>
                    <a:lnTo>
                      <a:pt x="9" y="10"/>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68" name="Freeform 1053">
                <a:extLst>
                  <a:ext uri="{FF2B5EF4-FFF2-40B4-BE49-F238E27FC236}">
                    <a16:creationId xmlns:a16="http://schemas.microsoft.com/office/drawing/2014/main" xmlns="" id="{94A46A1C-2EFC-4DB3-92EB-854C43F833D1}"/>
                  </a:ext>
                </a:extLst>
              </p:cNvPr>
              <p:cNvSpPr>
                <a:spLocks/>
              </p:cNvSpPr>
              <p:nvPr/>
            </p:nvSpPr>
            <p:spPr bwMode="auto">
              <a:xfrm>
                <a:off x="13788267" y="-617681"/>
                <a:ext cx="140909" cy="83501"/>
              </a:xfrm>
              <a:custGeom>
                <a:avLst/>
                <a:gdLst>
                  <a:gd name="T0" fmla="*/ 13 w 27"/>
                  <a:gd name="T1" fmla="*/ 16 h 16"/>
                  <a:gd name="T2" fmla="*/ 23 w 27"/>
                  <a:gd name="T3" fmla="*/ 10 h 16"/>
                  <a:gd name="T4" fmla="*/ 27 w 27"/>
                  <a:gd name="T5" fmla="*/ 0 h 16"/>
                  <a:gd name="T6" fmla="*/ 0 w 27"/>
                  <a:gd name="T7" fmla="*/ 13 h 16"/>
                  <a:gd name="T8" fmla="*/ 13 w 27"/>
                  <a:gd name="T9" fmla="*/ 16 h 16"/>
                </a:gdLst>
                <a:ahLst/>
                <a:cxnLst>
                  <a:cxn ang="0">
                    <a:pos x="T0" y="T1"/>
                  </a:cxn>
                  <a:cxn ang="0">
                    <a:pos x="T2" y="T3"/>
                  </a:cxn>
                  <a:cxn ang="0">
                    <a:pos x="T4" y="T5"/>
                  </a:cxn>
                  <a:cxn ang="0">
                    <a:pos x="T6" y="T7"/>
                  </a:cxn>
                  <a:cxn ang="0">
                    <a:pos x="T8" y="T9"/>
                  </a:cxn>
                </a:cxnLst>
                <a:rect l="0" t="0" r="r" b="b"/>
                <a:pathLst>
                  <a:path w="27" h="16">
                    <a:moveTo>
                      <a:pt x="13" y="16"/>
                    </a:moveTo>
                    <a:lnTo>
                      <a:pt x="23" y="10"/>
                    </a:lnTo>
                    <a:lnTo>
                      <a:pt x="27" y="0"/>
                    </a:lnTo>
                    <a:lnTo>
                      <a:pt x="0" y="13"/>
                    </a:lnTo>
                    <a:lnTo>
                      <a:pt x="13" y="16"/>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69" name="Freeform 1054">
                <a:extLst>
                  <a:ext uri="{FF2B5EF4-FFF2-40B4-BE49-F238E27FC236}">
                    <a16:creationId xmlns:a16="http://schemas.microsoft.com/office/drawing/2014/main" xmlns="" id="{7B92A824-D66A-42A9-B3BF-B61CB96C42B7}"/>
                  </a:ext>
                </a:extLst>
              </p:cNvPr>
              <p:cNvSpPr>
                <a:spLocks/>
              </p:cNvSpPr>
              <p:nvPr/>
            </p:nvSpPr>
            <p:spPr bwMode="auto">
              <a:xfrm>
                <a:off x="13783046" y="561768"/>
                <a:ext cx="375753" cy="334003"/>
              </a:xfrm>
              <a:custGeom>
                <a:avLst/>
                <a:gdLst>
                  <a:gd name="T0" fmla="*/ 43 w 72"/>
                  <a:gd name="T1" fmla="*/ 15 h 64"/>
                  <a:gd name="T2" fmla="*/ 35 w 72"/>
                  <a:gd name="T3" fmla="*/ 10 h 64"/>
                  <a:gd name="T4" fmla="*/ 35 w 72"/>
                  <a:gd name="T5" fmla="*/ 5 h 64"/>
                  <a:gd name="T6" fmla="*/ 26 w 72"/>
                  <a:gd name="T7" fmla="*/ 0 h 64"/>
                  <a:gd name="T8" fmla="*/ 20 w 72"/>
                  <a:gd name="T9" fmla="*/ 13 h 64"/>
                  <a:gd name="T10" fmla="*/ 22 w 72"/>
                  <a:gd name="T11" fmla="*/ 17 h 64"/>
                  <a:gd name="T12" fmla="*/ 16 w 72"/>
                  <a:gd name="T13" fmla="*/ 17 h 64"/>
                  <a:gd name="T14" fmla="*/ 18 w 72"/>
                  <a:gd name="T15" fmla="*/ 27 h 64"/>
                  <a:gd name="T16" fmla="*/ 14 w 72"/>
                  <a:gd name="T17" fmla="*/ 33 h 64"/>
                  <a:gd name="T18" fmla="*/ 1 w 72"/>
                  <a:gd name="T19" fmla="*/ 36 h 64"/>
                  <a:gd name="T20" fmla="*/ 0 w 72"/>
                  <a:gd name="T21" fmla="*/ 46 h 64"/>
                  <a:gd name="T22" fmla="*/ 7 w 72"/>
                  <a:gd name="T23" fmla="*/ 50 h 64"/>
                  <a:gd name="T24" fmla="*/ 10 w 72"/>
                  <a:gd name="T25" fmla="*/ 46 h 64"/>
                  <a:gd name="T26" fmla="*/ 33 w 72"/>
                  <a:gd name="T27" fmla="*/ 60 h 64"/>
                  <a:gd name="T28" fmla="*/ 54 w 72"/>
                  <a:gd name="T29" fmla="*/ 64 h 64"/>
                  <a:gd name="T30" fmla="*/ 56 w 72"/>
                  <a:gd name="T31" fmla="*/ 59 h 64"/>
                  <a:gd name="T32" fmla="*/ 68 w 72"/>
                  <a:gd name="T33" fmla="*/ 55 h 64"/>
                  <a:gd name="T34" fmla="*/ 72 w 72"/>
                  <a:gd name="T35" fmla="*/ 48 h 64"/>
                  <a:gd name="T36" fmla="*/ 67 w 72"/>
                  <a:gd name="T37" fmla="*/ 51 h 64"/>
                  <a:gd name="T38" fmla="*/ 58 w 72"/>
                  <a:gd name="T39" fmla="*/ 33 h 64"/>
                  <a:gd name="T40" fmla="*/ 43 w 72"/>
                  <a:gd name="T41" fmla="*/ 1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64">
                    <a:moveTo>
                      <a:pt x="43" y="15"/>
                    </a:moveTo>
                    <a:lnTo>
                      <a:pt x="35" y="10"/>
                    </a:lnTo>
                    <a:lnTo>
                      <a:pt x="35" y="5"/>
                    </a:lnTo>
                    <a:lnTo>
                      <a:pt x="26" y="0"/>
                    </a:lnTo>
                    <a:lnTo>
                      <a:pt x="20" y="13"/>
                    </a:lnTo>
                    <a:lnTo>
                      <a:pt x="22" y="17"/>
                    </a:lnTo>
                    <a:lnTo>
                      <a:pt x="16" y="17"/>
                    </a:lnTo>
                    <a:lnTo>
                      <a:pt x="18" y="27"/>
                    </a:lnTo>
                    <a:lnTo>
                      <a:pt x="14" y="33"/>
                    </a:lnTo>
                    <a:lnTo>
                      <a:pt x="1" y="36"/>
                    </a:lnTo>
                    <a:lnTo>
                      <a:pt x="0" y="46"/>
                    </a:lnTo>
                    <a:lnTo>
                      <a:pt x="7" y="50"/>
                    </a:lnTo>
                    <a:lnTo>
                      <a:pt x="10" y="46"/>
                    </a:lnTo>
                    <a:lnTo>
                      <a:pt x="33" y="60"/>
                    </a:lnTo>
                    <a:lnTo>
                      <a:pt x="54" y="64"/>
                    </a:lnTo>
                    <a:lnTo>
                      <a:pt x="56" y="59"/>
                    </a:lnTo>
                    <a:lnTo>
                      <a:pt x="68" y="55"/>
                    </a:lnTo>
                    <a:lnTo>
                      <a:pt x="72" y="48"/>
                    </a:lnTo>
                    <a:lnTo>
                      <a:pt x="67" y="51"/>
                    </a:lnTo>
                    <a:lnTo>
                      <a:pt x="58" y="33"/>
                    </a:lnTo>
                    <a:lnTo>
                      <a:pt x="43" y="15"/>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70" name="Freeform 1056">
                <a:extLst>
                  <a:ext uri="{FF2B5EF4-FFF2-40B4-BE49-F238E27FC236}">
                    <a16:creationId xmlns:a16="http://schemas.microsoft.com/office/drawing/2014/main" xmlns="" id="{1B39528C-6851-4515-B949-C9DDEE7BD4D6}"/>
                  </a:ext>
                </a:extLst>
              </p:cNvPr>
              <p:cNvSpPr>
                <a:spLocks/>
              </p:cNvSpPr>
              <p:nvPr/>
            </p:nvSpPr>
            <p:spPr bwMode="auto">
              <a:xfrm>
                <a:off x="14111832" y="-643773"/>
                <a:ext cx="464475" cy="641911"/>
              </a:xfrm>
              <a:custGeom>
                <a:avLst/>
                <a:gdLst>
                  <a:gd name="T0" fmla="*/ 10 w 89"/>
                  <a:gd name="T1" fmla="*/ 5 h 123"/>
                  <a:gd name="T2" fmla="*/ 37 w 89"/>
                  <a:gd name="T3" fmla="*/ 0 h 123"/>
                  <a:gd name="T4" fmla="*/ 52 w 89"/>
                  <a:gd name="T5" fmla="*/ 5 h 123"/>
                  <a:gd name="T6" fmla="*/ 56 w 89"/>
                  <a:gd name="T7" fmla="*/ 12 h 123"/>
                  <a:gd name="T8" fmla="*/ 68 w 89"/>
                  <a:gd name="T9" fmla="*/ 9 h 123"/>
                  <a:gd name="T10" fmla="*/ 89 w 89"/>
                  <a:gd name="T11" fmla="*/ 16 h 123"/>
                  <a:gd name="T12" fmla="*/ 82 w 89"/>
                  <a:gd name="T13" fmla="*/ 34 h 123"/>
                  <a:gd name="T14" fmla="*/ 76 w 89"/>
                  <a:gd name="T15" fmla="*/ 34 h 123"/>
                  <a:gd name="T16" fmla="*/ 77 w 89"/>
                  <a:gd name="T17" fmla="*/ 42 h 123"/>
                  <a:gd name="T18" fmla="*/ 75 w 89"/>
                  <a:gd name="T19" fmla="*/ 53 h 123"/>
                  <a:gd name="T20" fmla="*/ 68 w 89"/>
                  <a:gd name="T21" fmla="*/ 55 h 123"/>
                  <a:gd name="T22" fmla="*/ 71 w 89"/>
                  <a:gd name="T23" fmla="*/ 56 h 123"/>
                  <a:gd name="T24" fmla="*/ 69 w 89"/>
                  <a:gd name="T25" fmla="*/ 63 h 123"/>
                  <a:gd name="T26" fmla="*/ 59 w 89"/>
                  <a:gd name="T27" fmla="*/ 84 h 123"/>
                  <a:gd name="T28" fmla="*/ 41 w 89"/>
                  <a:gd name="T29" fmla="*/ 80 h 123"/>
                  <a:gd name="T30" fmla="*/ 22 w 89"/>
                  <a:gd name="T31" fmla="*/ 83 h 123"/>
                  <a:gd name="T32" fmla="*/ 30 w 89"/>
                  <a:gd name="T33" fmla="*/ 87 h 123"/>
                  <a:gd name="T34" fmla="*/ 37 w 89"/>
                  <a:gd name="T35" fmla="*/ 98 h 123"/>
                  <a:gd name="T36" fmla="*/ 26 w 89"/>
                  <a:gd name="T37" fmla="*/ 119 h 123"/>
                  <a:gd name="T38" fmla="*/ 12 w 89"/>
                  <a:gd name="T39" fmla="*/ 123 h 123"/>
                  <a:gd name="T40" fmla="*/ 8 w 89"/>
                  <a:gd name="T41" fmla="*/ 122 h 123"/>
                  <a:gd name="T42" fmla="*/ 13 w 89"/>
                  <a:gd name="T43" fmla="*/ 115 h 123"/>
                  <a:gd name="T44" fmla="*/ 8 w 89"/>
                  <a:gd name="T45" fmla="*/ 113 h 123"/>
                  <a:gd name="T46" fmla="*/ 8 w 89"/>
                  <a:gd name="T47" fmla="*/ 101 h 123"/>
                  <a:gd name="T48" fmla="*/ 13 w 89"/>
                  <a:gd name="T49" fmla="*/ 93 h 123"/>
                  <a:gd name="T50" fmla="*/ 8 w 89"/>
                  <a:gd name="T51" fmla="*/ 94 h 123"/>
                  <a:gd name="T52" fmla="*/ 1 w 89"/>
                  <a:gd name="T53" fmla="*/ 85 h 123"/>
                  <a:gd name="T54" fmla="*/ 0 w 89"/>
                  <a:gd name="T55" fmla="*/ 74 h 123"/>
                  <a:gd name="T56" fmla="*/ 3 w 89"/>
                  <a:gd name="T57" fmla="*/ 60 h 123"/>
                  <a:gd name="T58" fmla="*/ 1 w 89"/>
                  <a:gd name="T59" fmla="*/ 25 h 123"/>
                  <a:gd name="T60" fmla="*/ 4 w 89"/>
                  <a:gd name="T61" fmla="*/ 22 h 123"/>
                  <a:gd name="T62" fmla="*/ 5 w 89"/>
                  <a:gd name="T63" fmla="*/ 16 h 123"/>
                  <a:gd name="T64" fmla="*/ 5 w 89"/>
                  <a:gd name="T65" fmla="*/ 8 h 123"/>
                  <a:gd name="T66" fmla="*/ 10 w 89"/>
                  <a:gd name="T67" fmla="*/ 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9" h="123">
                    <a:moveTo>
                      <a:pt x="10" y="5"/>
                    </a:moveTo>
                    <a:lnTo>
                      <a:pt x="37" y="0"/>
                    </a:lnTo>
                    <a:lnTo>
                      <a:pt x="52" y="5"/>
                    </a:lnTo>
                    <a:lnTo>
                      <a:pt x="56" y="12"/>
                    </a:lnTo>
                    <a:lnTo>
                      <a:pt x="68" y="9"/>
                    </a:lnTo>
                    <a:lnTo>
                      <a:pt x="89" y="16"/>
                    </a:lnTo>
                    <a:lnTo>
                      <a:pt x="82" y="34"/>
                    </a:lnTo>
                    <a:lnTo>
                      <a:pt x="76" y="34"/>
                    </a:lnTo>
                    <a:lnTo>
                      <a:pt x="77" y="42"/>
                    </a:lnTo>
                    <a:lnTo>
                      <a:pt x="75" y="53"/>
                    </a:lnTo>
                    <a:lnTo>
                      <a:pt x="68" y="55"/>
                    </a:lnTo>
                    <a:lnTo>
                      <a:pt x="71" y="56"/>
                    </a:lnTo>
                    <a:lnTo>
                      <a:pt x="69" y="63"/>
                    </a:lnTo>
                    <a:lnTo>
                      <a:pt x="59" y="84"/>
                    </a:lnTo>
                    <a:lnTo>
                      <a:pt x="41" y="80"/>
                    </a:lnTo>
                    <a:lnTo>
                      <a:pt x="22" y="83"/>
                    </a:lnTo>
                    <a:lnTo>
                      <a:pt x="30" y="87"/>
                    </a:lnTo>
                    <a:lnTo>
                      <a:pt x="37" y="98"/>
                    </a:lnTo>
                    <a:lnTo>
                      <a:pt x="26" y="119"/>
                    </a:lnTo>
                    <a:lnTo>
                      <a:pt x="12" y="123"/>
                    </a:lnTo>
                    <a:lnTo>
                      <a:pt x="8" y="122"/>
                    </a:lnTo>
                    <a:lnTo>
                      <a:pt x="13" y="115"/>
                    </a:lnTo>
                    <a:lnTo>
                      <a:pt x="8" y="113"/>
                    </a:lnTo>
                    <a:lnTo>
                      <a:pt x="8" y="101"/>
                    </a:lnTo>
                    <a:lnTo>
                      <a:pt x="13" y="93"/>
                    </a:lnTo>
                    <a:lnTo>
                      <a:pt x="8" y="94"/>
                    </a:lnTo>
                    <a:lnTo>
                      <a:pt x="1" y="85"/>
                    </a:lnTo>
                    <a:lnTo>
                      <a:pt x="0" y="74"/>
                    </a:lnTo>
                    <a:lnTo>
                      <a:pt x="3" y="60"/>
                    </a:lnTo>
                    <a:lnTo>
                      <a:pt x="1" y="25"/>
                    </a:lnTo>
                    <a:lnTo>
                      <a:pt x="4" y="22"/>
                    </a:lnTo>
                    <a:lnTo>
                      <a:pt x="5" y="16"/>
                    </a:lnTo>
                    <a:lnTo>
                      <a:pt x="5" y="8"/>
                    </a:lnTo>
                    <a:lnTo>
                      <a:pt x="10" y="5"/>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71" name="Freeform 1057">
                <a:extLst>
                  <a:ext uri="{FF2B5EF4-FFF2-40B4-BE49-F238E27FC236}">
                    <a16:creationId xmlns:a16="http://schemas.microsoft.com/office/drawing/2014/main" xmlns="" id="{C97FC331-F48F-48EF-A8E8-578CF72D73DE}"/>
                  </a:ext>
                </a:extLst>
              </p:cNvPr>
              <p:cNvSpPr>
                <a:spLocks/>
              </p:cNvSpPr>
              <p:nvPr/>
            </p:nvSpPr>
            <p:spPr bwMode="auto">
              <a:xfrm>
                <a:off x="14863339" y="937521"/>
                <a:ext cx="41750" cy="130468"/>
              </a:xfrm>
              <a:custGeom>
                <a:avLst/>
                <a:gdLst>
                  <a:gd name="T0" fmla="*/ 7 w 8"/>
                  <a:gd name="T1" fmla="*/ 2 h 25"/>
                  <a:gd name="T2" fmla="*/ 8 w 8"/>
                  <a:gd name="T3" fmla="*/ 19 h 25"/>
                  <a:gd name="T4" fmla="*/ 7 w 8"/>
                  <a:gd name="T5" fmla="*/ 25 h 25"/>
                  <a:gd name="T6" fmla="*/ 0 w 8"/>
                  <a:gd name="T7" fmla="*/ 19 h 25"/>
                  <a:gd name="T8" fmla="*/ 1 w 8"/>
                  <a:gd name="T9" fmla="*/ 4 h 25"/>
                  <a:gd name="T10" fmla="*/ 3 w 8"/>
                  <a:gd name="T11" fmla="*/ 0 h 25"/>
                  <a:gd name="T12" fmla="*/ 7 w 8"/>
                  <a:gd name="T13" fmla="*/ 2 h 25"/>
                </a:gdLst>
                <a:ahLst/>
                <a:cxnLst>
                  <a:cxn ang="0">
                    <a:pos x="T0" y="T1"/>
                  </a:cxn>
                  <a:cxn ang="0">
                    <a:pos x="T2" y="T3"/>
                  </a:cxn>
                  <a:cxn ang="0">
                    <a:pos x="T4" y="T5"/>
                  </a:cxn>
                  <a:cxn ang="0">
                    <a:pos x="T6" y="T7"/>
                  </a:cxn>
                  <a:cxn ang="0">
                    <a:pos x="T8" y="T9"/>
                  </a:cxn>
                  <a:cxn ang="0">
                    <a:pos x="T10" y="T11"/>
                  </a:cxn>
                  <a:cxn ang="0">
                    <a:pos x="T12" y="T13"/>
                  </a:cxn>
                </a:cxnLst>
                <a:rect l="0" t="0" r="r" b="b"/>
                <a:pathLst>
                  <a:path w="8" h="25">
                    <a:moveTo>
                      <a:pt x="7" y="2"/>
                    </a:moveTo>
                    <a:lnTo>
                      <a:pt x="8" y="19"/>
                    </a:lnTo>
                    <a:lnTo>
                      <a:pt x="7" y="25"/>
                    </a:lnTo>
                    <a:lnTo>
                      <a:pt x="0" y="19"/>
                    </a:lnTo>
                    <a:lnTo>
                      <a:pt x="1" y="4"/>
                    </a:lnTo>
                    <a:lnTo>
                      <a:pt x="3" y="0"/>
                    </a:lnTo>
                    <a:lnTo>
                      <a:pt x="7" y="2"/>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72" name="Freeform 1058">
                <a:extLst>
                  <a:ext uri="{FF2B5EF4-FFF2-40B4-BE49-F238E27FC236}">
                    <a16:creationId xmlns:a16="http://schemas.microsoft.com/office/drawing/2014/main" xmlns="" id="{631A17F0-CE76-43D9-9A11-9DB7DC87FF65}"/>
                  </a:ext>
                </a:extLst>
              </p:cNvPr>
              <p:cNvSpPr>
                <a:spLocks/>
              </p:cNvSpPr>
              <p:nvPr/>
            </p:nvSpPr>
            <p:spPr bwMode="auto">
              <a:xfrm>
                <a:off x="14842464" y="1475059"/>
                <a:ext cx="610601" cy="547972"/>
              </a:xfrm>
              <a:custGeom>
                <a:avLst/>
                <a:gdLst>
                  <a:gd name="T0" fmla="*/ 24 w 117"/>
                  <a:gd name="T1" fmla="*/ 4 h 105"/>
                  <a:gd name="T2" fmla="*/ 28 w 117"/>
                  <a:gd name="T3" fmla="*/ 0 h 105"/>
                  <a:gd name="T4" fmla="*/ 29 w 117"/>
                  <a:gd name="T5" fmla="*/ 3 h 105"/>
                  <a:gd name="T6" fmla="*/ 33 w 117"/>
                  <a:gd name="T7" fmla="*/ 3 h 105"/>
                  <a:gd name="T8" fmla="*/ 37 w 117"/>
                  <a:gd name="T9" fmla="*/ 11 h 105"/>
                  <a:gd name="T10" fmla="*/ 34 w 117"/>
                  <a:gd name="T11" fmla="*/ 15 h 105"/>
                  <a:gd name="T12" fmla="*/ 37 w 117"/>
                  <a:gd name="T13" fmla="*/ 24 h 105"/>
                  <a:gd name="T14" fmla="*/ 39 w 117"/>
                  <a:gd name="T15" fmla="*/ 25 h 105"/>
                  <a:gd name="T16" fmla="*/ 43 w 117"/>
                  <a:gd name="T17" fmla="*/ 17 h 105"/>
                  <a:gd name="T18" fmla="*/ 46 w 117"/>
                  <a:gd name="T19" fmla="*/ 17 h 105"/>
                  <a:gd name="T20" fmla="*/ 51 w 117"/>
                  <a:gd name="T21" fmla="*/ 21 h 105"/>
                  <a:gd name="T22" fmla="*/ 51 w 117"/>
                  <a:gd name="T23" fmla="*/ 27 h 105"/>
                  <a:gd name="T24" fmla="*/ 63 w 117"/>
                  <a:gd name="T25" fmla="*/ 30 h 105"/>
                  <a:gd name="T26" fmla="*/ 73 w 117"/>
                  <a:gd name="T27" fmla="*/ 44 h 105"/>
                  <a:gd name="T28" fmla="*/ 87 w 117"/>
                  <a:gd name="T29" fmla="*/ 49 h 105"/>
                  <a:gd name="T30" fmla="*/ 93 w 117"/>
                  <a:gd name="T31" fmla="*/ 67 h 105"/>
                  <a:gd name="T32" fmla="*/ 92 w 117"/>
                  <a:gd name="T33" fmla="*/ 71 h 105"/>
                  <a:gd name="T34" fmla="*/ 100 w 117"/>
                  <a:gd name="T35" fmla="*/ 72 h 105"/>
                  <a:gd name="T36" fmla="*/ 104 w 117"/>
                  <a:gd name="T37" fmla="*/ 68 h 105"/>
                  <a:gd name="T38" fmla="*/ 110 w 117"/>
                  <a:gd name="T39" fmla="*/ 74 h 105"/>
                  <a:gd name="T40" fmla="*/ 110 w 117"/>
                  <a:gd name="T41" fmla="*/ 78 h 105"/>
                  <a:gd name="T42" fmla="*/ 117 w 117"/>
                  <a:gd name="T43" fmla="*/ 82 h 105"/>
                  <a:gd name="T44" fmla="*/ 101 w 117"/>
                  <a:gd name="T45" fmla="*/ 93 h 105"/>
                  <a:gd name="T46" fmla="*/ 85 w 117"/>
                  <a:gd name="T47" fmla="*/ 84 h 105"/>
                  <a:gd name="T48" fmla="*/ 80 w 117"/>
                  <a:gd name="T49" fmla="*/ 86 h 105"/>
                  <a:gd name="T50" fmla="*/ 80 w 117"/>
                  <a:gd name="T51" fmla="*/ 76 h 105"/>
                  <a:gd name="T52" fmla="*/ 68 w 117"/>
                  <a:gd name="T53" fmla="*/ 74 h 105"/>
                  <a:gd name="T54" fmla="*/ 71 w 117"/>
                  <a:gd name="T55" fmla="*/ 67 h 105"/>
                  <a:gd name="T56" fmla="*/ 60 w 117"/>
                  <a:gd name="T57" fmla="*/ 70 h 105"/>
                  <a:gd name="T58" fmla="*/ 59 w 117"/>
                  <a:gd name="T59" fmla="*/ 83 h 105"/>
                  <a:gd name="T60" fmla="*/ 49 w 117"/>
                  <a:gd name="T61" fmla="*/ 89 h 105"/>
                  <a:gd name="T62" fmla="*/ 42 w 117"/>
                  <a:gd name="T63" fmla="*/ 101 h 105"/>
                  <a:gd name="T64" fmla="*/ 33 w 117"/>
                  <a:gd name="T65" fmla="*/ 105 h 105"/>
                  <a:gd name="T66" fmla="*/ 29 w 117"/>
                  <a:gd name="T67" fmla="*/ 105 h 105"/>
                  <a:gd name="T68" fmla="*/ 28 w 117"/>
                  <a:gd name="T69" fmla="*/ 100 h 105"/>
                  <a:gd name="T70" fmla="*/ 25 w 117"/>
                  <a:gd name="T71" fmla="*/ 78 h 105"/>
                  <a:gd name="T72" fmla="*/ 24 w 117"/>
                  <a:gd name="T73" fmla="*/ 84 h 105"/>
                  <a:gd name="T74" fmla="*/ 3 w 117"/>
                  <a:gd name="T75" fmla="*/ 91 h 105"/>
                  <a:gd name="T76" fmla="*/ 0 w 117"/>
                  <a:gd name="T77" fmla="*/ 86 h 105"/>
                  <a:gd name="T78" fmla="*/ 4 w 117"/>
                  <a:gd name="T79" fmla="*/ 78 h 105"/>
                  <a:gd name="T80" fmla="*/ 16 w 117"/>
                  <a:gd name="T81" fmla="*/ 67 h 105"/>
                  <a:gd name="T82" fmla="*/ 13 w 117"/>
                  <a:gd name="T83" fmla="*/ 53 h 105"/>
                  <a:gd name="T84" fmla="*/ 17 w 117"/>
                  <a:gd name="T85" fmla="*/ 33 h 105"/>
                  <a:gd name="T86" fmla="*/ 18 w 117"/>
                  <a:gd name="T87" fmla="*/ 17 h 105"/>
                  <a:gd name="T88" fmla="*/ 24 w 117"/>
                  <a:gd name="T8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05">
                    <a:moveTo>
                      <a:pt x="24" y="4"/>
                    </a:moveTo>
                    <a:lnTo>
                      <a:pt x="28" y="0"/>
                    </a:lnTo>
                    <a:lnTo>
                      <a:pt x="29" y="3"/>
                    </a:lnTo>
                    <a:lnTo>
                      <a:pt x="33" y="3"/>
                    </a:lnTo>
                    <a:lnTo>
                      <a:pt x="37" y="11"/>
                    </a:lnTo>
                    <a:lnTo>
                      <a:pt x="34" y="15"/>
                    </a:lnTo>
                    <a:lnTo>
                      <a:pt x="37" y="24"/>
                    </a:lnTo>
                    <a:lnTo>
                      <a:pt x="39" y="25"/>
                    </a:lnTo>
                    <a:lnTo>
                      <a:pt x="43" y="17"/>
                    </a:lnTo>
                    <a:lnTo>
                      <a:pt x="46" y="17"/>
                    </a:lnTo>
                    <a:lnTo>
                      <a:pt x="51" y="21"/>
                    </a:lnTo>
                    <a:lnTo>
                      <a:pt x="51" y="27"/>
                    </a:lnTo>
                    <a:lnTo>
                      <a:pt x="63" y="30"/>
                    </a:lnTo>
                    <a:lnTo>
                      <a:pt x="73" y="44"/>
                    </a:lnTo>
                    <a:lnTo>
                      <a:pt x="87" y="49"/>
                    </a:lnTo>
                    <a:lnTo>
                      <a:pt x="93" y="67"/>
                    </a:lnTo>
                    <a:lnTo>
                      <a:pt x="92" y="71"/>
                    </a:lnTo>
                    <a:lnTo>
                      <a:pt x="100" y="72"/>
                    </a:lnTo>
                    <a:lnTo>
                      <a:pt x="104" y="68"/>
                    </a:lnTo>
                    <a:lnTo>
                      <a:pt x="110" y="74"/>
                    </a:lnTo>
                    <a:lnTo>
                      <a:pt x="110" y="78"/>
                    </a:lnTo>
                    <a:lnTo>
                      <a:pt x="117" y="82"/>
                    </a:lnTo>
                    <a:lnTo>
                      <a:pt x="101" y="93"/>
                    </a:lnTo>
                    <a:lnTo>
                      <a:pt x="85" y="84"/>
                    </a:lnTo>
                    <a:lnTo>
                      <a:pt x="80" y="86"/>
                    </a:lnTo>
                    <a:lnTo>
                      <a:pt x="80" y="76"/>
                    </a:lnTo>
                    <a:lnTo>
                      <a:pt x="68" y="74"/>
                    </a:lnTo>
                    <a:lnTo>
                      <a:pt x="71" y="67"/>
                    </a:lnTo>
                    <a:lnTo>
                      <a:pt x="60" y="70"/>
                    </a:lnTo>
                    <a:lnTo>
                      <a:pt x="59" y="83"/>
                    </a:lnTo>
                    <a:lnTo>
                      <a:pt x="49" y="89"/>
                    </a:lnTo>
                    <a:lnTo>
                      <a:pt x="42" y="101"/>
                    </a:lnTo>
                    <a:lnTo>
                      <a:pt x="33" y="105"/>
                    </a:lnTo>
                    <a:lnTo>
                      <a:pt x="29" y="105"/>
                    </a:lnTo>
                    <a:lnTo>
                      <a:pt x="28" y="100"/>
                    </a:lnTo>
                    <a:lnTo>
                      <a:pt x="25" y="78"/>
                    </a:lnTo>
                    <a:lnTo>
                      <a:pt x="24" y="84"/>
                    </a:lnTo>
                    <a:lnTo>
                      <a:pt x="3" y="91"/>
                    </a:lnTo>
                    <a:lnTo>
                      <a:pt x="0" y="86"/>
                    </a:lnTo>
                    <a:lnTo>
                      <a:pt x="4" y="78"/>
                    </a:lnTo>
                    <a:lnTo>
                      <a:pt x="16" y="67"/>
                    </a:lnTo>
                    <a:lnTo>
                      <a:pt x="13" y="53"/>
                    </a:lnTo>
                    <a:lnTo>
                      <a:pt x="17" y="33"/>
                    </a:lnTo>
                    <a:lnTo>
                      <a:pt x="18" y="17"/>
                    </a:lnTo>
                    <a:lnTo>
                      <a:pt x="24" y="4"/>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73" name="Freeform 1059">
                <a:extLst>
                  <a:ext uri="{FF2B5EF4-FFF2-40B4-BE49-F238E27FC236}">
                    <a16:creationId xmlns:a16="http://schemas.microsoft.com/office/drawing/2014/main" xmlns="" id="{74F34442-E902-472F-BC64-41EBAFD62926}"/>
                  </a:ext>
                </a:extLst>
              </p:cNvPr>
              <p:cNvSpPr>
                <a:spLocks/>
              </p:cNvSpPr>
              <p:nvPr/>
            </p:nvSpPr>
            <p:spPr bwMode="auto">
              <a:xfrm>
                <a:off x="15082529" y="1428088"/>
                <a:ext cx="93938" cy="104376"/>
              </a:xfrm>
              <a:custGeom>
                <a:avLst/>
                <a:gdLst>
                  <a:gd name="T0" fmla="*/ 9 w 18"/>
                  <a:gd name="T1" fmla="*/ 5 h 20"/>
                  <a:gd name="T2" fmla="*/ 18 w 18"/>
                  <a:gd name="T3" fmla="*/ 20 h 20"/>
                  <a:gd name="T4" fmla="*/ 12 w 18"/>
                  <a:gd name="T5" fmla="*/ 19 h 20"/>
                  <a:gd name="T6" fmla="*/ 7 w 18"/>
                  <a:gd name="T7" fmla="*/ 13 h 20"/>
                  <a:gd name="T8" fmla="*/ 0 w 18"/>
                  <a:gd name="T9" fmla="*/ 0 h 20"/>
                  <a:gd name="T10" fmla="*/ 9 w 18"/>
                  <a:gd name="T11" fmla="*/ 5 h 20"/>
                </a:gdLst>
                <a:ahLst/>
                <a:cxnLst>
                  <a:cxn ang="0">
                    <a:pos x="T0" y="T1"/>
                  </a:cxn>
                  <a:cxn ang="0">
                    <a:pos x="T2" y="T3"/>
                  </a:cxn>
                  <a:cxn ang="0">
                    <a:pos x="T4" y="T5"/>
                  </a:cxn>
                  <a:cxn ang="0">
                    <a:pos x="T6" y="T7"/>
                  </a:cxn>
                  <a:cxn ang="0">
                    <a:pos x="T8" y="T9"/>
                  </a:cxn>
                  <a:cxn ang="0">
                    <a:pos x="T10" y="T11"/>
                  </a:cxn>
                </a:cxnLst>
                <a:rect l="0" t="0" r="r" b="b"/>
                <a:pathLst>
                  <a:path w="18" h="20">
                    <a:moveTo>
                      <a:pt x="9" y="5"/>
                    </a:moveTo>
                    <a:lnTo>
                      <a:pt x="18" y="20"/>
                    </a:lnTo>
                    <a:lnTo>
                      <a:pt x="12" y="19"/>
                    </a:lnTo>
                    <a:lnTo>
                      <a:pt x="7" y="13"/>
                    </a:lnTo>
                    <a:lnTo>
                      <a:pt x="0" y="0"/>
                    </a:lnTo>
                    <a:lnTo>
                      <a:pt x="9" y="5"/>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74" name="Freeform 1060">
                <a:extLst>
                  <a:ext uri="{FF2B5EF4-FFF2-40B4-BE49-F238E27FC236}">
                    <a16:creationId xmlns:a16="http://schemas.microsoft.com/office/drawing/2014/main" xmlns="" id="{347BC967-C3F7-49FC-B9F1-5BFE5DBA3E22}"/>
                  </a:ext>
                </a:extLst>
              </p:cNvPr>
              <p:cNvSpPr>
                <a:spLocks/>
              </p:cNvSpPr>
              <p:nvPr/>
            </p:nvSpPr>
            <p:spPr bwMode="auto">
              <a:xfrm>
                <a:off x="15421749" y="582643"/>
                <a:ext cx="99159" cy="78280"/>
              </a:xfrm>
              <a:custGeom>
                <a:avLst/>
                <a:gdLst>
                  <a:gd name="T0" fmla="*/ 4 w 19"/>
                  <a:gd name="T1" fmla="*/ 0 h 15"/>
                  <a:gd name="T2" fmla="*/ 19 w 19"/>
                  <a:gd name="T3" fmla="*/ 4 h 15"/>
                  <a:gd name="T4" fmla="*/ 11 w 19"/>
                  <a:gd name="T5" fmla="*/ 10 h 15"/>
                  <a:gd name="T6" fmla="*/ 8 w 19"/>
                  <a:gd name="T7" fmla="*/ 8 h 15"/>
                  <a:gd name="T8" fmla="*/ 8 w 19"/>
                  <a:gd name="T9" fmla="*/ 15 h 15"/>
                  <a:gd name="T10" fmla="*/ 0 w 19"/>
                  <a:gd name="T11" fmla="*/ 1 h 15"/>
                  <a:gd name="T12" fmla="*/ 4 w 1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9" h="15">
                    <a:moveTo>
                      <a:pt x="4" y="0"/>
                    </a:moveTo>
                    <a:lnTo>
                      <a:pt x="19" y="4"/>
                    </a:lnTo>
                    <a:lnTo>
                      <a:pt x="11" y="10"/>
                    </a:lnTo>
                    <a:lnTo>
                      <a:pt x="8" y="8"/>
                    </a:lnTo>
                    <a:lnTo>
                      <a:pt x="8" y="15"/>
                    </a:lnTo>
                    <a:lnTo>
                      <a:pt x="0" y="1"/>
                    </a:lnTo>
                    <a:lnTo>
                      <a:pt x="4" y="0"/>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75" name="Freeform 1062">
                <a:extLst>
                  <a:ext uri="{FF2B5EF4-FFF2-40B4-BE49-F238E27FC236}">
                    <a16:creationId xmlns:a16="http://schemas.microsoft.com/office/drawing/2014/main" xmlns="" id="{70817D22-523D-4B3E-BB57-2FB0C06E7574}"/>
                  </a:ext>
                </a:extLst>
              </p:cNvPr>
              <p:cNvSpPr>
                <a:spLocks/>
              </p:cNvSpPr>
              <p:nvPr/>
            </p:nvSpPr>
            <p:spPr bwMode="auto">
              <a:xfrm>
                <a:off x="15385219" y="-497647"/>
                <a:ext cx="417504" cy="297470"/>
              </a:xfrm>
              <a:custGeom>
                <a:avLst/>
                <a:gdLst>
                  <a:gd name="T0" fmla="*/ 34 w 80"/>
                  <a:gd name="T1" fmla="*/ 5 h 57"/>
                  <a:gd name="T2" fmla="*/ 45 w 80"/>
                  <a:gd name="T3" fmla="*/ 5 h 57"/>
                  <a:gd name="T4" fmla="*/ 60 w 80"/>
                  <a:gd name="T5" fmla="*/ 13 h 57"/>
                  <a:gd name="T6" fmla="*/ 80 w 80"/>
                  <a:gd name="T7" fmla="*/ 48 h 57"/>
                  <a:gd name="T8" fmla="*/ 72 w 80"/>
                  <a:gd name="T9" fmla="*/ 52 h 57"/>
                  <a:gd name="T10" fmla="*/ 44 w 80"/>
                  <a:gd name="T11" fmla="*/ 48 h 57"/>
                  <a:gd name="T12" fmla="*/ 26 w 80"/>
                  <a:gd name="T13" fmla="*/ 57 h 57"/>
                  <a:gd name="T14" fmla="*/ 14 w 80"/>
                  <a:gd name="T15" fmla="*/ 49 h 57"/>
                  <a:gd name="T16" fmla="*/ 11 w 80"/>
                  <a:gd name="T17" fmla="*/ 30 h 57"/>
                  <a:gd name="T18" fmla="*/ 0 w 80"/>
                  <a:gd name="T19" fmla="*/ 22 h 57"/>
                  <a:gd name="T20" fmla="*/ 2 w 80"/>
                  <a:gd name="T21" fmla="*/ 5 h 57"/>
                  <a:gd name="T22" fmla="*/ 7 w 80"/>
                  <a:gd name="T23" fmla="*/ 0 h 57"/>
                  <a:gd name="T24" fmla="*/ 34 w 80"/>
                  <a:gd name="T25" fmla="*/ 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57">
                    <a:moveTo>
                      <a:pt x="34" y="5"/>
                    </a:moveTo>
                    <a:lnTo>
                      <a:pt x="45" y="5"/>
                    </a:lnTo>
                    <a:lnTo>
                      <a:pt x="60" y="13"/>
                    </a:lnTo>
                    <a:lnTo>
                      <a:pt x="80" y="48"/>
                    </a:lnTo>
                    <a:lnTo>
                      <a:pt x="72" y="52"/>
                    </a:lnTo>
                    <a:lnTo>
                      <a:pt x="44" y="48"/>
                    </a:lnTo>
                    <a:lnTo>
                      <a:pt x="26" y="57"/>
                    </a:lnTo>
                    <a:lnTo>
                      <a:pt x="14" y="49"/>
                    </a:lnTo>
                    <a:lnTo>
                      <a:pt x="11" y="30"/>
                    </a:lnTo>
                    <a:lnTo>
                      <a:pt x="0" y="22"/>
                    </a:lnTo>
                    <a:lnTo>
                      <a:pt x="2" y="5"/>
                    </a:lnTo>
                    <a:lnTo>
                      <a:pt x="7" y="0"/>
                    </a:lnTo>
                    <a:lnTo>
                      <a:pt x="34" y="5"/>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76" name="Freeform 1063">
                <a:extLst>
                  <a:ext uri="{FF2B5EF4-FFF2-40B4-BE49-F238E27FC236}">
                    <a16:creationId xmlns:a16="http://schemas.microsoft.com/office/drawing/2014/main" xmlns="" id="{7B7EEF70-D6C3-4524-B3F3-B820F7E67607}"/>
                  </a:ext>
                </a:extLst>
              </p:cNvPr>
              <p:cNvSpPr>
                <a:spLocks/>
              </p:cNvSpPr>
              <p:nvPr/>
            </p:nvSpPr>
            <p:spPr bwMode="auto">
              <a:xfrm>
                <a:off x="14591962" y="-534180"/>
                <a:ext cx="2489368" cy="2797276"/>
              </a:xfrm>
              <a:custGeom>
                <a:avLst/>
                <a:gdLst>
                  <a:gd name="T0" fmla="*/ 13 w 477"/>
                  <a:gd name="T1" fmla="*/ 45 h 536"/>
                  <a:gd name="T2" fmla="*/ 4 w 477"/>
                  <a:gd name="T3" fmla="*/ 93 h 536"/>
                  <a:gd name="T4" fmla="*/ 4 w 477"/>
                  <a:gd name="T5" fmla="*/ 138 h 536"/>
                  <a:gd name="T6" fmla="*/ 25 w 477"/>
                  <a:gd name="T7" fmla="*/ 181 h 536"/>
                  <a:gd name="T8" fmla="*/ 68 w 477"/>
                  <a:gd name="T9" fmla="*/ 203 h 536"/>
                  <a:gd name="T10" fmla="*/ 141 w 477"/>
                  <a:gd name="T11" fmla="*/ 207 h 536"/>
                  <a:gd name="T12" fmla="*/ 167 w 477"/>
                  <a:gd name="T13" fmla="*/ 205 h 536"/>
                  <a:gd name="T14" fmla="*/ 196 w 477"/>
                  <a:gd name="T15" fmla="*/ 195 h 536"/>
                  <a:gd name="T16" fmla="*/ 237 w 477"/>
                  <a:gd name="T17" fmla="*/ 239 h 536"/>
                  <a:gd name="T18" fmla="*/ 241 w 477"/>
                  <a:gd name="T19" fmla="*/ 254 h 536"/>
                  <a:gd name="T20" fmla="*/ 263 w 477"/>
                  <a:gd name="T21" fmla="*/ 263 h 536"/>
                  <a:gd name="T22" fmla="*/ 292 w 477"/>
                  <a:gd name="T23" fmla="*/ 326 h 536"/>
                  <a:gd name="T24" fmla="*/ 273 w 477"/>
                  <a:gd name="T25" fmla="*/ 396 h 536"/>
                  <a:gd name="T26" fmla="*/ 245 w 477"/>
                  <a:gd name="T27" fmla="*/ 410 h 536"/>
                  <a:gd name="T28" fmla="*/ 199 w 477"/>
                  <a:gd name="T29" fmla="*/ 425 h 536"/>
                  <a:gd name="T30" fmla="*/ 238 w 477"/>
                  <a:gd name="T31" fmla="*/ 436 h 536"/>
                  <a:gd name="T32" fmla="*/ 251 w 477"/>
                  <a:gd name="T33" fmla="*/ 433 h 536"/>
                  <a:gd name="T34" fmla="*/ 267 w 477"/>
                  <a:gd name="T35" fmla="*/ 433 h 536"/>
                  <a:gd name="T36" fmla="*/ 296 w 477"/>
                  <a:gd name="T37" fmla="*/ 465 h 536"/>
                  <a:gd name="T38" fmla="*/ 298 w 477"/>
                  <a:gd name="T39" fmla="*/ 476 h 536"/>
                  <a:gd name="T40" fmla="*/ 336 w 477"/>
                  <a:gd name="T41" fmla="*/ 505 h 536"/>
                  <a:gd name="T42" fmla="*/ 353 w 477"/>
                  <a:gd name="T43" fmla="*/ 514 h 536"/>
                  <a:gd name="T44" fmla="*/ 394 w 477"/>
                  <a:gd name="T45" fmla="*/ 536 h 536"/>
                  <a:gd name="T46" fmla="*/ 369 w 477"/>
                  <a:gd name="T47" fmla="*/ 493 h 536"/>
                  <a:gd name="T48" fmla="*/ 369 w 477"/>
                  <a:gd name="T49" fmla="*/ 476 h 536"/>
                  <a:gd name="T50" fmla="*/ 401 w 477"/>
                  <a:gd name="T51" fmla="*/ 499 h 536"/>
                  <a:gd name="T52" fmla="*/ 420 w 477"/>
                  <a:gd name="T53" fmla="*/ 511 h 536"/>
                  <a:gd name="T54" fmla="*/ 416 w 477"/>
                  <a:gd name="T55" fmla="*/ 486 h 536"/>
                  <a:gd name="T56" fmla="*/ 412 w 477"/>
                  <a:gd name="T57" fmla="*/ 453 h 536"/>
                  <a:gd name="T58" fmla="*/ 410 w 477"/>
                  <a:gd name="T59" fmla="*/ 431 h 536"/>
                  <a:gd name="T60" fmla="*/ 387 w 477"/>
                  <a:gd name="T61" fmla="*/ 429 h 536"/>
                  <a:gd name="T62" fmla="*/ 377 w 477"/>
                  <a:gd name="T63" fmla="*/ 402 h 536"/>
                  <a:gd name="T64" fmla="*/ 367 w 477"/>
                  <a:gd name="T65" fmla="*/ 371 h 536"/>
                  <a:gd name="T66" fmla="*/ 377 w 477"/>
                  <a:gd name="T67" fmla="*/ 363 h 536"/>
                  <a:gd name="T68" fmla="*/ 401 w 477"/>
                  <a:gd name="T69" fmla="*/ 376 h 536"/>
                  <a:gd name="T70" fmla="*/ 422 w 477"/>
                  <a:gd name="T71" fmla="*/ 401 h 536"/>
                  <a:gd name="T72" fmla="*/ 435 w 477"/>
                  <a:gd name="T73" fmla="*/ 415 h 536"/>
                  <a:gd name="T74" fmla="*/ 456 w 477"/>
                  <a:gd name="T75" fmla="*/ 391 h 536"/>
                  <a:gd name="T76" fmla="*/ 461 w 477"/>
                  <a:gd name="T77" fmla="*/ 370 h 536"/>
                  <a:gd name="T78" fmla="*/ 444 w 477"/>
                  <a:gd name="T79" fmla="*/ 345 h 536"/>
                  <a:gd name="T80" fmla="*/ 414 w 477"/>
                  <a:gd name="T81" fmla="*/ 304 h 536"/>
                  <a:gd name="T82" fmla="*/ 385 w 477"/>
                  <a:gd name="T83" fmla="*/ 287 h 536"/>
                  <a:gd name="T84" fmla="*/ 357 w 477"/>
                  <a:gd name="T85" fmla="*/ 243 h 536"/>
                  <a:gd name="T86" fmla="*/ 382 w 477"/>
                  <a:gd name="T87" fmla="*/ 231 h 536"/>
                  <a:gd name="T88" fmla="*/ 380 w 477"/>
                  <a:gd name="T89" fmla="*/ 218 h 536"/>
                  <a:gd name="T90" fmla="*/ 361 w 477"/>
                  <a:gd name="T91" fmla="*/ 199 h 536"/>
                  <a:gd name="T92" fmla="*/ 355 w 477"/>
                  <a:gd name="T93" fmla="*/ 182 h 536"/>
                  <a:gd name="T94" fmla="*/ 318 w 477"/>
                  <a:gd name="T95" fmla="*/ 173 h 536"/>
                  <a:gd name="T96" fmla="*/ 315 w 477"/>
                  <a:gd name="T97" fmla="*/ 144 h 536"/>
                  <a:gd name="T98" fmla="*/ 272 w 477"/>
                  <a:gd name="T99" fmla="*/ 132 h 536"/>
                  <a:gd name="T100" fmla="*/ 254 w 477"/>
                  <a:gd name="T101" fmla="*/ 118 h 536"/>
                  <a:gd name="T102" fmla="*/ 250 w 477"/>
                  <a:gd name="T103" fmla="*/ 87 h 536"/>
                  <a:gd name="T104" fmla="*/ 190 w 477"/>
                  <a:gd name="T105" fmla="*/ 80 h 536"/>
                  <a:gd name="T106" fmla="*/ 165 w 477"/>
                  <a:gd name="T107" fmla="*/ 92 h 536"/>
                  <a:gd name="T108" fmla="*/ 161 w 477"/>
                  <a:gd name="T109" fmla="*/ 63 h 536"/>
                  <a:gd name="T110" fmla="*/ 141 w 477"/>
                  <a:gd name="T111" fmla="*/ 7 h 536"/>
                  <a:gd name="T112" fmla="*/ 102 w 477"/>
                  <a:gd name="T113" fmla="*/ 24 h 536"/>
                  <a:gd name="T114" fmla="*/ 85 w 477"/>
                  <a:gd name="T115" fmla="*/ 39 h 536"/>
                  <a:gd name="T116" fmla="*/ 74 w 477"/>
                  <a:gd name="T117" fmla="*/ 79 h 536"/>
                  <a:gd name="T118" fmla="*/ 87 w 477"/>
                  <a:gd name="T119" fmla="*/ 136 h 536"/>
                  <a:gd name="T120" fmla="*/ 57 w 477"/>
                  <a:gd name="T121" fmla="*/ 155 h 536"/>
                  <a:gd name="T122" fmla="*/ 59 w 477"/>
                  <a:gd name="T123" fmla="*/ 101 h 536"/>
                  <a:gd name="T124" fmla="*/ 85 w 477"/>
                  <a:gd name="T125" fmla="*/ 7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7" h="536">
                    <a:moveTo>
                      <a:pt x="83" y="4"/>
                    </a:moveTo>
                    <a:lnTo>
                      <a:pt x="61" y="0"/>
                    </a:lnTo>
                    <a:lnTo>
                      <a:pt x="44" y="5"/>
                    </a:lnTo>
                    <a:lnTo>
                      <a:pt x="23" y="22"/>
                    </a:lnTo>
                    <a:lnTo>
                      <a:pt x="14" y="41"/>
                    </a:lnTo>
                    <a:lnTo>
                      <a:pt x="13" y="45"/>
                    </a:lnTo>
                    <a:lnTo>
                      <a:pt x="15" y="49"/>
                    </a:lnTo>
                    <a:lnTo>
                      <a:pt x="11" y="51"/>
                    </a:lnTo>
                    <a:lnTo>
                      <a:pt x="10" y="59"/>
                    </a:lnTo>
                    <a:lnTo>
                      <a:pt x="9" y="62"/>
                    </a:lnTo>
                    <a:lnTo>
                      <a:pt x="2" y="83"/>
                    </a:lnTo>
                    <a:lnTo>
                      <a:pt x="4" y="93"/>
                    </a:lnTo>
                    <a:lnTo>
                      <a:pt x="7" y="93"/>
                    </a:lnTo>
                    <a:lnTo>
                      <a:pt x="0" y="104"/>
                    </a:lnTo>
                    <a:lnTo>
                      <a:pt x="4" y="114"/>
                    </a:lnTo>
                    <a:lnTo>
                      <a:pt x="1" y="121"/>
                    </a:lnTo>
                    <a:lnTo>
                      <a:pt x="1" y="132"/>
                    </a:lnTo>
                    <a:lnTo>
                      <a:pt x="4" y="138"/>
                    </a:lnTo>
                    <a:lnTo>
                      <a:pt x="34" y="143"/>
                    </a:lnTo>
                    <a:lnTo>
                      <a:pt x="48" y="155"/>
                    </a:lnTo>
                    <a:lnTo>
                      <a:pt x="31" y="159"/>
                    </a:lnTo>
                    <a:lnTo>
                      <a:pt x="10" y="152"/>
                    </a:lnTo>
                    <a:lnTo>
                      <a:pt x="11" y="160"/>
                    </a:lnTo>
                    <a:lnTo>
                      <a:pt x="25" y="181"/>
                    </a:lnTo>
                    <a:lnTo>
                      <a:pt x="31" y="189"/>
                    </a:lnTo>
                    <a:lnTo>
                      <a:pt x="49" y="190"/>
                    </a:lnTo>
                    <a:lnTo>
                      <a:pt x="56" y="189"/>
                    </a:lnTo>
                    <a:lnTo>
                      <a:pt x="59" y="182"/>
                    </a:lnTo>
                    <a:lnTo>
                      <a:pt x="59" y="191"/>
                    </a:lnTo>
                    <a:lnTo>
                      <a:pt x="68" y="203"/>
                    </a:lnTo>
                    <a:lnTo>
                      <a:pt x="80" y="205"/>
                    </a:lnTo>
                    <a:lnTo>
                      <a:pt x="80" y="202"/>
                    </a:lnTo>
                    <a:lnTo>
                      <a:pt x="107" y="210"/>
                    </a:lnTo>
                    <a:lnTo>
                      <a:pt x="115" y="205"/>
                    </a:lnTo>
                    <a:lnTo>
                      <a:pt x="135" y="214"/>
                    </a:lnTo>
                    <a:lnTo>
                      <a:pt x="141" y="207"/>
                    </a:lnTo>
                    <a:lnTo>
                      <a:pt x="149" y="216"/>
                    </a:lnTo>
                    <a:lnTo>
                      <a:pt x="152" y="216"/>
                    </a:lnTo>
                    <a:lnTo>
                      <a:pt x="150" y="212"/>
                    </a:lnTo>
                    <a:lnTo>
                      <a:pt x="139" y="202"/>
                    </a:lnTo>
                    <a:lnTo>
                      <a:pt x="140" y="198"/>
                    </a:lnTo>
                    <a:lnTo>
                      <a:pt x="167" y="205"/>
                    </a:lnTo>
                    <a:lnTo>
                      <a:pt x="171" y="212"/>
                    </a:lnTo>
                    <a:lnTo>
                      <a:pt x="186" y="210"/>
                    </a:lnTo>
                    <a:lnTo>
                      <a:pt x="188" y="206"/>
                    </a:lnTo>
                    <a:lnTo>
                      <a:pt x="182" y="187"/>
                    </a:lnTo>
                    <a:lnTo>
                      <a:pt x="187" y="185"/>
                    </a:lnTo>
                    <a:lnTo>
                      <a:pt x="196" y="195"/>
                    </a:lnTo>
                    <a:lnTo>
                      <a:pt x="205" y="194"/>
                    </a:lnTo>
                    <a:lnTo>
                      <a:pt x="207" y="212"/>
                    </a:lnTo>
                    <a:lnTo>
                      <a:pt x="217" y="212"/>
                    </a:lnTo>
                    <a:lnTo>
                      <a:pt x="218" y="219"/>
                    </a:lnTo>
                    <a:lnTo>
                      <a:pt x="215" y="222"/>
                    </a:lnTo>
                    <a:lnTo>
                      <a:pt x="237" y="239"/>
                    </a:lnTo>
                    <a:lnTo>
                      <a:pt x="238" y="245"/>
                    </a:lnTo>
                    <a:lnTo>
                      <a:pt x="233" y="250"/>
                    </a:lnTo>
                    <a:lnTo>
                      <a:pt x="222" y="249"/>
                    </a:lnTo>
                    <a:lnTo>
                      <a:pt x="224" y="257"/>
                    </a:lnTo>
                    <a:lnTo>
                      <a:pt x="224" y="267"/>
                    </a:lnTo>
                    <a:lnTo>
                      <a:pt x="241" y="254"/>
                    </a:lnTo>
                    <a:lnTo>
                      <a:pt x="253" y="254"/>
                    </a:lnTo>
                    <a:lnTo>
                      <a:pt x="254" y="256"/>
                    </a:lnTo>
                    <a:lnTo>
                      <a:pt x="251" y="260"/>
                    </a:lnTo>
                    <a:lnTo>
                      <a:pt x="263" y="273"/>
                    </a:lnTo>
                    <a:lnTo>
                      <a:pt x="264" y="271"/>
                    </a:lnTo>
                    <a:lnTo>
                      <a:pt x="263" y="263"/>
                    </a:lnTo>
                    <a:lnTo>
                      <a:pt x="268" y="266"/>
                    </a:lnTo>
                    <a:lnTo>
                      <a:pt x="268" y="277"/>
                    </a:lnTo>
                    <a:lnTo>
                      <a:pt x="270" y="282"/>
                    </a:lnTo>
                    <a:lnTo>
                      <a:pt x="279" y="283"/>
                    </a:lnTo>
                    <a:lnTo>
                      <a:pt x="283" y="290"/>
                    </a:lnTo>
                    <a:lnTo>
                      <a:pt x="292" y="326"/>
                    </a:lnTo>
                    <a:lnTo>
                      <a:pt x="294" y="328"/>
                    </a:lnTo>
                    <a:lnTo>
                      <a:pt x="284" y="341"/>
                    </a:lnTo>
                    <a:lnTo>
                      <a:pt x="284" y="351"/>
                    </a:lnTo>
                    <a:lnTo>
                      <a:pt x="277" y="354"/>
                    </a:lnTo>
                    <a:lnTo>
                      <a:pt x="259" y="375"/>
                    </a:lnTo>
                    <a:lnTo>
                      <a:pt x="273" y="396"/>
                    </a:lnTo>
                    <a:lnTo>
                      <a:pt x="273" y="402"/>
                    </a:lnTo>
                    <a:lnTo>
                      <a:pt x="263" y="400"/>
                    </a:lnTo>
                    <a:lnTo>
                      <a:pt x="255" y="406"/>
                    </a:lnTo>
                    <a:lnTo>
                      <a:pt x="247" y="405"/>
                    </a:lnTo>
                    <a:lnTo>
                      <a:pt x="247" y="410"/>
                    </a:lnTo>
                    <a:lnTo>
                      <a:pt x="245" y="410"/>
                    </a:lnTo>
                    <a:lnTo>
                      <a:pt x="211" y="404"/>
                    </a:lnTo>
                    <a:lnTo>
                      <a:pt x="213" y="406"/>
                    </a:lnTo>
                    <a:lnTo>
                      <a:pt x="209" y="406"/>
                    </a:lnTo>
                    <a:lnTo>
                      <a:pt x="211" y="414"/>
                    </a:lnTo>
                    <a:lnTo>
                      <a:pt x="201" y="419"/>
                    </a:lnTo>
                    <a:lnTo>
                      <a:pt x="199" y="425"/>
                    </a:lnTo>
                    <a:lnTo>
                      <a:pt x="199" y="434"/>
                    </a:lnTo>
                    <a:lnTo>
                      <a:pt x="205" y="444"/>
                    </a:lnTo>
                    <a:lnTo>
                      <a:pt x="221" y="451"/>
                    </a:lnTo>
                    <a:lnTo>
                      <a:pt x="235" y="444"/>
                    </a:lnTo>
                    <a:lnTo>
                      <a:pt x="234" y="438"/>
                    </a:lnTo>
                    <a:lnTo>
                      <a:pt x="238" y="436"/>
                    </a:lnTo>
                    <a:lnTo>
                      <a:pt x="243" y="436"/>
                    </a:lnTo>
                    <a:lnTo>
                      <a:pt x="246" y="442"/>
                    </a:lnTo>
                    <a:lnTo>
                      <a:pt x="255" y="443"/>
                    </a:lnTo>
                    <a:lnTo>
                      <a:pt x="255" y="440"/>
                    </a:lnTo>
                    <a:lnTo>
                      <a:pt x="258" y="439"/>
                    </a:lnTo>
                    <a:lnTo>
                      <a:pt x="251" y="433"/>
                    </a:lnTo>
                    <a:lnTo>
                      <a:pt x="251" y="429"/>
                    </a:lnTo>
                    <a:lnTo>
                      <a:pt x="256" y="426"/>
                    </a:lnTo>
                    <a:lnTo>
                      <a:pt x="256" y="433"/>
                    </a:lnTo>
                    <a:lnTo>
                      <a:pt x="259" y="430"/>
                    </a:lnTo>
                    <a:lnTo>
                      <a:pt x="262" y="435"/>
                    </a:lnTo>
                    <a:lnTo>
                      <a:pt x="267" y="433"/>
                    </a:lnTo>
                    <a:lnTo>
                      <a:pt x="271" y="436"/>
                    </a:lnTo>
                    <a:lnTo>
                      <a:pt x="275" y="435"/>
                    </a:lnTo>
                    <a:lnTo>
                      <a:pt x="277" y="447"/>
                    </a:lnTo>
                    <a:lnTo>
                      <a:pt x="283" y="451"/>
                    </a:lnTo>
                    <a:lnTo>
                      <a:pt x="284" y="460"/>
                    </a:lnTo>
                    <a:lnTo>
                      <a:pt x="296" y="465"/>
                    </a:lnTo>
                    <a:lnTo>
                      <a:pt x="300" y="471"/>
                    </a:lnTo>
                    <a:lnTo>
                      <a:pt x="301" y="464"/>
                    </a:lnTo>
                    <a:lnTo>
                      <a:pt x="308" y="473"/>
                    </a:lnTo>
                    <a:lnTo>
                      <a:pt x="311" y="473"/>
                    </a:lnTo>
                    <a:lnTo>
                      <a:pt x="302" y="480"/>
                    </a:lnTo>
                    <a:lnTo>
                      <a:pt x="298" y="476"/>
                    </a:lnTo>
                    <a:lnTo>
                      <a:pt x="305" y="490"/>
                    </a:lnTo>
                    <a:lnTo>
                      <a:pt x="313" y="495"/>
                    </a:lnTo>
                    <a:lnTo>
                      <a:pt x="329" y="505"/>
                    </a:lnTo>
                    <a:lnTo>
                      <a:pt x="334" y="498"/>
                    </a:lnTo>
                    <a:lnTo>
                      <a:pt x="334" y="503"/>
                    </a:lnTo>
                    <a:lnTo>
                      <a:pt x="336" y="505"/>
                    </a:lnTo>
                    <a:lnTo>
                      <a:pt x="343" y="502"/>
                    </a:lnTo>
                    <a:lnTo>
                      <a:pt x="343" y="509"/>
                    </a:lnTo>
                    <a:lnTo>
                      <a:pt x="346" y="510"/>
                    </a:lnTo>
                    <a:lnTo>
                      <a:pt x="349" y="516"/>
                    </a:lnTo>
                    <a:lnTo>
                      <a:pt x="352" y="518"/>
                    </a:lnTo>
                    <a:lnTo>
                      <a:pt x="353" y="514"/>
                    </a:lnTo>
                    <a:lnTo>
                      <a:pt x="353" y="518"/>
                    </a:lnTo>
                    <a:lnTo>
                      <a:pt x="357" y="522"/>
                    </a:lnTo>
                    <a:lnTo>
                      <a:pt x="372" y="524"/>
                    </a:lnTo>
                    <a:lnTo>
                      <a:pt x="378" y="529"/>
                    </a:lnTo>
                    <a:lnTo>
                      <a:pt x="386" y="527"/>
                    </a:lnTo>
                    <a:lnTo>
                      <a:pt x="394" y="536"/>
                    </a:lnTo>
                    <a:lnTo>
                      <a:pt x="399" y="535"/>
                    </a:lnTo>
                    <a:lnTo>
                      <a:pt x="397" y="531"/>
                    </a:lnTo>
                    <a:lnTo>
                      <a:pt x="397" y="520"/>
                    </a:lnTo>
                    <a:lnTo>
                      <a:pt x="372" y="495"/>
                    </a:lnTo>
                    <a:lnTo>
                      <a:pt x="372" y="491"/>
                    </a:lnTo>
                    <a:lnTo>
                      <a:pt x="369" y="493"/>
                    </a:lnTo>
                    <a:lnTo>
                      <a:pt x="355" y="476"/>
                    </a:lnTo>
                    <a:lnTo>
                      <a:pt x="352" y="469"/>
                    </a:lnTo>
                    <a:lnTo>
                      <a:pt x="356" y="468"/>
                    </a:lnTo>
                    <a:lnTo>
                      <a:pt x="367" y="478"/>
                    </a:lnTo>
                    <a:lnTo>
                      <a:pt x="370" y="480"/>
                    </a:lnTo>
                    <a:lnTo>
                      <a:pt x="369" y="476"/>
                    </a:lnTo>
                    <a:lnTo>
                      <a:pt x="372" y="474"/>
                    </a:lnTo>
                    <a:lnTo>
                      <a:pt x="380" y="485"/>
                    </a:lnTo>
                    <a:lnTo>
                      <a:pt x="386" y="488"/>
                    </a:lnTo>
                    <a:lnTo>
                      <a:pt x="387" y="494"/>
                    </a:lnTo>
                    <a:lnTo>
                      <a:pt x="397" y="494"/>
                    </a:lnTo>
                    <a:lnTo>
                      <a:pt x="401" y="499"/>
                    </a:lnTo>
                    <a:lnTo>
                      <a:pt x="408" y="497"/>
                    </a:lnTo>
                    <a:lnTo>
                      <a:pt x="411" y="502"/>
                    </a:lnTo>
                    <a:lnTo>
                      <a:pt x="414" y="501"/>
                    </a:lnTo>
                    <a:lnTo>
                      <a:pt x="412" y="507"/>
                    </a:lnTo>
                    <a:lnTo>
                      <a:pt x="418" y="512"/>
                    </a:lnTo>
                    <a:lnTo>
                      <a:pt x="420" y="511"/>
                    </a:lnTo>
                    <a:lnTo>
                      <a:pt x="416" y="499"/>
                    </a:lnTo>
                    <a:lnTo>
                      <a:pt x="425" y="502"/>
                    </a:lnTo>
                    <a:lnTo>
                      <a:pt x="425" y="497"/>
                    </a:lnTo>
                    <a:lnTo>
                      <a:pt x="423" y="495"/>
                    </a:lnTo>
                    <a:lnTo>
                      <a:pt x="419" y="495"/>
                    </a:lnTo>
                    <a:lnTo>
                      <a:pt x="416" y="486"/>
                    </a:lnTo>
                    <a:lnTo>
                      <a:pt x="416" y="478"/>
                    </a:lnTo>
                    <a:lnTo>
                      <a:pt x="424" y="485"/>
                    </a:lnTo>
                    <a:lnTo>
                      <a:pt x="423" y="480"/>
                    </a:lnTo>
                    <a:lnTo>
                      <a:pt x="425" y="471"/>
                    </a:lnTo>
                    <a:lnTo>
                      <a:pt x="423" y="457"/>
                    </a:lnTo>
                    <a:lnTo>
                      <a:pt x="412" y="453"/>
                    </a:lnTo>
                    <a:lnTo>
                      <a:pt x="412" y="447"/>
                    </a:lnTo>
                    <a:lnTo>
                      <a:pt x="415" y="447"/>
                    </a:lnTo>
                    <a:lnTo>
                      <a:pt x="416" y="442"/>
                    </a:lnTo>
                    <a:lnTo>
                      <a:pt x="416" y="436"/>
                    </a:lnTo>
                    <a:lnTo>
                      <a:pt x="412" y="438"/>
                    </a:lnTo>
                    <a:lnTo>
                      <a:pt x="410" y="431"/>
                    </a:lnTo>
                    <a:lnTo>
                      <a:pt x="406" y="436"/>
                    </a:lnTo>
                    <a:lnTo>
                      <a:pt x="405" y="426"/>
                    </a:lnTo>
                    <a:lnTo>
                      <a:pt x="394" y="429"/>
                    </a:lnTo>
                    <a:lnTo>
                      <a:pt x="398" y="423"/>
                    </a:lnTo>
                    <a:lnTo>
                      <a:pt x="389" y="423"/>
                    </a:lnTo>
                    <a:lnTo>
                      <a:pt x="387" y="429"/>
                    </a:lnTo>
                    <a:lnTo>
                      <a:pt x="384" y="413"/>
                    </a:lnTo>
                    <a:lnTo>
                      <a:pt x="378" y="412"/>
                    </a:lnTo>
                    <a:lnTo>
                      <a:pt x="381" y="408"/>
                    </a:lnTo>
                    <a:lnTo>
                      <a:pt x="378" y="406"/>
                    </a:lnTo>
                    <a:lnTo>
                      <a:pt x="381" y="405"/>
                    </a:lnTo>
                    <a:lnTo>
                      <a:pt x="377" y="402"/>
                    </a:lnTo>
                    <a:lnTo>
                      <a:pt x="378" y="396"/>
                    </a:lnTo>
                    <a:lnTo>
                      <a:pt x="368" y="396"/>
                    </a:lnTo>
                    <a:lnTo>
                      <a:pt x="368" y="385"/>
                    </a:lnTo>
                    <a:lnTo>
                      <a:pt x="381" y="383"/>
                    </a:lnTo>
                    <a:lnTo>
                      <a:pt x="374" y="374"/>
                    </a:lnTo>
                    <a:lnTo>
                      <a:pt x="367" y="371"/>
                    </a:lnTo>
                    <a:lnTo>
                      <a:pt x="364" y="364"/>
                    </a:lnTo>
                    <a:lnTo>
                      <a:pt x="369" y="366"/>
                    </a:lnTo>
                    <a:lnTo>
                      <a:pt x="368" y="362"/>
                    </a:lnTo>
                    <a:lnTo>
                      <a:pt x="370" y="362"/>
                    </a:lnTo>
                    <a:lnTo>
                      <a:pt x="380" y="368"/>
                    </a:lnTo>
                    <a:lnTo>
                      <a:pt x="377" y="363"/>
                    </a:lnTo>
                    <a:lnTo>
                      <a:pt x="380" y="363"/>
                    </a:lnTo>
                    <a:lnTo>
                      <a:pt x="376" y="359"/>
                    </a:lnTo>
                    <a:lnTo>
                      <a:pt x="377" y="357"/>
                    </a:lnTo>
                    <a:lnTo>
                      <a:pt x="385" y="359"/>
                    </a:lnTo>
                    <a:lnTo>
                      <a:pt x="384" y="367"/>
                    </a:lnTo>
                    <a:lnTo>
                      <a:pt x="401" y="376"/>
                    </a:lnTo>
                    <a:lnTo>
                      <a:pt x="402" y="383"/>
                    </a:lnTo>
                    <a:lnTo>
                      <a:pt x="410" y="381"/>
                    </a:lnTo>
                    <a:lnTo>
                      <a:pt x="410" y="387"/>
                    </a:lnTo>
                    <a:lnTo>
                      <a:pt x="410" y="393"/>
                    </a:lnTo>
                    <a:lnTo>
                      <a:pt x="418" y="404"/>
                    </a:lnTo>
                    <a:lnTo>
                      <a:pt x="422" y="401"/>
                    </a:lnTo>
                    <a:lnTo>
                      <a:pt x="423" y="405"/>
                    </a:lnTo>
                    <a:lnTo>
                      <a:pt x="420" y="409"/>
                    </a:lnTo>
                    <a:lnTo>
                      <a:pt x="423" y="414"/>
                    </a:lnTo>
                    <a:lnTo>
                      <a:pt x="428" y="412"/>
                    </a:lnTo>
                    <a:lnTo>
                      <a:pt x="431" y="418"/>
                    </a:lnTo>
                    <a:lnTo>
                      <a:pt x="435" y="415"/>
                    </a:lnTo>
                    <a:lnTo>
                      <a:pt x="440" y="425"/>
                    </a:lnTo>
                    <a:lnTo>
                      <a:pt x="443" y="409"/>
                    </a:lnTo>
                    <a:lnTo>
                      <a:pt x="445" y="409"/>
                    </a:lnTo>
                    <a:lnTo>
                      <a:pt x="443" y="391"/>
                    </a:lnTo>
                    <a:lnTo>
                      <a:pt x="454" y="398"/>
                    </a:lnTo>
                    <a:lnTo>
                      <a:pt x="456" y="391"/>
                    </a:lnTo>
                    <a:lnTo>
                      <a:pt x="460" y="389"/>
                    </a:lnTo>
                    <a:lnTo>
                      <a:pt x="460" y="383"/>
                    </a:lnTo>
                    <a:lnTo>
                      <a:pt x="465" y="380"/>
                    </a:lnTo>
                    <a:lnTo>
                      <a:pt x="462" y="376"/>
                    </a:lnTo>
                    <a:lnTo>
                      <a:pt x="456" y="377"/>
                    </a:lnTo>
                    <a:lnTo>
                      <a:pt x="461" y="370"/>
                    </a:lnTo>
                    <a:lnTo>
                      <a:pt x="471" y="371"/>
                    </a:lnTo>
                    <a:lnTo>
                      <a:pt x="473" y="368"/>
                    </a:lnTo>
                    <a:lnTo>
                      <a:pt x="469" y="364"/>
                    </a:lnTo>
                    <a:lnTo>
                      <a:pt x="477" y="355"/>
                    </a:lnTo>
                    <a:lnTo>
                      <a:pt x="462" y="341"/>
                    </a:lnTo>
                    <a:lnTo>
                      <a:pt x="444" y="345"/>
                    </a:lnTo>
                    <a:lnTo>
                      <a:pt x="449" y="328"/>
                    </a:lnTo>
                    <a:lnTo>
                      <a:pt x="429" y="330"/>
                    </a:lnTo>
                    <a:lnTo>
                      <a:pt x="428" y="328"/>
                    </a:lnTo>
                    <a:lnTo>
                      <a:pt x="433" y="322"/>
                    </a:lnTo>
                    <a:lnTo>
                      <a:pt x="425" y="307"/>
                    </a:lnTo>
                    <a:lnTo>
                      <a:pt x="414" y="304"/>
                    </a:lnTo>
                    <a:lnTo>
                      <a:pt x="416" y="295"/>
                    </a:lnTo>
                    <a:lnTo>
                      <a:pt x="401" y="301"/>
                    </a:lnTo>
                    <a:lnTo>
                      <a:pt x="395" y="296"/>
                    </a:lnTo>
                    <a:lnTo>
                      <a:pt x="399" y="291"/>
                    </a:lnTo>
                    <a:lnTo>
                      <a:pt x="397" y="287"/>
                    </a:lnTo>
                    <a:lnTo>
                      <a:pt x="385" y="287"/>
                    </a:lnTo>
                    <a:lnTo>
                      <a:pt x="387" y="279"/>
                    </a:lnTo>
                    <a:lnTo>
                      <a:pt x="361" y="269"/>
                    </a:lnTo>
                    <a:lnTo>
                      <a:pt x="372" y="266"/>
                    </a:lnTo>
                    <a:lnTo>
                      <a:pt x="364" y="257"/>
                    </a:lnTo>
                    <a:lnTo>
                      <a:pt x="370" y="252"/>
                    </a:lnTo>
                    <a:lnTo>
                      <a:pt x="357" y="243"/>
                    </a:lnTo>
                    <a:lnTo>
                      <a:pt x="367" y="243"/>
                    </a:lnTo>
                    <a:lnTo>
                      <a:pt x="365" y="239"/>
                    </a:lnTo>
                    <a:lnTo>
                      <a:pt x="376" y="245"/>
                    </a:lnTo>
                    <a:lnTo>
                      <a:pt x="390" y="244"/>
                    </a:lnTo>
                    <a:lnTo>
                      <a:pt x="391" y="239"/>
                    </a:lnTo>
                    <a:lnTo>
                      <a:pt x="382" y="231"/>
                    </a:lnTo>
                    <a:lnTo>
                      <a:pt x="365" y="228"/>
                    </a:lnTo>
                    <a:lnTo>
                      <a:pt x="364" y="232"/>
                    </a:lnTo>
                    <a:lnTo>
                      <a:pt x="355" y="224"/>
                    </a:lnTo>
                    <a:lnTo>
                      <a:pt x="352" y="227"/>
                    </a:lnTo>
                    <a:lnTo>
                      <a:pt x="368" y="216"/>
                    </a:lnTo>
                    <a:lnTo>
                      <a:pt x="380" y="218"/>
                    </a:lnTo>
                    <a:lnTo>
                      <a:pt x="382" y="212"/>
                    </a:lnTo>
                    <a:lnTo>
                      <a:pt x="380" y="208"/>
                    </a:lnTo>
                    <a:lnTo>
                      <a:pt x="369" y="193"/>
                    </a:lnTo>
                    <a:lnTo>
                      <a:pt x="364" y="190"/>
                    </a:lnTo>
                    <a:lnTo>
                      <a:pt x="361" y="195"/>
                    </a:lnTo>
                    <a:lnTo>
                      <a:pt x="361" y="199"/>
                    </a:lnTo>
                    <a:lnTo>
                      <a:pt x="355" y="207"/>
                    </a:lnTo>
                    <a:lnTo>
                      <a:pt x="349" y="207"/>
                    </a:lnTo>
                    <a:lnTo>
                      <a:pt x="355" y="195"/>
                    </a:lnTo>
                    <a:lnTo>
                      <a:pt x="339" y="197"/>
                    </a:lnTo>
                    <a:lnTo>
                      <a:pt x="352" y="189"/>
                    </a:lnTo>
                    <a:lnTo>
                      <a:pt x="355" y="182"/>
                    </a:lnTo>
                    <a:lnTo>
                      <a:pt x="357" y="186"/>
                    </a:lnTo>
                    <a:lnTo>
                      <a:pt x="359" y="176"/>
                    </a:lnTo>
                    <a:lnTo>
                      <a:pt x="340" y="168"/>
                    </a:lnTo>
                    <a:lnTo>
                      <a:pt x="326" y="180"/>
                    </a:lnTo>
                    <a:lnTo>
                      <a:pt x="334" y="163"/>
                    </a:lnTo>
                    <a:lnTo>
                      <a:pt x="318" y="173"/>
                    </a:lnTo>
                    <a:lnTo>
                      <a:pt x="323" y="159"/>
                    </a:lnTo>
                    <a:lnTo>
                      <a:pt x="323" y="153"/>
                    </a:lnTo>
                    <a:lnTo>
                      <a:pt x="310" y="157"/>
                    </a:lnTo>
                    <a:lnTo>
                      <a:pt x="298" y="152"/>
                    </a:lnTo>
                    <a:lnTo>
                      <a:pt x="314" y="147"/>
                    </a:lnTo>
                    <a:lnTo>
                      <a:pt x="315" y="144"/>
                    </a:lnTo>
                    <a:lnTo>
                      <a:pt x="310" y="130"/>
                    </a:lnTo>
                    <a:lnTo>
                      <a:pt x="291" y="118"/>
                    </a:lnTo>
                    <a:lnTo>
                      <a:pt x="285" y="129"/>
                    </a:lnTo>
                    <a:lnTo>
                      <a:pt x="277" y="127"/>
                    </a:lnTo>
                    <a:lnTo>
                      <a:pt x="279" y="139"/>
                    </a:lnTo>
                    <a:lnTo>
                      <a:pt x="272" y="132"/>
                    </a:lnTo>
                    <a:lnTo>
                      <a:pt x="273" y="126"/>
                    </a:lnTo>
                    <a:lnTo>
                      <a:pt x="266" y="131"/>
                    </a:lnTo>
                    <a:lnTo>
                      <a:pt x="273" y="114"/>
                    </a:lnTo>
                    <a:lnTo>
                      <a:pt x="262" y="115"/>
                    </a:lnTo>
                    <a:lnTo>
                      <a:pt x="254" y="123"/>
                    </a:lnTo>
                    <a:lnTo>
                      <a:pt x="254" y="118"/>
                    </a:lnTo>
                    <a:lnTo>
                      <a:pt x="260" y="111"/>
                    </a:lnTo>
                    <a:lnTo>
                      <a:pt x="262" y="108"/>
                    </a:lnTo>
                    <a:lnTo>
                      <a:pt x="262" y="101"/>
                    </a:lnTo>
                    <a:lnTo>
                      <a:pt x="247" y="97"/>
                    </a:lnTo>
                    <a:lnTo>
                      <a:pt x="250" y="92"/>
                    </a:lnTo>
                    <a:lnTo>
                      <a:pt x="250" y="87"/>
                    </a:lnTo>
                    <a:lnTo>
                      <a:pt x="243" y="77"/>
                    </a:lnTo>
                    <a:lnTo>
                      <a:pt x="245" y="75"/>
                    </a:lnTo>
                    <a:lnTo>
                      <a:pt x="238" y="72"/>
                    </a:lnTo>
                    <a:lnTo>
                      <a:pt x="207" y="62"/>
                    </a:lnTo>
                    <a:lnTo>
                      <a:pt x="190" y="73"/>
                    </a:lnTo>
                    <a:lnTo>
                      <a:pt x="190" y="80"/>
                    </a:lnTo>
                    <a:lnTo>
                      <a:pt x="195" y="84"/>
                    </a:lnTo>
                    <a:lnTo>
                      <a:pt x="182" y="91"/>
                    </a:lnTo>
                    <a:lnTo>
                      <a:pt x="177" y="83"/>
                    </a:lnTo>
                    <a:lnTo>
                      <a:pt x="170" y="85"/>
                    </a:lnTo>
                    <a:lnTo>
                      <a:pt x="169" y="75"/>
                    </a:lnTo>
                    <a:lnTo>
                      <a:pt x="165" y="92"/>
                    </a:lnTo>
                    <a:lnTo>
                      <a:pt x="161" y="92"/>
                    </a:lnTo>
                    <a:lnTo>
                      <a:pt x="152" y="108"/>
                    </a:lnTo>
                    <a:lnTo>
                      <a:pt x="150" y="101"/>
                    </a:lnTo>
                    <a:lnTo>
                      <a:pt x="157" y="97"/>
                    </a:lnTo>
                    <a:lnTo>
                      <a:pt x="152" y="94"/>
                    </a:lnTo>
                    <a:lnTo>
                      <a:pt x="161" y="63"/>
                    </a:lnTo>
                    <a:lnTo>
                      <a:pt x="153" y="53"/>
                    </a:lnTo>
                    <a:lnTo>
                      <a:pt x="157" y="43"/>
                    </a:lnTo>
                    <a:lnTo>
                      <a:pt x="142" y="34"/>
                    </a:lnTo>
                    <a:lnTo>
                      <a:pt x="146" y="29"/>
                    </a:lnTo>
                    <a:lnTo>
                      <a:pt x="145" y="13"/>
                    </a:lnTo>
                    <a:lnTo>
                      <a:pt x="141" y="7"/>
                    </a:lnTo>
                    <a:lnTo>
                      <a:pt x="120" y="7"/>
                    </a:lnTo>
                    <a:lnTo>
                      <a:pt x="107" y="15"/>
                    </a:lnTo>
                    <a:lnTo>
                      <a:pt x="102" y="20"/>
                    </a:lnTo>
                    <a:lnTo>
                      <a:pt x="107" y="25"/>
                    </a:lnTo>
                    <a:lnTo>
                      <a:pt x="106" y="30"/>
                    </a:lnTo>
                    <a:lnTo>
                      <a:pt x="102" y="24"/>
                    </a:lnTo>
                    <a:lnTo>
                      <a:pt x="93" y="24"/>
                    </a:lnTo>
                    <a:lnTo>
                      <a:pt x="91" y="28"/>
                    </a:lnTo>
                    <a:lnTo>
                      <a:pt x="94" y="35"/>
                    </a:lnTo>
                    <a:lnTo>
                      <a:pt x="83" y="29"/>
                    </a:lnTo>
                    <a:lnTo>
                      <a:pt x="81" y="34"/>
                    </a:lnTo>
                    <a:lnTo>
                      <a:pt x="85" y="39"/>
                    </a:lnTo>
                    <a:lnTo>
                      <a:pt x="76" y="45"/>
                    </a:lnTo>
                    <a:lnTo>
                      <a:pt x="83" y="53"/>
                    </a:lnTo>
                    <a:lnTo>
                      <a:pt x="72" y="54"/>
                    </a:lnTo>
                    <a:lnTo>
                      <a:pt x="74" y="71"/>
                    </a:lnTo>
                    <a:lnTo>
                      <a:pt x="73" y="73"/>
                    </a:lnTo>
                    <a:lnTo>
                      <a:pt x="74" y="79"/>
                    </a:lnTo>
                    <a:lnTo>
                      <a:pt x="86" y="83"/>
                    </a:lnTo>
                    <a:lnTo>
                      <a:pt x="68" y="104"/>
                    </a:lnTo>
                    <a:lnTo>
                      <a:pt x="78" y="119"/>
                    </a:lnTo>
                    <a:lnTo>
                      <a:pt x="89" y="122"/>
                    </a:lnTo>
                    <a:lnTo>
                      <a:pt x="89" y="126"/>
                    </a:lnTo>
                    <a:lnTo>
                      <a:pt x="87" y="136"/>
                    </a:lnTo>
                    <a:lnTo>
                      <a:pt x="86" y="152"/>
                    </a:lnTo>
                    <a:lnTo>
                      <a:pt x="85" y="157"/>
                    </a:lnTo>
                    <a:lnTo>
                      <a:pt x="82" y="156"/>
                    </a:lnTo>
                    <a:lnTo>
                      <a:pt x="85" y="148"/>
                    </a:lnTo>
                    <a:lnTo>
                      <a:pt x="83" y="146"/>
                    </a:lnTo>
                    <a:lnTo>
                      <a:pt x="57" y="155"/>
                    </a:lnTo>
                    <a:lnTo>
                      <a:pt x="68" y="144"/>
                    </a:lnTo>
                    <a:lnTo>
                      <a:pt x="85" y="140"/>
                    </a:lnTo>
                    <a:lnTo>
                      <a:pt x="82" y="131"/>
                    </a:lnTo>
                    <a:lnTo>
                      <a:pt x="77" y="130"/>
                    </a:lnTo>
                    <a:lnTo>
                      <a:pt x="61" y="109"/>
                    </a:lnTo>
                    <a:lnTo>
                      <a:pt x="59" y="101"/>
                    </a:lnTo>
                    <a:lnTo>
                      <a:pt x="61" y="83"/>
                    </a:lnTo>
                    <a:lnTo>
                      <a:pt x="56" y="68"/>
                    </a:lnTo>
                    <a:lnTo>
                      <a:pt x="56" y="59"/>
                    </a:lnTo>
                    <a:lnTo>
                      <a:pt x="63" y="46"/>
                    </a:lnTo>
                    <a:lnTo>
                      <a:pt x="64" y="37"/>
                    </a:lnTo>
                    <a:lnTo>
                      <a:pt x="85" y="7"/>
                    </a:lnTo>
                    <a:lnTo>
                      <a:pt x="83" y="4"/>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77" name="Freeform 1064">
                <a:extLst>
                  <a:ext uri="{FF2B5EF4-FFF2-40B4-BE49-F238E27FC236}">
                    <a16:creationId xmlns:a16="http://schemas.microsoft.com/office/drawing/2014/main" xmlns="" id="{32044304-6A15-40DF-8840-91B2818C6C52}"/>
                  </a:ext>
                </a:extLst>
              </p:cNvPr>
              <p:cNvSpPr>
                <a:spLocks/>
              </p:cNvSpPr>
              <p:nvPr/>
            </p:nvSpPr>
            <p:spPr bwMode="auto">
              <a:xfrm>
                <a:off x="16246319" y="2090877"/>
                <a:ext cx="52188" cy="41750"/>
              </a:xfrm>
              <a:custGeom>
                <a:avLst/>
                <a:gdLst>
                  <a:gd name="T0" fmla="*/ 0 w 10"/>
                  <a:gd name="T1" fmla="*/ 0 h 8"/>
                  <a:gd name="T2" fmla="*/ 10 w 10"/>
                  <a:gd name="T3" fmla="*/ 6 h 8"/>
                  <a:gd name="T4" fmla="*/ 6 w 10"/>
                  <a:gd name="T5" fmla="*/ 8 h 8"/>
                  <a:gd name="T6" fmla="*/ 0 w 10"/>
                  <a:gd name="T7" fmla="*/ 0 h 8"/>
                </a:gdLst>
                <a:ahLst/>
                <a:cxnLst>
                  <a:cxn ang="0">
                    <a:pos x="T0" y="T1"/>
                  </a:cxn>
                  <a:cxn ang="0">
                    <a:pos x="T2" y="T3"/>
                  </a:cxn>
                  <a:cxn ang="0">
                    <a:pos x="T4" y="T5"/>
                  </a:cxn>
                  <a:cxn ang="0">
                    <a:pos x="T6" y="T7"/>
                  </a:cxn>
                </a:cxnLst>
                <a:rect l="0" t="0" r="r" b="b"/>
                <a:pathLst>
                  <a:path w="10" h="8">
                    <a:moveTo>
                      <a:pt x="0" y="0"/>
                    </a:moveTo>
                    <a:lnTo>
                      <a:pt x="10" y="6"/>
                    </a:lnTo>
                    <a:lnTo>
                      <a:pt x="6" y="8"/>
                    </a:lnTo>
                    <a:lnTo>
                      <a:pt x="0" y="0"/>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78" name="Freeform 1083">
                <a:extLst>
                  <a:ext uri="{FF2B5EF4-FFF2-40B4-BE49-F238E27FC236}">
                    <a16:creationId xmlns:a16="http://schemas.microsoft.com/office/drawing/2014/main" xmlns="" id="{DEE21BD4-9C68-4AB8-9CD7-20E6EA8B7525}"/>
                  </a:ext>
                </a:extLst>
              </p:cNvPr>
              <p:cNvSpPr>
                <a:spLocks/>
              </p:cNvSpPr>
              <p:nvPr/>
            </p:nvSpPr>
            <p:spPr bwMode="auto">
              <a:xfrm>
                <a:off x="15286060" y="3666955"/>
                <a:ext cx="120034" cy="67843"/>
              </a:xfrm>
              <a:custGeom>
                <a:avLst/>
                <a:gdLst>
                  <a:gd name="T0" fmla="*/ 2 w 23"/>
                  <a:gd name="T1" fmla="*/ 2 h 13"/>
                  <a:gd name="T2" fmla="*/ 9 w 23"/>
                  <a:gd name="T3" fmla="*/ 0 h 13"/>
                  <a:gd name="T4" fmla="*/ 17 w 23"/>
                  <a:gd name="T5" fmla="*/ 2 h 13"/>
                  <a:gd name="T6" fmla="*/ 23 w 23"/>
                  <a:gd name="T7" fmla="*/ 13 h 13"/>
                  <a:gd name="T8" fmla="*/ 16 w 23"/>
                  <a:gd name="T9" fmla="*/ 13 h 13"/>
                  <a:gd name="T10" fmla="*/ 9 w 23"/>
                  <a:gd name="T11" fmla="*/ 8 h 13"/>
                  <a:gd name="T12" fmla="*/ 0 w 23"/>
                  <a:gd name="T13" fmla="*/ 5 h 13"/>
                  <a:gd name="T14" fmla="*/ 2 w 23"/>
                  <a:gd name="T15" fmla="*/ 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3">
                    <a:moveTo>
                      <a:pt x="2" y="2"/>
                    </a:moveTo>
                    <a:lnTo>
                      <a:pt x="9" y="0"/>
                    </a:lnTo>
                    <a:lnTo>
                      <a:pt x="17" y="2"/>
                    </a:lnTo>
                    <a:lnTo>
                      <a:pt x="23" y="13"/>
                    </a:lnTo>
                    <a:lnTo>
                      <a:pt x="16" y="13"/>
                    </a:lnTo>
                    <a:lnTo>
                      <a:pt x="9" y="8"/>
                    </a:lnTo>
                    <a:lnTo>
                      <a:pt x="0" y="5"/>
                    </a:lnTo>
                    <a:lnTo>
                      <a:pt x="2" y="2"/>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79" name="Freeform 1084">
                <a:extLst>
                  <a:ext uri="{FF2B5EF4-FFF2-40B4-BE49-F238E27FC236}">
                    <a16:creationId xmlns:a16="http://schemas.microsoft.com/office/drawing/2014/main" xmlns="" id="{1AC350EF-8E22-406D-B6DB-2FFADF160EB9}"/>
                  </a:ext>
                </a:extLst>
              </p:cNvPr>
              <p:cNvSpPr>
                <a:spLocks/>
              </p:cNvSpPr>
              <p:nvPr/>
            </p:nvSpPr>
            <p:spPr bwMode="auto">
              <a:xfrm>
                <a:off x="16809949" y="4110551"/>
                <a:ext cx="234848" cy="114814"/>
              </a:xfrm>
              <a:custGeom>
                <a:avLst/>
                <a:gdLst>
                  <a:gd name="T0" fmla="*/ 8 w 45"/>
                  <a:gd name="T1" fmla="*/ 0 h 22"/>
                  <a:gd name="T2" fmla="*/ 32 w 45"/>
                  <a:gd name="T3" fmla="*/ 9 h 22"/>
                  <a:gd name="T4" fmla="*/ 37 w 45"/>
                  <a:gd name="T5" fmla="*/ 13 h 22"/>
                  <a:gd name="T6" fmla="*/ 42 w 45"/>
                  <a:gd name="T7" fmla="*/ 14 h 22"/>
                  <a:gd name="T8" fmla="*/ 45 w 45"/>
                  <a:gd name="T9" fmla="*/ 21 h 22"/>
                  <a:gd name="T10" fmla="*/ 36 w 45"/>
                  <a:gd name="T11" fmla="*/ 22 h 22"/>
                  <a:gd name="T12" fmla="*/ 18 w 45"/>
                  <a:gd name="T13" fmla="*/ 16 h 22"/>
                  <a:gd name="T14" fmla="*/ 14 w 45"/>
                  <a:gd name="T15" fmla="*/ 9 h 22"/>
                  <a:gd name="T16" fmla="*/ 0 w 45"/>
                  <a:gd name="T17" fmla="*/ 2 h 22"/>
                  <a:gd name="T18" fmla="*/ 0 w 45"/>
                  <a:gd name="T19" fmla="*/ 1 h 22"/>
                  <a:gd name="T20" fmla="*/ 8 w 45"/>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22">
                    <a:moveTo>
                      <a:pt x="8" y="0"/>
                    </a:moveTo>
                    <a:lnTo>
                      <a:pt x="32" y="9"/>
                    </a:lnTo>
                    <a:lnTo>
                      <a:pt x="37" y="13"/>
                    </a:lnTo>
                    <a:lnTo>
                      <a:pt x="42" y="14"/>
                    </a:lnTo>
                    <a:lnTo>
                      <a:pt x="45" y="21"/>
                    </a:lnTo>
                    <a:lnTo>
                      <a:pt x="36" y="22"/>
                    </a:lnTo>
                    <a:lnTo>
                      <a:pt x="18" y="16"/>
                    </a:lnTo>
                    <a:lnTo>
                      <a:pt x="14" y="9"/>
                    </a:lnTo>
                    <a:lnTo>
                      <a:pt x="0" y="2"/>
                    </a:lnTo>
                    <a:lnTo>
                      <a:pt x="0" y="1"/>
                    </a:lnTo>
                    <a:lnTo>
                      <a:pt x="8" y="0"/>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80" name="Freeform 1085">
                <a:extLst>
                  <a:ext uri="{FF2B5EF4-FFF2-40B4-BE49-F238E27FC236}">
                    <a16:creationId xmlns:a16="http://schemas.microsoft.com/office/drawing/2014/main" xmlns="" id="{537FDF13-02E9-4783-9BAC-7A68C5A38CFF}"/>
                  </a:ext>
                </a:extLst>
              </p:cNvPr>
              <p:cNvSpPr>
                <a:spLocks/>
              </p:cNvSpPr>
              <p:nvPr/>
            </p:nvSpPr>
            <p:spPr bwMode="auto">
              <a:xfrm>
                <a:off x="16825607" y="4486304"/>
                <a:ext cx="198314" cy="135689"/>
              </a:xfrm>
              <a:custGeom>
                <a:avLst/>
                <a:gdLst>
                  <a:gd name="T0" fmla="*/ 5 w 38"/>
                  <a:gd name="T1" fmla="*/ 4 h 26"/>
                  <a:gd name="T2" fmla="*/ 4 w 38"/>
                  <a:gd name="T3" fmla="*/ 6 h 26"/>
                  <a:gd name="T4" fmla="*/ 9 w 38"/>
                  <a:gd name="T5" fmla="*/ 13 h 26"/>
                  <a:gd name="T6" fmla="*/ 15 w 38"/>
                  <a:gd name="T7" fmla="*/ 13 h 26"/>
                  <a:gd name="T8" fmla="*/ 22 w 38"/>
                  <a:gd name="T9" fmla="*/ 16 h 26"/>
                  <a:gd name="T10" fmla="*/ 37 w 38"/>
                  <a:gd name="T11" fmla="*/ 14 h 26"/>
                  <a:gd name="T12" fmla="*/ 38 w 38"/>
                  <a:gd name="T13" fmla="*/ 16 h 26"/>
                  <a:gd name="T14" fmla="*/ 30 w 38"/>
                  <a:gd name="T15" fmla="*/ 20 h 26"/>
                  <a:gd name="T16" fmla="*/ 32 w 38"/>
                  <a:gd name="T17" fmla="*/ 25 h 26"/>
                  <a:gd name="T18" fmla="*/ 28 w 38"/>
                  <a:gd name="T19" fmla="*/ 26 h 26"/>
                  <a:gd name="T20" fmla="*/ 24 w 38"/>
                  <a:gd name="T21" fmla="*/ 25 h 26"/>
                  <a:gd name="T22" fmla="*/ 21 w 38"/>
                  <a:gd name="T23" fmla="*/ 20 h 26"/>
                  <a:gd name="T24" fmla="*/ 17 w 38"/>
                  <a:gd name="T25" fmla="*/ 21 h 26"/>
                  <a:gd name="T26" fmla="*/ 5 w 38"/>
                  <a:gd name="T27" fmla="*/ 16 h 26"/>
                  <a:gd name="T28" fmla="*/ 4 w 38"/>
                  <a:gd name="T29" fmla="*/ 13 h 26"/>
                  <a:gd name="T30" fmla="*/ 4 w 38"/>
                  <a:gd name="T31" fmla="*/ 12 h 26"/>
                  <a:gd name="T32" fmla="*/ 0 w 38"/>
                  <a:gd name="T33" fmla="*/ 9 h 26"/>
                  <a:gd name="T34" fmla="*/ 0 w 38"/>
                  <a:gd name="T35" fmla="*/ 6 h 26"/>
                  <a:gd name="T36" fmla="*/ 5 w 38"/>
                  <a:gd name="T37" fmla="*/ 0 h 26"/>
                  <a:gd name="T38" fmla="*/ 5 w 38"/>
                  <a:gd name="T39" fmla="*/ 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26">
                    <a:moveTo>
                      <a:pt x="5" y="4"/>
                    </a:moveTo>
                    <a:lnTo>
                      <a:pt x="4" y="6"/>
                    </a:lnTo>
                    <a:lnTo>
                      <a:pt x="9" y="13"/>
                    </a:lnTo>
                    <a:lnTo>
                      <a:pt x="15" y="13"/>
                    </a:lnTo>
                    <a:lnTo>
                      <a:pt x="22" y="16"/>
                    </a:lnTo>
                    <a:lnTo>
                      <a:pt x="37" y="14"/>
                    </a:lnTo>
                    <a:lnTo>
                      <a:pt x="38" y="16"/>
                    </a:lnTo>
                    <a:lnTo>
                      <a:pt x="30" y="20"/>
                    </a:lnTo>
                    <a:lnTo>
                      <a:pt x="32" y="25"/>
                    </a:lnTo>
                    <a:lnTo>
                      <a:pt x="28" y="26"/>
                    </a:lnTo>
                    <a:lnTo>
                      <a:pt x="24" y="25"/>
                    </a:lnTo>
                    <a:lnTo>
                      <a:pt x="21" y="20"/>
                    </a:lnTo>
                    <a:lnTo>
                      <a:pt x="17" y="21"/>
                    </a:lnTo>
                    <a:lnTo>
                      <a:pt x="5" y="16"/>
                    </a:lnTo>
                    <a:lnTo>
                      <a:pt x="4" y="13"/>
                    </a:lnTo>
                    <a:lnTo>
                      <a:pt x="4" y="12"/>
                    </a:lnTo>
                    <a:lnTo>
                      <a:pt x="0" y="9"/>
                    </a:lnTo>
                    <a:lnTo>
                      <a:pt x="0" y="6"/>
                    </a:lnTo>
                    <a:lnTo>
                      <a:pt x="5" y="0"/>
                    </a:lnTo>
                    <a:lnTo>
                      <a:pt x="5" y="4"/>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81" name="Freeform 1086">
                <a:extLst>
                  <a:ext uri="{FF2B5EF4-FFF2-40B4-BE49-F238E27FC236}">
                    <a16:creationId xmlns:a16="http://schemas.microsoft.com/office/drawing/2014/main" xmlns="" id="{E90AE3A0-03FA-4571-B8A6-02D94CBCD0F5}"/>
                  </a:ext>
                </a:extLst>
              </p:cNvPr>
              <p:cNvSpPr>
                <a:spLocks/>
              </p:cNvSpPr>
              <p:nvPr/>
            </p:nvSpPr>
            <p:spPr bwMode="auto">
              <a:xfrm>
                <a:off x="17070889" y="4491525"/>
                <a:ext cx="146126" cy="172219"/>
              </a:xfrm>
              <a:custGeom>
                <a:avLst/>
                <a:gdLst>
                  <a:gd name="T0" fmla="*/ 15 w 28"/>
                  <a:gd name="T1" fmla="*/ 2 h 33"/>
                  <a:gd name="T2" fmla="*/ 13 w 28"/>
                  <a:gd name="T3" fmla="*/ 0 h 33"/>
                  <a:gd name="T4" fmla="*/ 13 w 28"/>
                  <a:gd name="T5" fmla="*/ 3 h 33"/>
                  <a:gd name="T6" fmla="*/ 2 w 28"/>
                  <a:gd name="T7" fmla="*/ 21 h 33"/>
                  <a:gd name="T8" fmla="*/ 0 w 28"/>
                  <a:gd name="T9" fmla="*/ 29 h 33"/>
                  <a:gd name="T10" fmla="*/ 3 w 28"/>
                  <a:gd name="T11" fmla="*/ 33 h 33"/>
                  <a:gd name="T12" fmla="*/ 16 w 28"/>
                  <a:gd name="T13" fmla="*/ 33 h 33"/>
                  <a:gd name="T14" fmla="*/ 28 w 28"/>
                  <a:gd name="T15" fmla="*/ 25 h 33"/>
                  <a:gd name="T16" fmla="*/ 26 w 28"/>
                  <a:gd name="T17" fmla="*/ 24 h 33"/>
                  <a:gd name="T18" fmla="*/ 26 w 28"/>
                  <a:gd name="T19" fmla="*/ 20 h 33"/>
                  <a:gd name="T20" fmla="*/ 24 w 28"/>
                  <a:gd name="T21" fmla="*/ 17 h 33"/>
                  <a:gd name="T22" fmla="*/ 21 w 28"/>
                  <a:gd name="T23" fmla="*/ 21 h 33"/>
                  <a:gd name="T24" fmla="*/ 21 w 28"/>
                  <a:gd name="T25" fmla="*/ 19 h 33"/>
                  <a:gd name="T26" fmla="*/ 13 w 28"/>
                  <a:gd name="T27" fmla="*/ 21 h 33"/>
                  <a:gd name="T28" fmla="*/ 17 w 28"/>
                  <a:gd name="T29" fmla="*/ 17 h 33"/>
                  <a:gd name="T30" fmla="*/ 15 w 28"/>
                  <a:gd name="T31" fmla="*/ 16 h 33"/>
                  <a:gd name="T32" fmla="*/ 19 w 28"/>
                  <a:gd name="T33" fmla="*/ 4 h 33"/>
                  <a:gd name="T34" fmla="*/ 17 w 28"/>
                  <a:gd name="T35" fmla="*/ 0 h 33"/>
                  <a:gd name="T36" fmla="*/ 15 w 28"/>
                  <a:gd name="T37"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33">
                    <a:moveTo>
                      <a:pt x="15" y="2"/>
                    </a:moveTo>
                    <a:lnTo>
                      <a:pt x="13" y="0"/>
                    </a:lnTo>
                    <a:lnTo>
                      <a:pt x="13" y="3"/>
                    </a:lnTo>
                    <a:lnTo>
                      <a:pt x="2" y="21"/>
                    </a:lnTo>
                    <a:lnTo>
                      <a:pt x="0" y="29"/>
                    </a:lnTo>
                    <a:lnTo>
                      <a:pt x="3" y="33"/>
                    </a:lnTo>
                    <a:lnTo>
                      <a:pt x="16" y="33"/>
                    </a:lnTo>
                    <a:lnTo>
                      <a:pt x="28" y="25"/>
                    </a:lnTo>
                    <a:lnTo>
                      <a:pt x="26" y="24"/>
                    </a:lnTo>
                    <a:lnTo>
                      <a:pt x="26" y="20"/>
                    </a:lnTo>
                    <a:lnTo>
                      <a:pt x="24" y="17"/>
                    </a:lnTo>
                    <a:lnTo>
                      <a:pt x="21" y="21"/>
                    </a:lnTo>
                    <a:lnTo>
                      <a:pt x="21" y="19"/>
                    </a:lnTo>
                    <a:lnTo>
                      <a:pt x="13" y="21"/>
                    </a:lnTo>
                    <a:lnTo>
                      <a:pt x="17" y="17"/>
                    </a:lnTo>
                    <a:lnTo>
                      <a:pt x="15" y="16"/>
                    </a:lnTo>
                    <a:lnTo>
                      <a:pt x="19" y="4"/>
                    </a:lnTo>
                    <a:lnTo>
                      <a:pt x="17" y="0"/>
                    </a:lnTo>
                    <a:lnTo>
                      <a:pt x="15" y="2"/>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82" name="Freeform 1087">
                <a:extLst>
                  <a:ext uri="{FF2B5EF4-FFF2-40B4-BE49-F238E27FC236}">
                    <a16:creationId xmlns:a16="http://schemas.microsoft.com/office/drawing/2014/main" xmlns="" id="{BB0980FF-A3D2-4029-9FD7-CF0DE469B086}"/>
                  </a:ext>
                </a:extLst>
              </p:cNvPr>
              <p:cNvSpPr>
                <a:spLocks/>
              </p:cNvSpPr>
              <p:nvPr/>
            </p:nvSpPr>
            <p:spPr bwMode="auto">
              <a:xfrm>
                <a:off x="17258766" y="3886144"/>
                <a:ext cx="563630" cy="662786"/>
              </a:xfrm>
              <a:custGeom>
                <a:avLst/>
                <a:gdLst>
                  <a:gd name="T0" fmla="*/ 95 w 108"/>
                  <a:gd name="T1" fmla="*/ 59 h 127"/>
                  <a:gd name="T2" fmla="*/ 82 w 108"/>
                  <a:gd name="T3" fmla="*/ 57 h 127"/>
                  <a:gd name="T4" fmla="*/ 65 w 108"/>
                  <a:gd name="T5" fmla="*/ 61 h 127"/>
                  <a:gd name="T6" fmla="*/ 64 w 108"/>
                  <a:gd name="T7" fmla="*/ 57 h 127"/>
                  <a:gd name="T8" fmla="*/ 56 w 108"/>
                  <a:gd name="T9" fmla="*/ 51 h 127"/>
                  <a:gd name="T10" fmla="*/ 63 w 108"/>
                  <a:gd name="T11" fmla="*/ 44 h 127"/>
                  <a:gd name="T12" fmla="*/ 53 w 108"/>
                  <a:gd name="T13" fmla="*/ 39 h 127"/>
                  <a:gd name="T14" fmla="*/ 42 w 108"/>
                  <a:gd name="T15" fmla="*/ 52 h 127"/>
                  <a:gd name="T16" fmla="*/ 42 w 108"/>
                  <a:gd name="T17" fmla="*/ 40 h 127"/>
                  <a:gd name="T18" fmla="*/ 51 w 108"/>
                  <a:gd name="T19" fmla="*/ 19 h 127"/>
                  <a:gd name="T20" fmla="*/ 56 w 108"/>
                  <a:gd name="T21" fmla="*/ 19 h 127"/>
                  <a:gd name="T22" fmla="*/ 55 w 108"/>
                  <a:gd name="T23" fmla="*/ 10 h 127"/>
                  <a:gd name="T24" fmla="*/ 60 w 108"/>
                  <a:gd name="T25" fmla="*/ 6 h 127"/>
                  <a:gd name="T26" fmla="*/ 61 w 108"/>
                  <a:gd name="T27" fmla="*/ 0 h 127"/>
                  <a:gd name="T28" fmla="*/ 43 w 108"/>
                  <a:gd name="T29" fmla="*/ 6 h 127"/>
                  <a:gd name="T30" fmla="*/ 38 w 108"/>
                  <a:gd name="T31" fmla="*/ 15 h 127"/>
                  <a:gd name="T32" fmla="*/ 31 w 108"/>
                  <a:gd name="T33" fmla="*/ 24 h 127"/>
                  <a:gd name="T34" fmla="*/ 30 w 108"/>
                  <a:gd name="T35" fmla="*/ 35 h 127"/>
                  <a:gd name="T36" fmla="*/ 27 w 108"/>
                  <a:gd name="T37" fmla="*/ 40 h 127"/>
                  <a:gd name="T38" fmla="*/ 23 w 108"/>
                  <a:gd name="T39" fmla="*/ 55 h 127"/>
                  <a:gd name="T40" fmla="*/ 18 w 108"/>
                  <a:gd name="T41" fmla="*/ 60 h 127"/>
                  <a:gd name="T42" fmla="*/ 21 w 108"/>
                  <a:gd name="T43" fmla="*/ 66 h 127"/>
                  <a:gd name="T44" fmla="*/ 10 w 108"/>
                  <a:gd name="T45" fmla="*/ 76 h 127"/>
                  <a:gd name="T46" fmla="*/ 7 w 108"/>
                  <a:gd name="T47" fmla="*/ 76 h 127"/>
                  <a:gd name="T48" fmla="*/ 13 w 108"/>
                  <a:gd name="T49" fmla="*/ 80 h 127"/>
                  <a:gd name="T50" fmla="*/ 0 w 108"/>
                  <a:gd name="T51" fmla="*/ 95 h 127"/>
                  <a:gd name="T52" fmla="*/ 1 w 108"/>
                  <a:gd name="T53" fmla="*/ 103 h 127"/>
                  <a:gd name="T54" fmla="*/ 19 w 108"/>
                  <a:gd name="T55" fmla="*/ 100 h 127"/>
                  <a:gd name="T56" fmla="*/ 51 w 108"/>
                  <a:gd name="T57" fmla="*/ 100 h 127"/>
                  <a:gd name="T58" fmla="*/ 57 w 108"/>
                  <a:gd name="T59" fmla="*/ 102 h 127"/>
                  <a:gd name="T60" fmla="*/ 63 w 108"/>
                  <a:gd name="T61" fmla="*/ 106 h 127"/>
                  <a:gd name="T62" fmla="*/ 74 w 108"/>
                  <a:gd name="T63" fmla="*/ 103 h 127"/>
                  <a:gd name="T64" fmla="*/ 64 w 108"/>
                  <a:gd name="T65" fmla="*/ 114 h 127"/>
                  <a:gd name="T66" fmla="*/ 56 w 108"/>
                  <a:gd name="T67" fmla="*/ 119 h 127"/>
                  <a:gd name="T68" fmla="*/ 66 w 108"/>
                  <a:gd name="T69" fmla="*/ 118 h 127"/>
                  <a:gd name="T70" fmla="*/ 80 w 108"/>
                  <a:gd name="T71" fmla="*/ 107 h 127"/>
                  <a:gd name="T72" fmla="*/ 86 w 108"/>
                  <a:gd name="T73" fmla="*/ 94 h 127"/>
                  <a:gd name="T74" fmla="*/ 86 w 108"/>
                  <a:gd name="T75" fmla="*/ 120 h 127"/>
                  <a:gd name="T76" fmla="*/ 94 w 108"/>
                  <a:gd name="T77" fmla="*/ 112 h 127"/>
                  <a:gd name="T78" fmla="*/ 94 w 108"/>
                  <a:gd name="T79" fmla="*/ 124 h 127"/>
                  <a:gd name="T80" fmla="*/ 99 w 108"/>
                  <a:gd name="T81" fmla="*/ 124 h 127"/>
                  <a:gd name="T82" fmla="*/ 108 w 108"/>
                  <a:gd name="T83" fmla="*/ 106 h 127"/>
                  <a:gd name="T84" fmla="*/ 107 w 108"/>
                  <a:gd name="T85" fmla="*/ 99 h 127"/>
                  <a:gd name="T86" fmla="*/ 102 w 108"/>
                  <a:gd name="T87" fmla="*/ 104 h 127"/>
                  <a:gd name="T88" fmla="*/ 106 w 108"/>
                  <a:gd name="T89" fmla="*/ 87 h 127"/>
                  <a:gd name="T90" fmla="*/ 95 w 108"/>
                  <a:gd name="T91" fmla="*/ 100 h 127"/>
                  <a:gd name="T92" fmla="*/ 91 w 108"/>
                  <a:gd name="T93" fmla="*/ 98 h 127"/>
                  <a:gd name="T94" fmla="*/ 89 w 108"/>
                  <a:gd name="T95" fmla="*/ 87 h 127"/>
                  <a:gd name="T96" fmla="*/ 102 w 108"/>
                  <a:gd name="T97" fmla="*/ 76 h 127"/>
                  <a:gd name="T98" fmla="*/ 87 w 108"/>
                  <a:gd name="T99" fmla="*/ 80 h 127"/>
                  <a:gd name="T100" fmla="*/ 87 w 108"/>
                  <a:gd name="T101" fmla="*/ 7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8" h="127">
                    <a:moveTo>
                      <a:pt x="97" y="61"/>
                    </a:moveTo>
                    <a:lnTo>
                      <a:pt x="95" y="59"/>
                    </a:lnTo>
                    <a:lnTo>
                      <a:pt x="87" y="57"/>
                    </a:lnTo>
                    <a:lnTo>
                      <a:pt x="82" y="57"/>
                    </a:lnTo>
                    <a:lnTo>
                      <a:pt x="80" y="55"/>
                    </a:lnTo>
                    <a:lnTo>
                      <a:pt x="65" y="61"/>
                    </a:lnTo>
                    <a:lnTo>
                      <a:pt x="68" y="53"/>
                    </a:lnTo>
                    <a:lnTo>
                      <a:pt x="64" y="57"/>
                    </a:lnTo>
                    <a:lnTo>
                      <a:pt x="56" y="55"/>
                    </a:lnTo>
                    <a:lnTo>
                      <a:pt x="56" y="51"/>
                    </a:lnTo>
                    <a:lnTo>
                      <a:pt x="53" y="51"/>
                    </a:lnTo>
                    <a:lnTo>
                      <a:pt x="63" y="44"/>
                    </a:lnTo>
                    <a:lnTo>
                      <a:pt x="52" y="43"/>
                    </a:lnTo>
                    <a:lnTo>
                      <a:pt x="53" y="39"/>
                    </a:lnTo>
                    <a:lnTo>
                      <a:pt x="51" y="39"/>
                    </a:lnTo>
                    <a:lnTo>
                      <a:pt x="42" y="52"/>
                    </a:lnTo>
                    <a:lnTo>
                      <a:pt x="40" y="48"/>
                    </a:lnTo>
                    <a:lnTo>
                      <a:pt x="42" y="40"/>
                    </a:lnTo>
                    <a:lnTo>
                      <a:pt x="51" y="27"/>
                    </a:lnTo>
                    <a:lnTo>
                      <a:pt x="51" y="19"/>
                    </a:lnTo>
                    <a:lnTo>
                      <a:pt x="52" y="21"/>
                    </a:lnTo>
                    <a:lnTo>
                      <a:pt x="56" y="19"/>
                    </a:lnTo>
                    <a:lnTo>
                      <a:pt x="57" y="11"/>
                    </a:lnTo>
                    <a:lnTo>
                      <a:pt x="55" y="10"/>
                    </a:lnTo>
                    <a:lnTo>
                      <a:pt x="56" y="7"/>
                    </a:lnTo>
                    <a:lnTo>
                      <a:pt x="60" y="6"/>
                    </a:lnTo>
                    <a:lnTo>
                      <a:pt x="61" y="2"/>
                    </a:lnTo>
                    <a:lnTo>
                      <a:pt x="61" y="0"/>
                    </a:lnTo>
                    <a:lnTo>
                      <a:pt x="51" y="4"/>
                    </a:lnTo>
                    <a:lnTo>
                      <a:pt x="43" y="6"/>
                    </a:lnTo>
                    <a:lnTo>
                      <a:pt x="42" y="13"/>
                    </a:lnTo>
                    <a:lnTo>
                      <a:pt x="38" y="15"/>
                    </a:lnTo>
                    <a:lnTo>
                      <a:pt x="38" y="19"/>
                    </a:lnTo>
                    <a:lnTo>
                      <a:pt x="31" y="24"/>
                    </a:lnTo>
                    <a:lnTo>
                      <a:pt x="34" y="26"/>
                    </a:lnTo>
                    <a:lnTo>
                      <a:pt x="30" y="35"/>
                    </a:lnTo>
                    <a:lnTo>
                      <a:pt x="32" y="38"/>
                    </a:lnTo>
                    <a:lnTo>
                      <a:pt x="27" y="40"/>
                    </a:lnTo>
                    <a:lnTo>
                      <a:pt x="23" y="49"/>
                    </a:lnTo>
                    <a:lnTo>
                      <a:pt x="23" y="55"/>
                    </a:lnTo>
                    <a:lnTo>
                      <a:pt x="18" y="57"/>
                    </a:lnTo>
                    <a:lnTo>
                      <a:pt x="18" y="60"/>
                    </a:lnTo>
                    <a:lnTo>
                      <a:pt x="21" y="62"/>
                    </a:lnTo>
                    <a:lnTo>
                      <a:pt x="21" y="66"/>
                    </a:lnTo>
                    <a:lnTo>
                      <a:pt x="15" y="65"/>
                    </a:lnTo>
                    <a:lnTo>
                      <a:pt x="10" y="76"/>
                    </a:lnTo>
                    <a:lnTo>
                      <a:pt x="9" y="78"/>
                    </a:lnTo>
                    <a:lnTo>
                      <a:pt x="7" y="76"/>
                    </a:lnTo>
                    <a:lnTo>
                      <a:pt x="2" y="78"/>
                    </a:lnTo>
                    <a:lnTo>
                      <a:pt x="13" y="80"/>
                    </a:lnTo>
                    <a:lnTo>
                      <a:pt x="14" y="82"/>
                    </a:lnTo>
                    <a:lnTo>
                      <a:pt x="0" y="95"/>
                    </a:lnTo>
                    <a:lnTo>
                      <a:pt x="0" y="99"/>
                    </a:lnTo>
                    <a:lnTo>
                      <a:pt x="1" y="103"/>
                    </a:lnTo>
                    <a:lnTo>
                      <a:pt x="5" y="103"/>
                    </a:lnTo>
                    <a:lnTo>
                      <a:pt x="19" y="100"/>
                    </a:lnTo>
                    <a:lnTo>
                      <a:pt x="42" y="103"/>
                    </a:lnTo>
                    <a:lnTo>
                      <a:pt x="51" y="100"/>
                    </a:lnTo>
                    <a:lnTo>
                      <a:pt x="59" y="97"/>
                    </a:lnTo>
                    <a:lnTo>
                      <a:pt x="57" y="102"/>
                    </a:lnTo>
                    <a:lnTo>
                      <a:pt x="52" y="104"/>
                    </a:lnTo>
                    <a:lnTo>
                      <a:pt x="63" y="106"/>
                    </a:lnTo>
                    <a:lnTo>
                      <a:pt x="66" y="100"/>
                    </a:lnTo>
                    <a:lnTo>
                      <a:pt x="74" y="103"/>
                    </a:lnTo>
                    <a:lnTo>
                      <a:pt x="66" y="108"/>
                    </a:lnTo>
                    <a:lnTo>
                      <a:pt x="64" y="114"/>
                    </a:lnTo>
                    <a:lnTo>
                      <a:pt x="57" y="116"/>
                    </a:lnTo>
                    <a:lnTo>
                      <a:pt x="56" y="119"/>
                    </a:lnTo>
                    <a:lnTo>
                      <a:pt x="60" y="120"/>
                    </a:lnTo>
                    <a:lnTo>
                      <a:pt x="66" y="118"/>
                    </a:lnTo>
                    <a:lnTo>
                      <a:pt x="74" y="108"/>
                    </a:lnTo>
                    <a:lnTo>
                      <a:pt x="80" y="107"/>
                    </a:lnTo>
                    <a:lnTo>
                      <a:pt x="83" y="94"/>
                    </a:lnTo>
                    <a:lnTo>
                      <a:pt x="86" y="94"/>
                    </a:lnTo>
                    <a:lnTo>
                      <a:pt x="89" y="108"/>
                    </a:lnTo>
                    <a:lnTo>
                      <a:pt x="86" y="120"/>
                    </a:lnTo>
                    <a:lnTo>
                      <a:pt x="87" y="121"/>
                    </a:lnTo>
                    <a:lnTo>
                      <a:pt x="94" y="112"/>
                    </a:lnTo>
                    <a:lnTo>
                      <a:pt x="95" y="114"/>
                    </a:lnTo>
                    <a:lnTo>
                      <a:pt x="94" y="124"/>
                    </a:lnTo>
                    <a:lnTo>
                      <a:pt x="95" y="127"/>
                    </a:lnTo>
                    <a:lnTo>
                      <a:pt x="99" y="124"/>
                    </a:lnTo>
                    <a:lnTo>
                      <a:pt x="103" y="124"/>
                    </a:lnTo>
                    <a:lnTo>
                      <a:pt x="108" y="106"/>
                    </a:lnTo>
                    <a:lnTo>
                      <a:pt x="108" y="99"/>
                    </a:lnTo>
                    <a:lnTo>
                      <a:pt x="107" y="99"/>
                    </a:lnTo>
                    <a:lnTo>
                      <a:pt x="103" y="106"/>
                    </a:lnTo>
                    <a:lnTo>
                      <a:pt x="102" y="104"/>
                    </a:lnTo>
                    <a:lnTo>
                      <a:pt x="102" y="99"/>
                    </a:lnTo>
                    <a:lnTo>
                      <a:pt x="106" y="87"/>
                    </a:lnTo>
                    <a:lnTo>
                      <a:pt x="99" y="93"/>
                    </a:lnTo>
                    <a:lnTo>
                      <a:pt x="95" y="100"/>
                    </a:lnTo>
                    <a:lnTo>
                      <a:pt x="94" y="100"/>
                    </a:lnTo>
                    <a:lnTo>
                      <a:pt x="91" y="98"/>
                    </a:lnTo>
                    <a:lnTo>
                      <a:pt x="93" y="91"/>
                    </a:lnTo>
                    <a:lnTo>
                      <a:pt x="89" y="87"/>
                    </a:lnTo>
                    <a:lnTo>
                      <a:pt x="101" y="81"/>
                    </a:lnTo>
                    <a:lnTo>
                      <a:pt x="102" y="76"/>
                    </a:lnTo>
                    <a:lnTo>
                      <a:pt x="94" y="80"/>
                    </a:lnTo>
                    <a:lnTo>
                      <a:pt x="87" y="80"/>
                    </a:lnTo>
                    <a:lnTo>
                      <a:pt x="91" y="74"/>
                    </a:lnTo>
                    <a:lnTo>
                      <a:pt x="87" y="72"/>
                    </a:lnTo>
                    <a:lnTo>
                      <a:pt x="97" y="61"/>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83" name="Freeform 1099">
                <a:extLst>
                  <a:ext uri="{FF2B5EF4-FFF2-40B4-BE49-F238E27FC236}">
                    <a16:creationId xmlns:a16="http://schemas.microsoft.com/office/drawing/2014/main" xmlns="" id="{B93D72DF-C187-4FD0-A0AA-464560AB1610}"/>
                  </a:ext>
                </a:extLst>
              </p:cNvPr>
              <p:cNvSpPr>
                <a:spLocks/>
              </p:cNvSpPr>
              <p:nvPr/>
            </p:nvSpPr>
            <p:spPr bwMode="auto">
              <a:xfrm>
                <a:off x="10693518" y="587863"/>
                <a:ext cx="120034" cy="177439"/>
              </a:xfrm>
              <a:custGeom>
                <a:avLst/>
                <a:gdLst>
                  <a:gd name="T0" fmla="*/ 4 w 23"/>
                  <a:gd name="T1" fmla="*/ 18 h 34"/>
                  <a:gd name="T2" fmla="*/ 6 w 23"/>
                  <a:gd name="T3" fmla="*/ 17 h 34"/>
                  <a:gd name="T4" fmla="*/ 5 w 23"/>
                  <a:gd name="T5" fmla="*/ 14 h 34"/>
                  <a:gd name="T6" fmla="*/ 13 w 23"/>
                  <a:gd name="T7" fmla="*/ 14 h 34"/>
                  <a:gd name="T8" fmla="*/ 12 w 23"/>
                  <a:gd name="T9" fmla="*/ 12 h 34"/>
                  <a:gd name="T10" fmla="*/ 14 w 23"/>
                  <a:gd name="T11" fmla="*/ 7 h 34"/>
                  <a:gd name="T12" fmla="*/ 13 w 23"/>
                  <a:gd name="T13" fmla="*/ 1 h 34"/>
                  <a:gd name="T14" fmla="*/ 14 w 23"/>
                  <a:gd name="T15" fmla="*/ 0 h 34"/>
                  <a:gd name="T16" fmla="*/ 18 w 23"/>
                  <a:gd name="T17" fmla="*/ 10 h 34"/>
                  <a:gd name="T18" fmla="*/ 23 w 23"/>
                  <a:gd name="T19" fmla="*/ 9 h 34"/>
                  <a:gd name="T20" fmla="*/ 23 w 23"/>
                  <a:gd name="T21" fmla="*/ 16 h 34"/>
                  <a:gd name="T22" fmla="*/ 10 w 23"/>
                  <a:gd name="T23" fmla="*/ 34 h 34"/>
                  <a:gd name="T24" fmla="*/ 4 w 23"/>
                  <a:gd name="T25" fmla="*/ 33 h 34"/>
                  <a:gd name="T26" fmla="*/ 8 w 23"/>
                  <a:gd name="T27" fmla="*/ 30 h 34"/>
                  <a:gd name="T28" fmla="*/ 4 w 23"/>
                  <a:gd name="T29" fmla="*/ 26 h 34"/>
                  <a:gd name="T30" fmla="*/ 0 w 23"/>
                  <a:gd name="T31" fmla="*/ 16 h 34"/>
                  <a:gd name="T32" fmla="*/ 4 w 23"/>
                  <a:gd name="T33" fmla="*/ 1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34">
                    <a:moveTo>
                      <a:pt x="4" y="18"/>
                    </a:moveTo>
                    <a:lnTo>
                      <a:pt x="6" y="17"/>
                    </a:lnTo>
                    <a:lnTo>
                      <a:pt x="5" y="14"/>
                    </a:lnTo>
                    <a:lnTo>
                      <a:pt x="13" y="14"/>
                    </a:lnTo>
                    <a:lnTo>
                      <a:pt x="12" y="12"/>
                    </a:lnTo>
                    <a:lnTo>
                      <a:pt x="14" y="7"/>
                    </a:lnTo>
                    <a:lnTo>
                      <a:pt x="13" y="1"/>
                    </a:lnTo>
                    <a:lnTo>
                      <a:pt x="14" y="0"/>
                    </a:lnTo>
                    <a:lnTo>
                      <a:pt x="18" y="10"/>
                    </a:lnTo>
                    <a:lnTo>
                      <a:pt x="23" y="9"/>
                    </a:lnTo>
                    <a:lnTo>
                      <a:pt x="23" y="16"/>
                    </a:lnTo>
                    <a:lnTo>
                      <a:pt x="10" y="34"/>
                    </a:lnTo>
                    <a:lnTo>
                      <a:pt x="4" y="33"/>
                    </a:lnTo>
                    <a:lnTo>
                      <a:pt x="8" y="30"/>
                    </a:lnTo>
                    <a:lnTo>
                      <a:pt x="4" y="26"/>
                    </a:lnTo>
                    <a:lnTo>
                      <a:pt x="0" y="16"/>
                    </a:lnTo>
                    <a:lnTo>
                      <a:pt x="4" y="18"/>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84" name="Freeform 1100">
                <a:extLst>
                  <a:ext uri="{FF2B5EF4-FFF2-40B4-BE49-F238E27FC236}">
                    <a16:creationId xmlns:a16="http://schemas.microsoft.com/office/drawing/2014/main" xmlns="" id="{7FC38C2E-8E6D-41DF-BFE5-6022675D2FD4}"/>
                  </a:ext>
                </a:extLst>
              </p:cNvPr>
              <p:cNvSpPr>
                <a:spLocks/>
              </p:cNvSpPr>
              <p:nvPr/>
            </p:nvSpPr>
            <p:spPr bwMode="auto">
              <a:xfrm>
                <a:off x="10636113" y="702677"/>
                <a:ext cx="83501" cy="83501"/>
              </a:xfrm>
              <a:custGeom>
                <a:avLst/>
                <a:gdLst>
                  <a:gd name="T0" fmla="*/ 0 w 16"/>
                  <a:gd name="T1" fmla="*/ 2 h 16"/>
                  <a:gd name="T2" fmla="*/ 0 w 16"/>
                  <a:gd name="T3" fmla="*/ 7 h 16"/>
                  <a:gd name="T4" fmla="*/ 3 w 16"/>
                  <a:gd name="T5" fmla="*/ 12 h 16"/>
                  <a:gd name="T6" fmla="*/ 16 w 16"/>
                  <a:gd name="T7" fmla="*/ 16 h 16"/>
                  <a:gd name="T8" fmla="*/ 3 w 16"/>
                  <a:gd name="T9" fmla="*/ 0 h 16"/>
                  <a:gd name="T10" fmla="*/ 0 w 16"/>
                  <a:gd name="T11" fmla="*/ 2 h 16"/>
                </a:gdLst>
                <a:ahLst/>
                <a:cxnLst>
                  <a:cxn ang="0">
                    <a:pos x="T0" y="T1"/>
                  </a:cxn>
                  <a:cxn ang="0">
                    <a:pos x="T2" y="T3"/>
                  </a:cxn>
                  <a:cxn ang="0">
                    <a:pos x="T4" y="T5"/>
                  </a:cxn>
                  <a:cxn ang="0">
                    <a:pos x="T6" y="T7"/>
                  </a:cxn>
                  <a:cxn ang="0">
                    <a:pos x="T8" y="T9"/>
                  </a:cxn>
                  <a:cxn ang="0">
                    <a:pos x="T10" y="T11"/>
                  </a:cxn>
                </a:cxnLst>
                <a:rect l="0" t="0" r="r" b="b"/>
                <a:pathLst>
                  <a:path w="16" h="16">
                    <a:moveTo>
                      <a:pt x="0" y="2"/>
                    </a:moveTo>
                    <a:lnTo>
                      <a:pt x="0" y="7"/>
                    </a:lnTo>
                    <a:lnTo>
                      <a:pt x="3" y="12"/>
                    </a:lnTo>
                    <a:lnTo>
                      <a:pt x="16" y="16"/>
                    </a:lnTo>
                    <a:lnTo>
                      <a:pt x="3" y="0"/>
                    </a:lnTo>
                    <a:lnTo>
                      <a:pt x="0" y="2"/>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85" name="Freeform 1104">
                <a:extLst>
                  <a:ext uri="{FF2B5EF4-FFF2-40B4-BE49-F238E27FC236}">
                    <a16:creationId xmlns:a16="http://schemas.microsoft.com/office/drawing/2014/main" xmlns="" id="{8753E12D-5189-4BF9-BD0E-33A10BD12AA0}"/>
                  </a:ext>
                </a:extLst>
              </p:cNvPr>
              <p:cNvSpPr>
                <a:spLocks/>
              </p:cNvSpPr>
              <p:nvPr/>
            </p:nvSpPr>
            <p:spPr bwMode="auto">
              <a:xfrm>
                <a:off x="11095367" y="3526045"/>
                <a:ext cx="36533" cy="36530"/>
              </a:xfrm>
              <a:custGeom>
                <a:avLst/>
                <a:gdLst>
                  <a:gd name="T0" fmla="*/ 0 w 7"/>
                  <a:gd name="T1" fmla="*/ 4 h 7"/>
                  <a:gd name="T2" fmla="*/ 4 w 7"/>
                  <a:gd name="T3" fmla="*/ 0 h 7"/>
                  <a:gd name="T4" fmla="*/ 7 w 7"/>
                  <a:gd name="T5" fmla="*/ 6 h 7"/>
                  <a:gd name="T6" fmla="*/ 4 w 7"/>
                  <a:gd name="T7" fmla="*/ 7 h 7"/>
                  <a:gd name="T8" fmla="*/ 0 w 7"/>
                  <a:gd name="T9" fmla="*/ 4 h 7"/>
                </a:gdLst>
                <a:ahLst/>
                <a:cxnLst>
                  <a:cxn ang="0">
                    <a:pos x="T0" y="T1"/>
                  </a:cxn>
                  <a:cxn ang="0">
                    <a:pos x="T2" y="T3"/>
                  </a:cxn>
                  <a:cxn ang="0">
                    <a:pos x="T4" y="T5"/>
                  </a:cxn>
                  <a:cxn ang="0">
                    <a:pos x="T6" y="T7"/>
                  </a:cxn>
                  <a:cxn ang="0">
                    <a:pos x="T8" y="T9"/>
                  </a:cxn>
                </a:cxnLst>
                <a:rect l="0" t="0" r="r" b="b"/>
                <a:pathLst>
                  <a:path w="7" h="7">
                    <a:moveTo>
                      <a:pt x="0" y="4"/>
                    </a:moveTo>
                    <a:lnTo>
                      <a:pt x="4" y="0"/>
                    </a:lnTo>
                    <a:lnTo>
                      <a:pt x="7" y="6"/>
                    </a:lnTo>
                    <a:lnTo>
                      <a:pt x="4" y="7"/>
                    </a:lnTo>
                    <a:lnTo>
                      <a:pt x="0" y="4"/>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86" name="Freeform 1105">
                <a:extLst>
                  <a:ext uri="{FF2B5EF4-FFF2-40B4-BE49-F238E27FC236}">
                    <a16:creationId xmlns:a16="http://schemas.microsoft.com/office/drawing/2014/main" xmlns="" id="{8CBED2BC-79E3-4232-AA47-6494BEEC9B67}"/>
                  </a:ext>
                </a:extLst>
              </p:cNvPr>
              <p:cNvSpPr>
                <a:spLocks/>
              </p:cNvSpPr>
              <p:nvPr/>
            </p:nvSpPr>
            <p:spPr bwMode="auto">
              <a:xfrm>
                <a:off x="11111022" y="3599109"/>
                <a:ext cx="57408" cy="67843"/>
              </a:xfrm>
              <a:custGeom>
                <a:avLst/>
                <a:gdLst>
                  <a:gd name="T0" fmla="*/ 0 w 11"/>
                  <a:gd name="T1" fmla="*/ 0 h 13"/>
                  <a:gd name="T2" fmla="*/ 8 w 11"/>
                  <a:gd name="T3" fmla="*/ 3 h 13"/>
                  <a:gd name="T4" fmla="*/ 11 w 11"/>
                  <a:gd name="T5" fmla="*/ 13 h 13"/>
                  <a:gd name="T6" fmla="*/ 0 w 11"/>
                  <a:gd name="T7" fmla="*/ 0 h 13"/>
                </a:gdLst>
                <a:ahLst/>
                <a:cxnLst>
                  <a:cxn ang="0">
                    <a:pos x="T0" y="T1"/>
                  </a:cxn>
                  <a:cxn ang="0">
                    <a:pos x="T2" y="T3"/>
                  </a:cxn>
                  <a:cxn ang="0">
                    <a:pos x="T4" y="T5"/>
                  </a:cxn>
                  <a:cxn ang="0">
                    <a:pos x="T6" y="T7"/>
                  </a:cxn>
                </a:cxnLst>
                <a:rect l="0" t="0" r="r" b="b"/>
                <a:pathLst>
                  <a:path w="11" h="13">
                    <a:moveTo>
                      <a:pt x="0" y="0"/>
                    </a:moveTo>
                    <a:lnTo>
                      <a:pt x="8" y="3"/>
                    </a:lnTo>
                    <a:lnTo>
                      <a:pt x="11" y="13"/>
                    </a:lnTo>
                    <a:lnTo>
                      <a:pt x="0" y="0"/>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87" name="Freeform 1106">
                <a:extLst>
                  <a:ext uri="{FF2B5EF4-FFF2-40B4-BE49-F238E27FC236}">
                    <a16:creationId xmlns:a16="http://schemas.microsoft.com/office/drawing/2014/main" xmlns="" id="{EBD41655-4443-46BF-BC88-5BCE6388281F}"/>
                  </a:ext>
                </a:extLst>
              </p:cNvPr>
              <p:cNvSpPr>
                <a:spLocks/>
              </p:cNvSpPr>
              <p:nvPr/>
            </p:nvSpPr>
            <p:spPr bwMode="auto">
              <a:xfrm>
                <a:off x="11131897" y="3562579"/>
                <a:ext cx="57408" cy="93938"/>
              </a:xfrm>
              <a:custGeom>
                <a:avLst/>
                <a:gdLst>
                  <a:gd name="T0" fmla="*/ 7 w 11"/>
                  <a:gd name="T1" fmla="*/ 7 h 18"/>
                  <a:gd name="T2" fmla="*/ 11 w 11"/>
                  <a:gd name="T3" fmla="*/ 12 h 18"/>
                  <a:gd name="T4" fmla="*/ 11 w 11"/>
                  <a:gd name="T5" fmla="*/ 18 h 18"/>
                  <a:gd name="T6" fmla="*/ 4 w 11"/>
                  <a:gd name="T7" fmla="*/ 3 h 18"/>
                  <a:gd name="T8" fmla="*/ 0 w 11"/>
                  <a:gd name="T9" fmla="*/ 0 h 18"/>
                  <a:gd name="T10" fmla="*/ 2 w 11"/>
                  <a:gd name="T11" fmla="*/ 0 h 18"/>
                  <a:gd name="T12" fmla="*/ 7 w 11"/>
                  <a:gd name="T13" fmla="*/ 7 h 18"/>
                </a:gdLst>
                <a:ahLst/>
                <a:cxnLst>
                  <a:cxn ang="0">
                    <a:pos x="T0" y="T1"/>
                  </a:cxn>
                  <a:cxn ang="0">
                    <a:pos x="T2" y="T3"/>
                  </a:cxn>
                  <a:cxn ang="0">
                    <a:pos x="T4" y="T5"/>
                  </a:cxn>
                  <a:cxn ang="0">
                    <a:pos x="T6" y="T7"/>
                  </a:cxn>
                  <a:cxn ang="0">
                    <a:pos x="T8" y="T9"/>
                  </a:cxn>
                  <a:cxn ang="0">
                    <a:pos x="T10" y="T11"/>
                  </a:cxn>
                  <a:cxn ang="0">
                    <a:pos x="T12" y="T13"/>
                  </a:cxn>
                </a:cxnLst>
                <a:rect l="0" t="0" r="r" b="b"/>
                <a:pathLst>
                  <a:path w="11" h="18">
                    <a:moveTo>
                      <a:pt x="7" y="7"/>
                    </a:moveTo>
                    <a:lnTo>
                      <a:pt x="11" y="12"/>
                    </a:lnTo>
                    <a:lnTo>
                      <a:pt x="11" y="18"/>
                    </a:lnTo>
                    <a:lnTo>
                      <a:pt x="4" y="3"/>
                    </a:lnTo>
                    <a:lnTo>
                      <a:pt x="0" y="0"/>
                    </a:lnTo>
                    <a:lnTo>
                      <a:pt x="2" y="0"/>
                    </a:lnTo>
                    <a:lnTo>
                      <a:pt x="7" y="7"/>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88" name="Freeform 1107">
                <a:extLst>
                  <a:ext uri="{FF2B5EF4-FFF2-40B4-BE49-F238E27FC236}">
                    <a16:creationId xmlns:a16="http://schemas.microsoft.com/office/drawing/2014/main" xmlns="" id="{9C30ADED-D4BF-4457-B8B5-6EC4CC37D402}"/>
                  </a:ext>
                </a:extLst>
              </p:cNvPr>
              <p:cNvSpPr>
                <a:spLocks/>
              </p:cNvSpPr>
              <p:nvPr/>
            </p:nvSpPr>
            <p:spPr bwMode="auto">
              <a:xfrm>
                <a:off x="11220618" y="3713922"/>
                <a:ext cx="20875" cy="41750"/>
              </a:xfrm>
              <a:custGeom>
                <a:avLst/>
                <a:gdLst>
                  <a:gd name="T0" fmla="*/ 0 w 4"/>
                  <a:gd name="T1" fmla="*/ 0 h 8"/>
                  <a:gd name="T2" fmla="*/ 4 w 4"/>
                  <a:gd name="T3" fmla="*/ 8 h 8"/>
                  <a:gd name="T4" fmla="*/ 0 w 4"/>
                  <a:gd name="T5" fmla="*/ 2 h 8"/>
                  <a:gd name="T6" fmla="*/ 0 w 4"/>
                  <a:gd name="T7" fmla="*/ 0 h 8"/>
                </a:gdLst>
                <a:ahLst/>
                <a:cxnLst>
                  <a:cxn ang="0">
                    <a:pos x="T0" y="T1"/>
                  </a:cxn>
                  <a:cxn ang="0">
                    <a:pos x="T2" y="T3"/>
                  </a:cxn>
                  <a:cxn ang="0">
                    <a:pos x="T4" y="T5"/>
                  </a:cxn>
                  <a:cxn ang="0">
                    <a:pos x="T6" y="T7"/>
                  </a:cxn>
                </a:cxnLst>
                <a:rect l="0" t="0" r="r" b="b"/>
                <a:pathLst>
                  <a:path w="4" h="8">
                    <a:moveTo>
                      <a:pt x="0" y="0"/>
                    </a:moveTo>
                    <a:lnTo>
                      <a:pt x="4" y="8"/>
                    </a:lnTo>
                    <a:lnTo>
                      <a:pt x="0" y="2"/>
                    </a:lnTo>
                    <a:lnTo>
                      <a:pt x="0" y="0"/>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89" name="Freeform 1108">
                <a:extLst>
                  <a:ext uri="{FF2B5EF4-FFF2-40B4-BE49-F238E27FC236}">
                    <a16:creationId xmlns:a16="http://schemas.microsoft.com/office/drawing/2014/main" xmlns="" id="{227FE73D-6CBB-46F5-840D-789AE95A50FE}"/>
                  </a:ext>
                </a:extLst>
              </p:cNvPr>
              <p:cNvSpPr>
                <a:spLocks/>
              </p:cNvSpPr>
              <p:nvPr/>
            </p:nvSpPr>
            <p:spPr bwMode="auto">
              <a:xfrm>
                <a:off x="11293681" y="3985300"/>
                <a:ext cx="438379" cy="334003"/>
              </a:xfrm>
              <a:custGeom>
                <a:avLst/>
                <a:gdLst>
                  <a:gd name="T0" fmla="*/ 14 w 84"/>
                  <a:gd name="T1" fmla="*/ 12 h 64"/>
                  <a:gd name="T2" fmla="*/ 14 w 84"/>
                  <a:gd name="T3" fmla="*/ 7 h 64"/>
                  <a:gd name="T4" fmla="*/ 7 w 84"/>
                  <a:gd name="T5" fmla="*/ 4 h 64"/>
                  <a:gd name="T6" fmla="*/ 4 w 84"/>
                  <a:gd name="T7" fmla="*/ 8 h 64"/>
                  <a:gd name="T8" fmla="*/ 0 w 84"/>
                  <a:gd name="T9" fmla="*/ 5 h 64"/>
                  <a:gd name="T10" fmla="*/ 1 w 84"/>
                  <a:gd name="T11" fmla="*/ 2 h 64"/>
                  <a:gd name="T12" fmla="*/ 5 w 84"/>
                  <a:gd name="T13" fmla="*/ 0 h 64"/>
                  <a:gd name="T14" fmla="*/ 46 w 84"/>
                  <a:gd name="T15" fmla="*/ 13 h 64"/>
                  <a:gd name="T16" fmla="*/ 58 w 84"/>
                  <a:gd name="T17" fmla="*/ 29 h 64"/>
                  <a:gd name="T18" fmla="*/ 59 w 84"/>
                  <a:gd name="T19" fmla="*/ 34 h 64"/>
                  <a:gd name="T20" fmla="*/ 76 w 84"/>
                  <a:gd name="T21" fmla="*/ 46 h 64"/>
                  <a:gd name="T22" fmla="*/ 80 w 84"/>
                  <a:gd name="T23" fmla="*/ 57 h 64"/>
                  <a:gd name="T24" fmla="*/ 81 w 84"/>
                  <a:gd name="T25" fmla="*/ 57 h 64"/>
                  <a:gd name="T26" fmla="*/ 84 w 84"/>
                  <a:gd name="T27" fmla="*/ 61 h 64"/>
                  <a:gd name="T28" fmla="*/ 79 w 84"/>
                  <a:gd name="T29" fmla="*/ 64 h 64"/>
                  <a:gd name="T30" fmla="*/ 60 w 84"/>
                  <a:gd name="T31" fmla="*/ 57 h 64"/>
                  <a:gd name="T32" fmla="*/ 62 w 84"/>
                  <a:gd name="T33" fmla="*/ 53 h 64"/>
                  <a:gd name="T34" fmla="*/ 58 w 84"/>
                  <a:gd name="T35" fmla="*/ 55 h 64"/>
                  <a:gd name="T36" fmla="*/ 55 w 84"/>
                  <a:gd name="T37" fmla="*/ 51 h 64"/>
                  <a:gd name="T38" fmla="*/ 58 w 84"/>
                  <a:gd name="T39" fmla="*/ 47 h 64"/>
                  <a:gd name="T40" fmla="*/ 47 w 84"/>
                  <a:gd name="T41" fmla="*/ 49 h 64"/>
                  <a:gd name="T42" fmla="*/ 43 w 84"/>
                  <a:gd name="T43" fmla="*/ 46 h 64"/>
                  <a:gd name="T44" fmla="*/ 49 w 84"/>
                  <a:gd name="T45" fmla="*/ 46 h 64"/>
                  <a:gd name="T46" fmla="*/ 43 w 84"/>
                  <a:gd name="T47" fmla="*/ 41 h 64"/>
                  <a:gd name="T48" fmla="*/ 32 w 84"/>
                  <a:gd name="T49" fmla="*/ 37 h 64"/>
                  <a:gd name="T50" fmla="*/ 30 w 84"/>
                  <a:gd name="T51" fmla="*/ 34 h 64"/>
                  <a:gd name="T52" fmla="*/ 39 w 84"/>
                  <a:gd name="T53" fmla="*/ 32 h 64"/>
                  <a:gd name="T54" fmla="*/ 34 w 84"/>
                  <a:gd name="T55" fmla="*/ 30 h 64"/>
                  <a:gd name="T56" fmla="*/ 33 w 84"/>
                  <a:gd name="T57" fmla="*/ 28 h 64"/>
                  <a:gd name="T58" fmla="*/ 30 w 84"/>
                  <a:gd name="T59" fmla="*/ 29 h 64"/>
                  <a:gd name="T60" fmla="*/ 25 w 84"/>
                  <a:gd name="T61" fmla="*/ 24 h 64"/>
                  <a:gd name="T62" fmla="*/ 22 w 84"/>
                  <a:gd name="T63" fmla="*/ 25 h 64"/>
                  <a:gd name="T64" fmla="*/ 20 w 84"/>
                  <a:gd name="T65" fmla="*/ 24 h 64"/>
                  <a:gd name="T66" fmla="*/ 21 w 84"/>
                  <a:gd name="T67" fmla="*/ 20 h 64"/>
                  <a:gd name="T68" fmla="*/ 18 w 84"/>
                  <a:gd name="T69" fmla="*/ 19 h 64"/>
                  <a:gd name="T70" fmla="*/ 17 w 84"/>
                  <a:gd name="T71" fmla="*/ 21 h 64"/>
                  <a:gd name="T72" fmla="*/ 16 w 84"/>
                  <a:gd name="T73" fmla="*/ 17 h 64"/>
                  <a:gd name="T74" fmla="*/ 9 w 84"/>
                  <a:gd name="T75" fmla="*/ 20 h 64"/>
                  <a:gd name="T76" fmla="*/ 9 w 84"/>
                  <a:gd name="T77" fmla="*/ 15 h 64"/>
                  <a:gd name="T78" fmla="*/ 8 w 84"/>
                  <a:gd name="T79" fmla="*/ 11 h 64"/>
                  <a:gd name="T80" fmla="*/ 14 w 84"/>
                  <a:gd name="T81"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4" h="64">
                    <a:moveTo>
                      <a:pt x="14" y="12"/>
                    </a:moveTo>
                    <a:lnTo>
                      <a:pt x="14" y="7"/>
                    </a:lnTo>
                    <a:lnTo>
                      <a:pt x="7" y="4"/>
                    </a:lnTo>
                    <a:lnTo>
                      <a:pt x="4" y="8"/>
                    </a:lnTo>
                    <a:lnTo>
                      <a:pt x="0" y="5"/>
                    </a:lnTo>
                    <a:lnTo>
                      <a:pt x="1" y="2"/>
                    </a:lnTo>
                    <a:lnTo>
                      <a:pt x="5" y="0"/>
                    </a:lnTo>
                    <a:lnTo>
                      <a:pt x="46" y="13"/>
                    </a:lnTo>
                    <a:lnTo>
                      <a:pt x="58" y="29"/>
                    </a:lnTo>
                    <a:lnTo>
                      <a:pt x="59" y="34"/>
                    </a:lnTo>
                    <a:lnTo>
                      <a:pt x="76" y="46"/>
                    </a:lnTo>
                    <a:lnTo>
                      <a:pt x="80" y="57"/>
                    </a:lnTo>
                    <a:lnTo>
                      <a:pt x="81" y="57"/>
                    </a:lnTo>
                    <a:lnTo>
                      <a:pt x="84" y="61"/>
                    </a:lnTo>
                    <a:lnTo>
                      <a:pt x="79" y="64"/>
                    </a:lnTo>
                    <a:lnTo>
                      <a:pt x="60" y="57"/>
                    </a:lnTo>
                    <a:lnTo>
                      <a:pt x="62" y="53"/>
                    </a:lnTo>
                    <a:lnTo>
                      <a:pt x="58" y="55"/>
                    </a:lnTo>
                    <a:lnTo>
                      <a:pt x="55" y="51"/>
                    </a:lnTo>
                    <a:lnTo>
                      <a:pt x="58" y="47"/>
                    </a:lnTo>
                    <a:lnTo>
                      <a:pt x="47" y="49"/>
                    </a:lnTo>
                    <a:lnTo>
                      <a:pt x="43" y="46"/>
                    </a:lnTo>
                    <a:lnTo>
                      <a:pt x="49" y="46"/>
                    </a:lnTo>
                    <a:lnTo>
                      <a:pt x="43" y="41"/>
                    </a:lnTo>
                    <a:lnTo>
                      <a:pt x="32" y="37"/>
                    </a:lnTo>
                    <a:lnTo>
                      <a:pt x="30" y="34"/>
                    </a:lnTo>
                    <a:lnTo>
                      <a:pt x="39" y="32"/>
                    </a:lnTo>
                    <a:lnTo>
                      <a:pt x="34" y="30"/>
                    </a:lnTo>
                    <a:lnTo>
                      <a:pt x="33" y="28"/>
                    </a:lnTo>
                    <a:lnTo>
                      <a:pt x="30" y="29"/>
                    </a:lnTo>
                    <a:lnTo>
                      <a:pt x="25" y="24"/>
                    </a:lnTo>
                    <a:lnTo>
                      <a:pt x="22" y="25"/>
                    </a:lnTo>
                    <a:lnTo>
                      <a:pt x="20" y="24"/>
                    </a:lnTo>
                    <a:lnTo>
                      <a:pt x="21" y="20"/>
                    </a:lnTo>
                    <a:lnTo>
                      <a:pt x="18" y="19"/>
                    </a:lnTo>
                    <a:lnTo>
                      <a:pt x="17" y="21"/>
                    </a:lnTo>
                    <a:lnTo>
                      <a:pt x="16" y="17"/>
                    </a:lnTo>
                    <a:lnTo>
                      <a:pt x="9" y="20"/>
                    </a:lnTo>
                    <a:lnTo>
                      <a:pt x="9" y="15"/>
                    </a:lnTo>
                    <a:lnTo>
                      <a:pt x="8" y="11"/>
                    </a:lnTo>
                    <a:lnTo>
                      <a:pt x="14" y="12"/>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90" name="Freeform 1110">
                <a:extLst>
                  <a:ext uri="{FF2B5EF4-FFF2-40B4-BE49-F238E27FC236}">
                    <a16:creationId xmlns:a16="http://schemas.microsoft.com/office/drawing/2014/main" xmlns="" id="{248E8C37-A465-4EF0-B33E-4E503B987D3A}"/>
                  </a:ext>
                </a:extLst>
              </p:cNvPr>
              <p:cNvSpPr>
                <a:spLocks/>
              </p:cNvSpPr>
              <p:nvPr/>
            </p:nvSpPr>
            <p:spPr bwMode="auto">
              <a:xfrm>
                <a:off x="10667425" y="3004165"/>
                <a:ext cx="78284" cy="208752"/>
              </a:xfrm>
              <a:custGeom>
                <a:avLst/>
                <a:gdLst>
                  <a:gd name="T0" fmla="*/ 11 w 15"/>
                  <a:gd name="T1" fmla="*/ 7 h 40"/>
                  <a:gd name="T2" fmla="*/ 15 w 15"/>
                  <a:gd name="T3" fmla="*/ 28 h 40"/>
                  <a:gd name="T4" fmla="*/ 14 w 15"/>
                  <a:gd name="T5" fmla="*/ 40 h 40"/>
                  <a:gd name="T6" fmla="*/ 13 w 15"/>
                  <a:gd name="T7" fmla="*/ 40 h 40"/>
                  <a:gd name="T8" fmla="*/ 10 w 15"/>
                  <a:gd name="T9" fmla="*/ 28 h 40"/>
                  <a:gd name="T10" fmla="*/ 11 w 15"/>
                  <a:gd name="T11" fmla="*/ 21 h 40"/>
                  <a:gd name="T12" fmla="*/ 9 w 15"/>
                  <a:gd name="T13" fmla="*/ 24 h 40"/>
                  <a:gd name="T14" fmla="*/ 3 w 15"/>
                  <a:gd name="T15" fmla="*/ 19 h 40"/>
                  <a:gd name="T16" fmla="*/ 6 w 15"/>
                  <a:gd name="T17" fmla="*/ 14 h 40"/>
                  <a:gd name="T18" fmla="*/ 0 w 15"/>
                  <a:gd name="T19" fmla="*/ 6 h 40"/>
                  <a:gd name="T20" fmla="*/ 2 w 15"/>
                  <a:gd name="T21" fmla="*/ 0 h 40"/>
                  <a:gd name="T22" fmla="*/ 11 w 15"/>
                  <a:gd name="T23"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40">
                    <a:moveTo>
                      <a:pt x="11" y="7"/>
                    </a:moveTo>
                    <a:lnTo>
                      <a:pt x="15" y="28"/>
                    </a:lnTo>
                    <a:lnTo>
                      <a:pt x="14" y="40"/>
                    </a:lnTo>
                    <a:lnTo>
                      <a:pt x="13" y="40"/>
                    </a:lnTo>
                    <a:lnTo>
                      <a:pt x="10" y="28"/>
                    </a:lnTo>
                    <a:lnTo>
                      <a:pt x="11" y="21"/>
                    </a:lnTo>
                    <a:lnTo>
                      <a:pt x="9" y="24"/>
                    </a:lnTo>
                    <a:lnTo>
                      <a:pt x="3" y="19"/>
                    </a:lnTo>
                    <a:lnTo>
                      <a:pt x="6" y="14"/>
                    </a:lnTo>
                    <a:lnTo>
                      <a:pt x="0" y="6"/>
                    </a:lnTo>
                    <a:lnTo>
                      <a:pt x="2" y="0"/>
                    </a:lnTo>
                    <a:lnTo>
                      <a:pt x="11" y="7"/>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91" name="Freeform 1111">
                <a:extLst>
                  <a:ext uri="{FF2B5EF4-FFF2-40B4-BE49-F238E27FC236}">
                    <a16:creationId xmlns:a16="http://schemas.microsoft.com/office/drawing/2014/main" xmlns="" id="{DEAD52D4-2681-4F52-B95E-43C55826E2DE}"/>
                  </a:ext>
                </a:extLst>
              </p:cNvPr>
              <p:cNvSpPr>
                <a:spLocks/>
              </p:cNvSpPr>
              <p:nvPr/>
            </p:nvSpPr>
            <p:spPr bwMode="auto">
              <a:xfrm>
                <a:off x="10735268" y="2899790"/>
                <a:ext cx="88721" cy="177439"/>
              </a:xfrm>
              <a:custGeom>
                <a:avLst/>
                <a:gdLst>
                  <a:gd name="T0" fmla="*/ 4 w 17"/>
                  <a:gd name="T1" fmla="*/ 17 h 34"/>
                  <a:gd name="T2" fmla="*/ 0 w 17"/>
                  <a:gd name="T3" fmla="*/ 4 h 34"/>
                  <a:gd name="T4" fmla="*/ 2 w 17"/>
                  <a:gd name="T5" fmla="*/ 0 h 34"/>
                  <a:gd name="T6" fmla="*/ 6 w 17"/>
                  <a:gd name="T7" fmla="*/ 0 h 34"/>
                  <a:gd name="T8" fmla="*/ 9 w 17"/>
                  <a:gd name="T9" fmla="*/ 1 h 34"/>
                  <a:gd name="T10" fmla="*/ 14 w 17"/>
                  <a:gd name="T11" fmla="*/ 9 h 34"/>
                  <a:gd name="T12" fmla="*/ 17 w 17"/>
                  <a:gd name="T13" fmla="*/ 18 h 34"/>
                  <a:gd name="T14" fmla="*/ 9 w 17"/>
                  <a:gd name="T15" fmla="*/ 4 h 34"/>
                  <a:gd name="T16" fmla="*/ 9 w 17"/>
                  <a:gd name="T17" fmla="*/ 10 h 34"/>
                  <a:gd name="T18" fmla="*/ 15 w 17"/>
                  <a:gd name="T19" fmla="*/ 21 h 34"/>
                  <a:gd name="T20" fmla="*/ 13 w 17"/>
                  <a:gd name="T21" fmla="*/ 22 h 34"/>
                  <a:gd name="T22" fmla="*/ 14 w 17"/>
                  <a:gd name="T23" fmla="*/ 25 h 34"/>
                  <a:gd name="T24" fmla="*/ 11 w 17"/>
                  <a:gd name="T25" fmla="*/ 25 h 34"/>
                  <a:gd name="T26" fmla="*/ 10 w 17"/>
                  <a:gd name="T27" fmla="*/ 30 h 34"/>
                  <a:gd name="T28" fmla="*/ 9 w 17"/>
                  <a:gd name="T29" fmla="*/ 27 h 34"/>
                  <a:gd name="T30" fmla="*/ 5 w 17"/>
                  <a:gd name="T31" fmla="*/ 34 h 34"/>
                  <a:gd name="T32" fmla="*/ 4 w 17"/>
                  <a:gd name="T33" fmla="*/ 33 h 34"/>
                  <a:gd name="T34" fmla="*/ 4 w 17"/>
                  <a:gd name="T35" fmla="*/ 25 h 34"/>
                  <a:gd name="T36" fmla="*/ 7 w 17"/>
                  <a:gd name="T37" fmla="*/ 23 h 34"/>
                  <a:gd name="T38" fmla="*/ 5 w 17"/>
                  <a:gd name="T39" fmla="*/ 21 h 34"/>
                  <a:gd name="T40" fmla="*/ 7 w 17"/>
                  <a:gd name="T41" fmla="*/ 18 h 34"/>
                  <a:gd name="T42" fmla="*/ 4 w 17"/>
                  <a:gd name="T43"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34">
                    <a:moveTo>
                      <a:pt x="4" y="17"/>
                    </a:moveTo>
                    <a:lnTo>
                      <a:pt x="0" y="4"/>
                    </a:lnTo>
                    <a:lnTo>
                      <a:pt x="2" y="0"/>
                    </a:lnTo>
                    <a:lnTo>
                      <a:pt x="6" y="0"/>
                    </a:lnTo>
                    <a:lnTo>
                      <a:pt x="9" y="1"/>
                    </a:lnTo>
                    <a:lnTo>
                      <a:pt x="14" y="9"/>
                    </a:lnTo>
                    <a:lnTo>
                      <a:pt x="17" y="18"/>
                    </a:lnTo>
                    <a:lnTo>
                      <a:pt x="9" y="4"/>
                    </a:lnTo>
                    <a:lnTo>
                      <a:pt x="9" y="10"/>
                    </a:lnTo>
                    <a:lnTo>
                      <a:pt x="15" y="21"/>
                    </a:lnTo>
                    <a:lnTo>
                      <a:pt x="13" y="22"/>
                    </a:lnTo>
                    <a:lnTo>
                      <a:pt x="14" y="25"/>
                    </a:lnTo>
                    <a:lnTo>
                      <a:pt x="11" y="25"/>
                    </a:lnTo>
                    <a:lnTo>
                      <a:pt x="10" y="30"/>
                    </a:lnTo>
                    <a:lnTo>
                      <a:pt x="9" y="27"/>
                    </a:lnTo>
                    <a:lnTo>
                      <a:pt x="5" y="34"/>
                    </a:lnTo>
                    <a:lnTo>
                      <a:pt x="4" y="33"/>
                    </a:lnTo>
                    <a:lnTo>
                      <a:pt x="4" y="25"/>
                    </a:lnTo>
                    <a:lnTo>
                      <a:pt x="7" y="23"/>
                    </a:lnTo>
                    <a:lnTo>
                      <a:pt x="5" y="21"/>
                    </a:lnTo>
                    <a:lnTo>
                      <a:pt x="7" y="18"/>
                    </a:lnTo>
                    <a:lnTo>
                      <a:pt x="4" y="17"/>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92" name="Freeform 1112">
                <a:extLst>
                  <a:ext uri="{FF2B5EF4-FFF2-40B4-BE49-F238E27FC236}">
                    <a16:creationId xmlns:a16="http://schemas.microsoft.com/office/drawing/2014/main" xmlns="" id="{6441DE73-4DD0-4505-83C9-851154E0DDAB}"/>
                  </a:ext>
                </a:extLst>
              </p:cNvPr>
              <p:cNvSpPr>
                <a:spLocks/>
              </p:cNvSpPr>
              <p:nvPr/>
            </p:nvSpPr>
            <p:spPr bwMode="auto">
              <a:xfrm>
                <a:off x="10766581" y="3103324"/>
                <a:ext cx="57408" cy="125251"/>
              </a:xfrm>
              <a:custGeom>
                <a:avLst/>
                <a:gdLst>
                  <a:gd name="T0" fmla="*/ 4 w 11"/>
                  <a:gd name="T1" fmla="*/ 8 h 24"/>
                  <a:gd name="T2" fmla="*/ 0 w 11"/>
                  <a:gd name="T3" fmla="*/ 4 h 24"/>
                  <a:gd name="T4" fmla="*/ 0 w 11"/>
                  <a:gd name="T5" fmla="*/ 2 h 24"/>
                  <a:gd name="T6" fmla="*/ 4 w 11"/>
                  <a:gd name="T7" fmla="*/ 0 h 24"/>
                  <a:gd name="T8" fmla="*/ 7 w 11"/>
                  <a:gd name="T9" fmla="*/ 4 h 24"/>
                  <a:gd name="T10" fmla="*/ 11 w 11"/>
                  <a:gd name="T11" fmla="*/ 3 h 24"/>
                  <a:gd name="T12" fmla="*/ 11 w 11"/>
                  <a:gd name="T13" fmla="*/ 8 h 24"/>
                  <a:gd name="T14" fmla="*/ 8 w 11"/>
                  <a:gd name="T15" fmla="*/ 8 h 24"/>
                  <a:gd name="T16" fmla="*/ 8 w 11"/>
                  <a:gd name="T17" fmla="*/ 24 h 24"/>
                  <a:gd name="T18" fmla="*/ 7 w 11"/>
                  <a:gd name="T19" fmla="*/ 20 h 24"/>
                  <a:gd name="T20" fmla="*/ 4 w 11"/>
                  <a:gd name="T21" fmla="*/ 19 h 24"/>
                  <a:gd name="T22" fmla="*/ 3 w 11"/>
                  <a:gd name="T23" fmla="*/ 13 h 24"/>
                  <a:gd name="T24" fmla="*/ 7 w 11"/>
                  <a:gd name="T25" fmla="*/ 11 h 24"/>
                  <a:gd name="T26" fmla="*/ 3 w 11"/>
                  <a:gd name="T27" fmla="*/ 9 h 24"/>
                  <a:gd name="T28" fmla="*/ 4 w 11"/>
                  <a:gd name="T2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24">
                    <a:moveTo>
                      <a:pt x="4" y="8"/>
                    </a:moveTo>
                    <a:lnTo>
                      <a:pt x="0" y="4"/>
                    </a:lnTo>
                    <a:lnTo>
                      <a:pt x="0" y="2"/>
                    </a:lnTo>
                    <a:lnTo>
                      <a:pt x="4" y="0"/>
                    </a:lnTo>
                    <a:lnTo>
                      <a:pt x="7" y="4"/>
                    </a:lnTo>
                    <a:lnTo>
                      <a:pt x="11" y="3"/>
                    </a:lnTo>
                    <a:lnTo>
                      <a:pt x="11" y="8"/>
                    </a:lnTo>
                    <a:lnTo>
                      <a:pt x="8" y="8"/>
                    </a:lnTo>
                    <a:lnTo>
                      <a:pt x="8" y="24"/>
                    </a:lnTo>
                    <a:lnTo>
                      <a:pt x="7" y="20"/>
                    </a:lnTo>
                    <a:lnTo>
                      <a:pt x="4" y="19"/>
                    </a:lnTo>
                    <a:lnTo>
                      <a:pt x="3" y="13"/>
                    </a:lnTo>
                    <a:lnTo>
                      <a:pt x="7" y="11"/>
                    </a:lnTo>
                    <a:lnTo>
                      <a:pt x="3" y="9"/>
                    </a:lnTo>
                    <a:lnTo>
                      <a:pt x="4" y="8"/>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93" name="Freeform 1113">
                <a:extLst>
                  <a:ext uri="{FF2B5EF4-FFF2-40B4-BE49-F238E27FC236}">
                    <a16:creationId xmlns:a16="http://schemas.microsoft.com/office/drawing/2014/main" xmlns="" id="{E899AF10-B667-4643-8FC5-53E8C2DD9273}"/>
                  </a:ext>
                </a:extLst>
              </p:cNvPr>
              <p:cNvSpPr>
                <a:spLocks/>
              </p:cNvSpPr>
              <p:nvPr/>
            </p:nvSpPr>
            <p:spPr bwMode="auto">
              <a:xfrm>
                <a:off x="10808331" y="3072012"/>
                <a:ext cx="83501" cy="99156"/>
              </a:xfrm>
              <a:custGeom>
                <a:avLst/>
                <a:gdLst>
                  <a:gd name="T0" fmla="*/ 0 w 16"/>
                  <a:gd name="T1" fmla="*/ 1 h 19"/>
                  <a:gd name="T2" fmla="*/ 1 w 16"/>
                  <a:gd name="T3" fmla="*/ 0 h 19"/>
                  <a:gd name="T4" fmla="*/ 14 w 16"/>
                  <a:gd name="T5" fmla="*/ 4 h 19"/>
                  <a:gd name="T6" fmla="*/ 16 w 16"/>
                  <a:gd name="T7" fmla="*/ 13 h 19"/>
                  <a:gd name="T8" fmla="*/ 11 w 16"/>
                  <a:gd name="T9" fmla="*/ 8 h 19"/>
                  <a:gd name="T10" fmla="*/ 13 w 16"/>
                  <a:gd name="T11" fmla="*/ 18 h 19"/>
                  <a:gd name="T12" fmla="*/ 7 w 16"/>
                  <a:gd name="T13" fmla="*/ 19 h 19"/>
                  <a:gd name="T14" fmla="*/ 5 w 16"/>
                  <a:gd name="T15" fmla="*/ 8 h 19"/>
                  <a:gd name="T16" fmla="*/ 1 w 16"/>
                  <a:gd name="T17" fmla="*/ 6 h 19"/>
                  <a:gd name="T18" fmla="*/ 0 w 16"/>
                  <a:gd name="T19"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9">
                    <a:moveTo>
                      <a:pt x="0" y="1"/>
                    </a:moveTo>
                    <a:lnTo>
                      <a:pt x="1" y="0"/>
                    </a:lnTo>
                    <a:lnTo>
                      <a:pt x="14" y="4"/>
                    </a:lnTo>
                    <a:lnTo>
                      <a:pt x="16" y="13"/>
                    </a:lnTo>
                    <a:lnTo>
                      <a:pt x="11" y="8"/>
                    </a:lnTo>
                    <a:lnTo>
                      <a:pt x="13" y="18"/>
                    </a:lnTo>
                    <a:lnTo>
                      <a:pt x="7" y="19"/>
                    </a:lnTo>
                    <a:lnTo>
                      <a:pt x="5" y="8"/>
                    </a:lnTo>
                    <a:lnTo>
                      <a:pt x="1" y="6"/>
                    </a:lnTo>
                    <a:lnTo>
                      <a:pt x="0" y="1"/>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94" name="Freeform 1114">
                <a:extLst>
                  <a:ext uri="{FF2B5EF4-FFF2-40B4-BE49-F238E27FC236}">
                    <a16:creationId xmlns:a16="http://schemas.microsoft.com/office/drawing/2014/main" xmlns="" id="{BD272250-D422-48F6-95B4-8076E0BC4898}"/>
                  </a:ext>
                </a:extLst>
              </p:cNvPr>
              <p:cNvSpPr>
                <a:spLocks/>
              </p:cNvSpPr>
              <p:nvPr/>
            </p:nvSpPr>
            <p:spPr bwMode="auto">
              <a:xfrm>
                <a:off x="10897053" y="3118979"/>
                <a:ext cx="26096" cy="31313"/>
              </a:xfrm>
              <a:custGeom>
                <a:avLst/>
                <a:gdLst>
                  <a:gd name="T0" fmla="*/ 1 w 5"/>
                  <a:gd name="T1" fmla="*/ 0 h 6"/>
                  <a:gd name="T2" fmla="*/ 5 w 5"/>
                  <a:gd name="T3" fmla="*/ 6 h 6"/>
                  <a:gd name="T4" fmla="*/ 1 w 5"/>
                  <a:gd name="T5" fmla="*/ 6 h 6"/>
                  <a:gd name="T6" fmla="*/ 0 w 5"/>
                  <a:gd name="T7" fmla="*/ 0 h 6"/>
                  <a:gd name="T8" fmla="*/ 1 w 5"/>
                  <a:gd name="T9" fmla="*/ 0 h 6"/>
                </a:gdLst>
                <a:ahLst/>
                <a:cxnLst>
                  <a:cxn ang="0">
                    <a:pos x="T0" y="T1"/>
                  </a:cxn>
                  <a:cxn ang="0">
                    <a:pos x="T2" y="T3"/>
                  </a:cxn>
                  <a:cxn ang="0">
                    <a:pos x="T4" y="T5"/>
                  </a:cxn>
                  <a:cxn ang="0">
                    <a:pos x="T6" y="T7"/>
                  </a:cxn>
                  <a:cxn ang="0">
                    <a:pos x="T8" y="T9"/>
                  </a:cxn>
                </a:cxnLst>
                <a:rect l="0" t="0" r="r" b="b"/>
                <a:pathLst>
                  <a:path w="5" h="6">
                    <a:moveTo>
                      <a:pt x="1" y="0"/>
                    </a:moveTo>
                    <a:lnTo>
                      <a:pt x="5" y="6"/>
                    </a:lnTo>
                    <a:lnTo>
                      <a:pt x="1" y="6"/>
                    </a:lnTo>
                    <a:lnTo>
                      <a:pt x="0" y="0"/>
                    </a:lnTo>
                    <a:lnTo>
                      <a:pt x="1" y="0"/>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95" name="Freeform 1115">
                <a:extLst>
                  <a:ext uri="{FF2B5EF4-FFF2-40B4-BE49-F238E27FC236}">
                    <a16:creationId xmlns:a16="http://schemas.microsoft.com/office/drawing/2014/main" xmlns="" id="{9C821A79-8097-473E-B762-36BFBCF80A47}"/>
                  </a:ext>
                </a:extLst>
              </p:cNvPr>
              <p:cNvSpPr>
                <a:spLocks/>
              </p:cNvSpPr>
              <p:nvPr/>
            </p:nvSpPr>
            <p:spPr bwMode="auto">
              <a:xfrm>
                <a:off x="10881394" y="3181605"/>
                <a:ext cx="36533" cy="20875"/>
              </a:xfrm>
              <a:custGeom>
                <a:avLst/>
                <a:gdLst>
                  <a:gd name="T0" fmla="*/ 7 w 7"/>
                  <a:gd name="T1" fmla="*/ 0 h 4"/>
                  <a:gd name="T2" fmla="*/ 7 w 7"/>
                  <a:gd name="T3" fmla="*/ 2 h 4"/>
                  <a:gd name="T4" fmla="*/ 6 w 7"/>
                  <a:gd name="T5" fmla="*/ 4 h 4"/>
                  <a:gd name="T6" fmla="*/ 0 w 7"/>
                  <a:gd name="T7" fmla="*/ 1 h 4"/>
                  <a:gd name="T8" fmla="*/ 7 w 7"/>
                  <a:gd name="T9" fmla="*/ 0 h 4"/>
                </a:gdLst>
                <a:ahLst/>
                <a:cxnLst>
                  <a:cxn ang="0">
                    <a:pos x="T0" y="T1"/>
                  </a:cxn>
                  <a:cxn ang="0">
                    <a:pos x="T2" y="T3"/>
                  </a:cxn>
                  <a:cxn ang="0">
                    <a:pos x="T4" y="T5"/>
                  </a:cxn>
                  <a:cxn ang="0">
                    <a:pos x="T6" y="T7"/>
                  </a:cxn>
                  <a:cxn ang="0">
                    <a:pos x="T8" y="T9"/>
                  </a:cxn>
                </a:cxnLst>
                <a:rect l="0" t="0" r="r" b="b"/>
                <a:pathLst>
                  <a:path w="7" h="4">
                    <a:moveTo>
                      <a:pt x="7" y="0"/>
                    </a:moveTo>
                    <a:lnTo>
                      <a:pt x="7" y="2"/>
                    </a:lnTo>
                    <a:lnTo>
                      <a:pt x="6" y="4"/>
                    </a:lnTo>
                    <a:lnTo>
                      <a:pt x="0" y="1"/>
                    </a:lnTo>
                    <a:lnTo>
                      <a:pt x="7" y="0"/>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96" name="Freeform 1116">
                <a:extLst>
                  <a:ext uri="{FF2B5EF4-FFF2-40B4-BE49-F238E27FC236}">
                    <a16:creationId xmlns:a16="http://schemas.microsoft.com/office/drawing/2014/main" xmlns="" id="{74AA13FD-FEA5-4399-B1B9-91DBFDE1443B}"/>
                  </a:ext>
                </a:extLst>
              </p:cNvPr>
              <p:cNvSpPr>
                <a:spLocks/>
              </p:cNvSpPr>
              <p:nvPr/>
            </p:nvSpPr>
            <p:spPr bwMode="auto">
              <a:xfrm>
                <a:off x="10594362" y="2878914"/>
                <a:ext cx="125251" cy="140906"/>
              </a:xfrm>
              <a:custGeom>
                <a:avLst/>
                <a:gdLst>
                  <a:gd name="T0" fmla="*/ 23 w 24"/>
                  <a:gd name="T1" fmla="*/ 7 h 27"/>
                  <a:gd name="T2" fmla="*/ 24 w 24"/>
                  <a:gd name="T3" fmla="*/ 12 h 27"/>
                  <a:gd name="T4" fmla="*/ 20 w 24"/>
                  <a:gd name="T5" fmla="*/ 10 h 27"/>
                  <a:gd name="T6" fmla="*/ 23 w 24"/>
                  <a:gd name="T7" fmla="*/ 16 h 27"/>
                  <a:gd name="T8" fmla="*/ 24 w 24"/>
                  <a:gd name="T9" fmla="*/ 17 h 27"/>
                  <a:gd name="T10" fmla="*/ 24 w 24"/>
                  <a:gd name="T11" fmla="*/ 26 h 27"/>
                  <a:gd name="T12" fmla="*/ 11 w 24"/>
                  <a:gd name="T13" fmla="*/ 16 h 27"/>
                  <a:gd name="T14" fmla="*/ 14 w 24"/>
                  <a:gd name="T15" fmla="*/ 25 h 27"/>
                  <a:gd name="T16" fmla="*/ 11 w 24"/>
                  <a:gd name="T17" fmla="*/ 27 h 27"/>
                  <a:gd name="T18" fmla="*/ 7 w 24"/>
                  <a:gd name="T19" fmla="*/ 26 h 27"/>
                  <a:gd name="T20" fmla="*/ 8 w 24"/>
                  <a:gd name="T21" fmla="*/ 24 h 27"/>
                  <a:gd name="T22" fmla="*/ 2 w 24"/>
                  <a:gd name="T23" fmla="*/ 14 h 27"/>
                  <a:gd name="T24" fmla="*/ 2 w 24"/>
                  <a:gd name="T25" fmla="*/ 10 h 27"/>
                  <a:gd name="T26" fmla="*/ 3 w 24"/>
                  <a:gd name="T27" fmla="*/ 10 h 27"/>
                  <a:gd name="T28" fmla="*/ 0 w 24"/>
                  <a:gd name="T29" fmla="*/ 5 h 27"/>
                  <a:gd name="T30" fmla="*/ 2 w 24"/>
                  <a:gd name="T31" fmla="*/ 3 h 27"/>
                  <a:gd name="T32" fmla="*/ 3 w 24"/>
                  <a:gd name="T33" fmla="*/ 7 h 27"/>
                  <a:gd name="T34" fmla="*/ 8 w 24"/>
                  <a:gd name="T35" fmla="*/ 0 h 27"/>
                  <a:gd name="T36" fmla="*/ 15 w 24"/>
                  <a:gd name="T37" fmla="*/ 5 h 27"/>
                  <a:gd name="T38" fmla="*/ 23 w 24"/>
                  <a:gd name="T39"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27">
                    <a:moveTo>
                      <a:pt x="23" y="7"/>
                    </a:moveTo>
                    <a:lnTo>
                      <a:pt x="24" y="12"/>
                    </a:lnTo>
                    <a:lnTo>
                      <a:pt x="20" y="10"/>
                    </a:lnTo>
                    <a:lnTo>
                      <a:pt x="23" y="16"/>
                    </a:lnTo>
                    <a:lnTo>
                      <a:pt x="24" y="17"/>
                    </a:lnTo>
                    <a:lnTo>
                      <a:pt x="24" y="26"/>
                    </a:lnTo>
                    <a:lnTo>
                      <a:pt x="11" y="16"/>
                    </a:lnTo>
                    <a:lnTo>
                      <a:pt x="14" y="25"/>
                    </a:lnTo>
                    <a:lnTo>
                      <a:pt x="11" y="27"/>
                    </a:lnTo>
                    <a:lnTo>
                      <a:pt x="7" y="26"/>
                    </a:lnTo>
                    <a:lnTo>
                      <a:pt x="8" y="24"/>
                    </a:lnTo>
                    <a:lnTo>
                      <a:pt x="2" y="14"/>
                    </a:lnTo>
                    <a:lnTo>
                      <a:pt x="2" y="10"/>
                    </a:lnTo>
                    <a:lnTo>
                      <a:pt x="3" y="10"/>
                    </a:lnTo>
                    <a:lnTo>
                      <a:pt x="0" y="5"/>
                    </a:lnTo>
                    <a:lnTo>
                      <a:pt x="2" y="3"/>
                    </a:lnTo>
                    <a:lnTo>
                      <a:pt x="3" y="7"/>
                    </a:lnTo>
                    <a:lnTo>
                      <a:pt x="8" y="0"/>
                    </a:lnTo>
                    <a:lnTo>
                      <a:pt x="15" y="5"/>
                    </a:lnTo>
                    <a:lnTo>
                      <a:pt x="23" y="7"/>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97" name="Freeform 1117">
                <a:extLst>
                  <a:ext uri="{FF2B5EF4-FFF2-40B4-BE49-F238E27FC236}">
                    <a16:creationId xmlns:a16="http://schemas.microsoft.com/office/drawing/2014/main" xmlns="" id="{9AE0E093-3424-4F1C-BA6C-EEC0AD469C28}"/>
                  </a:ext>
                </a:extLst>
              </p:cNvPr>
              <p:cNvSpPr>
                <a:spLocks/>
              </p:cNvSpPr>
              <p:nvPr/>
            </p:nvSpPr>
            <p:spPr bwMode="auto">
              <a:xfrm>
                <a:off x="10829206" y="3186825"/>
                <a:ext cx="151347" cy="250502"/>
              </a:xfrm>
              <a:custGeom>
                <a:avLst/>
                <a:gdLst>
                  <a:gd name="T0" fmla="*/ 16 w 29"/>
                  <a:gd name="T1" fmla="*/ 10 h 48"/>
                  <a:gd name="T2" fmla="*/ 21 w 29"/>
                  <a:gd name="T3" fmla="*/ 17 h 48"/>
                  <a:gd name="T4" fmla="*/ 20 w 29"/>
                  <a:gd name="T5" fmla="*/ 21 h 48"/>
                  <a:gd name="T6" fmla="*/ 25 w 29"/>
                  <a:gd name="T7" fmla="*/ 26 h 48"/>
                  <a:gd name="T8" fmla="*/ 20 w 29"/>
                  <a:gd name="T9" fmla="*/ 22 h 48"/>
                  <a:gd name="T10" fmla="*/ 22 w 29"/>
                  <a:gd name="T11" fmla="*/ 29 h 48"/>
                  <a:gd name="T12" fmla="*/ 29 w 29"/>
                  <a:gd name="T13" fmla="*/ 34 h 48"/>
                  <a:gd name="T14" fmla="*/ 26 w 29"/>
                  <a:gd name="T15" fmla="*/ 41 h 48"/>
                  <a:gd name="T16" fmla="*/ 29 w 29"/>
                  <a:gd name="T17" fmla="*/ 41 h 48"/>
                  <a:gd name="T18" fmla="*/ 29 w 29"/>
                  <a:gd name="T19" fmla="*/ 48 h 48"/>
                  <a:gd name="T20" fmla="*/ 25 w 29"/>
                  <a:gd name="T21" fmla="*/ 48 h 48"/>
                  <a:gd name="T22" fmla="*/ 22 w 29"/>
                  <a:gd name="T23" fmla="*/ 39 h 48"/>
                  <a:gd name="T24" fmla="*/ 20 w 29"/>
                  <a:gd name="T25" fmla="*/ 41 h 48"/>
                  <a:gd name="T26" fmla="*/ 18 w 29"/>
                  <a:gd name="T27" fmla="*/ 34 h 48"/>
                  <a:gd name="T28" fmla="*/ 9 w 29"/>
                  <a:gd name="T29" fmla="*/ 30 h 48"/>
                  <a:gd name="T30" fmla="*/ 12 w 29"/>
                  <a:gd name="T31" fmla="*/ 29 h 48"/>
                  <a:gd name="T32" fmla="*/ 12 w 29"/>
                  <a:gd name="T33" fmla="*/ 25 h 48"/>
                  <a:gd name="T34" fmla="*/ 13 w 29"/>
                  <a:gd name="T35" fmla="*/ 24 h 48"/>
                  <a:gd name="T36" fmla="*/ 5 w 29"/>
                  <a:gd name="T37" fmla="*/ 21 h 48"/>
                  <a:gd name="T38" fmla="*/ 8 w 29"/>
                  <a:gd name="T39" fmla="*/ 16 h 48"/>
                  <a:gd name="T40" fmla="*/ 8 w 29"/>
                  <a:gd name="T41" fmla="*/ 6 h 48"/>
                  <a:gd name="T42" fmla="*/ 0 w 29"/>
                  <a:gd name="T43" fmla="*/ 13 h 48"/>
                  <a:gd name="T44" fmla="*/ 4 w 29"/>
                  <a:gd name="T45" fmla="*/ 5 h 48"/>
                  <a:gd name="T46" fmla="*/ 1 w 29"/>
                  <a:gd name="T47" fmla="*/ 0 h 48"/>
                  <a:gd name="T48" fmla="*/ 9 w 29"/>
                  <a:gd name="T49" fmla="*/ 1 h 48"/>
                  <a:gd name="T50" fmla="*/ 10 w 29"/>
                  <a:gd name="T51" fmla="*/ 3 h 48"/>
                  <a:gd name="T52" fmla="*/ 10 w 29"/>
                  <a:gd name="T53" fmla="*/ 9 h 48"/>
                  <a:gd name="T54" fmla="*/ 16 w 29"/>
                  <a:gd name="T55" fmla="*/ 1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48">
                    <a:moveTo>
                      <a:pt x="16" y="10"/>
                    </a:moveTo>
                    <a:lnTo>
                      <a:pt x="21" y="17"/>
                    </a:lnTo>
                    <a:lnTo>
                      <a:pt x="20" y="21"/>
                    </a:lnTo>
                    <a:lnTo>
                      <a:pt x="25" y="26"/>
                    </a:lnTo>
                    <a:lnTo>
                      <a:pt x="20" y="22"/>
                    </a:lnTo>
                    <a:lnTo>
                      <a:pt x="22" y="29"/>
                    </a:lnTo>
                    <a:lnTo>
                      <a:pt x="29" y="34"/>
                    </a:lnTo>
                    <a:lnTo>
                      <a:pt x="26" y="41"/>
                    </a:lnTo>
                    <a:lnTo>
                      <a:pt x="29" y="41"/>
                    </a:lnTo>
                    <a:lnTo>
                      <a:pt x="29" y="48"/>
                    </a:lnTo>
                    <a:lnTo>
                      <a:pt x="25" y="48"/>
                    </a:lnTo>
                    <a:lnTo>
                      <a:pt x="22" y="39"/>
                    </a:lnTo>
                    <a:lnTo>
                      <a:pt x="20" y="41"/>
                    </a:lnTo>
                    <a:lnTo>
                      <a:pt x="18" y="34"/>
                    </a:lnTo>
                    <a:lnTo>
                      <a:pt x="9" y="30"/>
                    </a:lnTo>
                    <a:lnTo>
                      <a:pt x="12" y="29"/>
                    </a:lnTo>
                    <a:lnTo>
                      <a:pt x="12" y="25"/>
                    </a:lnTo>
                    <a:lnTo>
                      <a:pt x="13" y="24"/>
                    </a:lnTo>
                    <a:lnTo>
                      <a:pt x="5" y="21"/>
                    </a:lnTo>
                    <a:lnTo>
                      <a:pt x="8" y="16"/>
                    </a:lnTo>
                    <a:lnTo>
                      <a:pt x="8" y="6"/>
                    </a:lnTo>
                    <a:lnTo>
                      <a:pt x="0" y="13"/>
                    </a:lnTo>
                    <a:lnTo>
                      <a:pt x="4" y="5"/>
                    </a:lnTo>
                    <a:lnTo>
                      <a:pt x="1" y="0"/>
                    </a:lnTo>
                    <a:lnTo>
                      <a:pt x="9" y="1"/>
                    </a:lnTo>
                    <a:lnTo>
                      <a:pt x="10" y="3"/>
                    </a:lnTo>
                    <a:lnTo>
                      <a:pt x="10" y="9"/>
                    </a:lnTo>
                    <a:lnTo>
                      <a:pt x="16" y="10"/>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98" name="Freeform 1118">
                <a:extLst>
                  <a:ext uri="{FF2B5EF4-FFF2-40B4-BE49-F238E27FC236}">
                    <a16:creationId xmlns:a16="http://schemas.microsoft.com/office/drawing/2014/main" xmlns="" id="{1CA4C0C7-CF20-4E1A-881C-ACAD8DC9C0DA}"/>
                  </a:ext>
                </a:extLst>
              </p:cNvPr>
              <p:cNvSpPr>
                <a:spLocks/>
              </p:cNvSpPr>
              <p:nvPr/>
            </p:nvSpPr>
            <p:spPr bwMode="auto">
              <a:xfrm>
                <a:off x="11001428" y="3254668"/>
                <a:ext cx="73063" cy="114814"/>
              </a:xfrm>
              <a:custGeom>
                <a:avLst/>
                <a:gdLst>
                  <a:gd name="T0" fmla="*/ 6 w 14"/>
                  <a:gd name="T1" fmla="*/ 18 h 22"/>
                  <a:gd name="T2" fmla="*/ 8 w 14"/>
                  <a:gd name="T3" fmla="*/ 16 h 22"/>
                  <a:gd name="T4" fmla="*/ 9 w 14"/>
                  <a:gd name="T5" fmla="*/ 21 h 22"/>
                  <a:gd name="T6" fmla="*/ 14 w 14"/>
                  <a:gd name="T7" fmla="*/ 22 h 22"/>
                  <a:gd name="T8" fmla="*/ 12 w 14"/>
                  <a:gd name="T9" fmla="*/ 16 h 22"/>
                  <a:gd name="T10" fmla="*/ 13 w 14"/>
                  <a:gd name="T11" fmla="*/ 9 h 22"/>
                  <a:gd name="T12" fmla="*/ 9 w 14"/>
                  <a:gd name="T13" fmla="*/ 0 h 22"/>
                  <a:gd name="T14" fmla="*/ 1 w 14"/>
                  <a:gd name="T15" fmla="*/ 3 h 22"/>
                  <a:gd name="T16" fmla="*/ 2 w 14"/>
                  <a:gd name="T17" fmla="*/ 5 h 22"/>
                  <a:gd name="T18" fmla="*/ 0 w 14"/>
                  <a:gd name="T19" fmla="*/ 14 h 22"/>
                  <a:gd name="T20" fmla="*/ 2 w 14"/>
                  <a:gd name="T21" fmla="*/ 17 h 22"/>
                  <a:gd name="T22" fmla="*/ 4 w 14"/>
                  <a:gd name="T23" fmla="*/ 12 h 22"/>
                  <a:gd name="T24" fmla="*/ 6 w 14"/>
                  <a:gd name="T25" fmla="*/ 14 h 22"/>
                  <a:gd name="T26" fmla="*/ 6 w 14"/>
                  <a:gd name="T27" fmla="*/ 9 h 22"/>
                  <a:gd name="T28" fmla="*/ 8 w 14"/>
                  <a:gd name="T29" fmla="*/ 14 h 22"/>
                  <a:gd name="T30" fmla="*/ 6 w 14"/>
                  <a:gd name="T31"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2">
                    <a:moveTo>
                      <a:pt x="6" y="18"/>
                    </a:moveTo>
                    <a:lnTo>
                      <a:pt x="8" y="16"/>
                    </a:lnTo>
                    <a:lnTo>
                      <a:pt x="9" y="21"/>
                    </a:lnTo>
                    <a:lnTo>
                      <a:pt x="14" y="22"/>
                    </a:lnTo>
                    <a:lnTo>
                      <a:pt x="12" y="16"/>
                    </a:lnTo>
                    <a:lnTo>
                      <a:pt x="13" y="9"/>
                    </a:lnTo>
                    <a:lnTo>
                      <a:pt x="9" y="0"/>
                    </a:lnTo>
                    <a:lnTo>
                      <a:pt x="1" y="3"/>
                    </a:lnTo>
                    <a:lnTo>
                      <a:pt x="2" y="5"/>
                    </a:lnTo>
                    <a:lnTo>
                      <a:pt x="0" y="14"/>
                    </a:lnTo>
                    <a:lnTo>
                      <a:pt x="2" y="17"/>
                    </a:lnTo>
                    <a:lnTo>
                      <a:pt x="4" y="12"/>
                    </a:lnTo>
                    <a:lnTo>
                      <a:pt x="6" y="14"/>
                    </a:lnTo>
                    <a:lnTo>
                      <a:pt x="6" y="9"/>
                    </a:lnTo>
                    <a:lnTo>
                      <a:pt x="8" y="14"/>
                    </a:lnTo>
                    <a:lnTo>
                      <a:pt x="6" y="18"/>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299" name="Freeform 1119">
                <a:extLst>
                  <a:ext uri="{FF2B5EF4-FFF2-40B4-BE49-F238E27FC236}">
                    <a16:creationId xmlns:a16="http://schemas.microsoft.com/office/drawing/2014/main" xmlns="" id="{5FD0B8D6-214A-4A4F-B6BA-91C4AF5466FC}"/>
                  </a:ext>
                </a:extLst>
              </p:cNvPr>
              <p:cNvSpPr>
                <a:spLocks/>
              </p:cNvSpPr>
              <p:nvPr/>
            </p:nvSpPr>
            <p:spPr bwMode="auto">
              <a:xfrm>
                <a:off x="10870957" y="3359044"/>
                <a:ext cx="41750" cy="73063"/>
              </a:xfrm>
              <a:custGeom>
                <a:avLst/>
                <a:gdLst>
                  <a:gd name="T0" fmla="*/ 4 w 8"/>
                  <a:gd name="T1" fmla="*/ 6 h 14"/>
                  <a:gd name="T2" fmla="*/ 8 w 8"/>
                  <a:gd name="T3" fmla="*/ 14 h 14"/>
                  <a:gd name="T4" fmla="*/ 5 w 8"/>
                  <a:gd name="T5" fmla="*/ 13 h 14"/>
                  <a:gd name="T6" fmla="*/ 1 w 8"/>
                  <a:gd name="T7" fmla="*/ 6 h 14"/>
                  <a:gd name="T8" fmla="*/ 0 w 8"/>
                  <a:gd name="T9" fmla="*/ 0 h 14"/>
                  <a:gd name="T10" fmla="*/ 4 w 8"/>
                  <a:gd name="T11" fmla="*/ 6 h 14"/>
                </a:gdLst>
                <a:ahLst/>
                <a:cxnLst>
                  <a:cxn ang="0">
                    <a:pos x="T0" y="T1"/>
                  </a:cxn>
                  <a:cxn ang="0">
                    <a:pos x="T2" y="T3"/>
                  </a:cxn>
                  <a:cxn ang="0">
                    <a:pos x="T4" y="T5"/>
                  </a:cxn>
                  <a:cxn ang="0">
                    <a:pos x="T6" y="T7"/>
                  </a:cxn>
                  <a:cxn ang="0">
                    <a:pos x="T8" y="T9"/>
                  </a:cxn>
                  <a:cxn ang="0">
                    <a:pos x="T10" y="T11"/>
                  </a:cxn>
                </a:cxnLst>
                <a:rect l="0" t="0" r="r" b="b"/>
                <a:pathLst>
                  <a:path w="8" h="14">
                    <a:moveTo>
                      <a:pt x="4" y="6"/>
                    </a:moveTo>
                    <a:lnTo>
                      <a:pt x="8" y="14"/>
                    </a:lnTo>
                    <a:lnTo>
                      <a:pt x="5" y="13"/>
                    </a:lnTo>
                    <a:lnTo>
                      <a:pt x="1" y="6"/>
                    </a:lnTo>
                    <a:lnTo>
                      <a:pt x="0" y="0"/>
                    </a:lnTo>
                    <a:lnTo>
                      <a:pt x="4" y="6"/>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300" name="Freeform 1120">
                <a:extLst>
                  <a:ext uri="{FF2B5EF4-FFF2-40B4-BE49-F238E27FC236}">
                    <a16:creationId xmlns:a16="http://schemas.microsoft.com/office/drawing/2014/main" xmlns="" id="{BD68D6E2-B27A-4F62-824F-12319A7D2DB1}"/>
                  </a:ext>
                </a:extLst>
              </p:cNvPr>
              <p:cNvSpPr>
                <a:spLocks/>
              </p:cNvSpPr>
              <p:nvPr/>
            </p:nvSpPr>
            <p:spPr bwMode="auto">
              <a:xfrm>
                <a:off x="11011866" y="3348606"/>
                <a:ext cx="20875" cy="41750"/>
              </a:xfrm>
              <a:custGeom>
                <a:avLst/>
                <a:gdLst>
                  <a:gd name="T0" fmla="*/ 0 w 4"/>
                  <a:gd name="T1" fmla="*/ 0 h 8"/>
                  <a:gd name="T2" fmla="*/ 4 w 4"/>
                  <a:gd name="T3" fmla="*/ 8 h 8"/>
                  <a:gd name="T4" fmla="*/ 0 w 4"/>
                  <a:gd name="T5" fmla="*/ 4 h 8"/>
                  <a:gd name="T6" fmla="*/ 0 w 4"/>
                  <a:gd name="T7" fmla="*/ 0 h 8"/>
                </a:gdLst>
                <a:ahLst/>
                <a:cxnLst>
                  <a:cxn ang="0">
                    <a:pos x="T0" y="T1"/>
                  </a:cxn>
                  <a:cxn ang="0">
                    <a:pos x="T2" y="T3"/>
                  </a:cxn>
                  <a:cxn ang="0">
                    <a:pos x="T4" y="T5"/>
                  </a:cxn>
                  <a:cxn ang="0">
                    <a:pos x="T6" y="T7"/>
                  </a:cxn>
                </a:cxnLst>
                <a:rect l="0" t="0" r="r" b="b"/>
                <a:pathLst>
                  <a:path w="4" h="8">
                    <a:moveTo>
                      <a:pt x="0" y="0"/>
                    </a:moveTo>
                    <a:lnTo>
                      <a:pt x="4" y="8"/>
                    </a:lnTo>
                    <a:lnTo>
                      <a:pt x="0" y="4"/>
                    </a:lnTo>
                    <a:lnTo>
                      <a:pt x="0" y="0"/>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301" name="Freeform 1121">
                <a:extLst>
                  <a:ext uri="{FF2B5EF4-FFF2-40B4-BE49-F238E27FC236}">
                    <a16:creationId xmlns:a16="http://schemas.microsoft.com/office/drawing/2014/main" xmlns="" id="{80525732-F62D-4D76-BDDA-4AC72CDF142A}"/>
                  </a:ext>
                </a:extLst>
              </p:cNvPr>
              <p:cNvSpPr>
                <a:spLocks/>
              </p:cNvSpPr>
              <p:nvPr/>
            </p:nvSpPr>
            <p:spPr bwMode="auto">
              <a:xfrm>
                <a:off x="10881394" y="3520828"/>
                <a:ext cx="125251" cy="146126"/>
              </a:xfrm>
              <a:custGeom>
                <a:avLst/>
                <a:gdLst>
                  <a:gd name="T0" fmla="*/ 17 w 24"/>
                  <a:gd name="T1" fmla="*/ 4 h 28"/>
                  <a:gd name="T2" fmla="*/ 21 w 24"/>
                  <a:gd name="T3" fmla="*/ 0 h 28"/>
                  <a:gd name="T4" fmla="*/ 24 w 24"/>
                  <a:gd name="T5" fmla="*/ 5 h 28"/>
                  <a:gd name="T6" fmla="*/ 20 w 24"/>
                  <a:gd name="T7" fmla="*/ 22 h 28"/>
                  <a:gd name="T8" fmla="*/ 17 w 24"/>
                  <a:gd name="T9" fmla="*/ 26 h 28"/>
                  <a:gd name="T10" fmla="*/ 15 w 24"/>
                  <a:gd name="T11" fmla="*/ 24 h 28"/>
                  <a:gd name="T12" fmla="*/ 12 w 24"/>
                  <a:gd name="T13" fmla="*/ 28 h 28"/>
                  <a:gd name="T14" fmla="*/ 10 w 24"/>
                  <a:gd name="T15" fmla="*/ 22 h 28"/>
                  <a:gd name="T16" fmla="*/ 12 w 24"/>
                  <a:gd name="T17" fmla="*/ 21 h 28"/>
                  <a:gd name="T18" fmla="*/ 12 w 24"/>
                  <a:gd name="T19" fmla="*/ 18 h 28"/>
                  <a:gd name="T20" fmla="*/ 4 w 24"/>
                  <a:gd name="T21" fmla="*/ 16 h 28"/>
                  <a:gd name="T22" fmla="*/ 0 w 24"/>
                  <a:gd name="T23" fmla="*/ 5 h 28"/>
                  <a:gd name="T24" fmla="*/ 0 w 24"/>
                  <a:gd name="T25" fmla="*/ 0 h 28"/>
                  <a:gd name="T26" fmla="*/ 8 w 24"/>
                  <a:gd name="T27" fmla="*/ 0 h 28"/>
                  <a:gd name="T28" fmla="*/ 8 w 24"/>
                  <a:gd name="T29" fmla="*/ 5 h 28"/>
                  <a:gd name="T30" fmla="*/ 14 w 24"/>
                  <a:gd name="T31" fmla="*/ 1 h 28"/>
                  <a:gd name="T32" fmla="*/ 15 w 24"/>
                  <a:gd name="T33" fmla="*/ 9 h 28"/>
                  <a:gd name="T34" fmla="*/ 8 w 24"/>
                  <a:gd name="T35" fmla="*/ 13 h 28"/>
                  <a:gd name="T36" fmla="*/ 14 w 24"/>
                  <a:gd name="T37" fmla="*/ 16 h 28"/>
                  <a:gd name="T38" fmla="*/ 17 w 24"/>
                  <a:gd name="T3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28">
                    <a:moveTo>
                      <a:pt x="17" y="4"/>
                    </a:moveTo>
                    <a:lnTo>
                      <a:pt x="21" y="0"/>
                    </a:lnTo>
                    <a:lnTo>
                      <a:pt x="24" y="5"/>
                    </a:lnTo>
                    <a:lnTo>
                      <a:pt x="20" y="22"/>
                    </a:lnTo>
                    <a:lnTo>
                      <a:pt x="17" y="26"/>
                    </a:lnTo>
                    <a:lnTo>
                      <a:pt x="15" y="24"/>
                    </a:lnTo>
                    <a:lnTo>
                      <a:pt x="12" y="28"/>
                    </a:lnTo>
                    <a:lnTo>
                      <a:pt x="10" y="22"/>
                    </a:lnTo>
                    <a:lnTo>
                      <a:pt x="12" y="21"/>
                    </a:lnTo>
                    <a:lnTo>
                      <a:pt x="12" y="18"/>
                    </a:lnTo>
                    <a:lnTo>
                      <a:pt x="4" y="16"/>
                    </a:lnTo>
                    <a:lnTo>
                      <a:pt x="0" y="5"/>
                    </a:lnTo>
                    <a:lnTo>
                      <a:pt x="0" y="0"/>
                    </a:lnTo>
                    <a:lnTo>
                      <a:pt x="8" y="0"/>
                    </a:lnTo>
                    <a:lnTo>
                      <a:pt x="8" y="5"/>
                    </a:lnTo>
                    <a:lnTo>
                      <a:pt x="14" y="1"/>
                    </a:lnTo>
                    <a:lnTo>
                      <a:pt x="15" y="9"/>
                    </a:lnTo>
                    <a:lnTo>
                      <a:pt x="8" y="13"/>
                    </a:lnTo>
                    <a:lnTo>
                      <a:pt x="14" y="16"/>
                    </a:lnTo>
                    <a:lnTo>
                      <a:pt x="17" y="4"/>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302" name="Freeform 1122">
                <a:extLst>
                  <a:ext uri="{FF2B5EF4-FFF2-40B4-BE49-F238E27FC236}">
                    <a16:creationId xmlns:a16="http://schemas.microsoft.com/office/drawing/2014/main" xmlns="" id="{F2657B96-C539-4A8E-ABCD-D6F0E4980E99}"/>
                  </a:ext>
                </a:extLst>
              </p:cNvPr>
              <p:cNvSpPr>
                <a:spLocks/>
              </p:cNvSpPr>
              <p:nvPr/>
            </p:nvSpPr>
            <p:spPr bwMode="auto">
              <a:xfrm>
                <a:off x="10944020" y="3651297"/>
                <a:ext cx="99159" cy="156564"/>
              </a:xfrm>
              <a:custGeom>
                <a:avLst/>
                <a:gdLst>
                  <a:gd name="T0" fmla="*/ 4 w 19"/>
                  <a:gd name="T1" fmla="*/ 14 h 30"/>
                  <a:gd name="T2" fmla="*/ 4 w 19"/>
                  <a:gd name="T3" fmla="*/ 8 h 30"/>
                  <a:gd name="T4" fmla="*/ 3 w 19"/>
                  <a:gd name="T5" fmla="*/ 11 h 30"/>
                  <a:gd name="T6" fmla="*/ 2 w 19"/>
                  <a:gd name="T7" fmla="*/ 9 h 30"/>
                  <a:gd name="T8" fmla="*/ 3 w 19"/>
                  <a:gd name="T9" fmla="*/ 7 h 30"/>
                  <a:gd name="T10" fmla="*/ 0 w 19"/>
                  <a:gd name="T11" fmla="*/ 5 h 30"/>
                  <a:gd name="T12" fmla="*/ 9 w 19"/>
                  <a:gd name="T13" fmla="*/ 0 h 30"/>
                  <a:gd name="T14" fmla="*/ 12 w 19"/>
                  <a:gd name="T15" fmla="*/ 4 h 30"/>
                  <a:gd name="T16" fmla="*/ 8 w 19"/>
                  <a:gd name="T17" fmla="*/ 5 h 30"/>
                  <a:gd name="T18" fmla="*/ 12 w 19"/>
                  <a:gd name="T19" fmla="*/ 9 h 30"/>
                  <a:gd name="T20" fmla="*/ 8 w 19"/>
                  <a:gd name="T21" fmla="*/ 11 h 30"/>
                  <a:gd name="T22" fmla="*/ 8 w 19"/>
                  <a:gd name="T23" fmla="*/ 16 h 30"/>
                  <a:gd name="T24" fmla="*/ 16 w 19"/>
                  <a:gd name="T25" fmla="*/ 21 h 30"/>
                  <a:gd name="T26" fmla="*/ 19 w 19"/>
                  <a:gd name="T27" fmla="*/ 30 h 30"/>
                  <a:gd name="T28" fmla="*/ 4 w 19"/>
                  <a:gd name="T2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30">
                    <a:moveTo>
                      <a:pt x="4" y="14"/>
                    </a:moveTo>
                    <a:lnTo>
                      <a:pt x="4" y="8"/>
                    </a:lnTo>
                    <a:lnTo>
                      <a:pt x="3" y="11"/>
                    </a:lnTo>
                    <a:lnTo>
                      <a:pt x="2" y="9"/>
                    </a:lnTo>
                    <a:lnTo>
                      <a:pt x="3" y="7"/>
                    </a:lnTo>
                    <a:lnTo>
                      <a:pt x="0" y="5"/>
                    </a:lnTo>
                    <a:lnTo>
                      <a:pt x="9" y="0"/>
                    </a:lnTo>
                    <a:lnTo>
                      <a:pt x="12" y="4"/>
                    </a:lnTo>
                    <a:lnTo>
                      <a:pt x="8" y="5"/>
                    </a:lnTo>
                    <a:lnTo>
                      <a:pt x="12" y="9"/>
                    </a:lnTo>
                    <a:lnTo>
                      <a:pt x="8" y="11"/>
                    </a:lnTo>
                    <a:lnTo>
                      <a:pt x="8" y="16"/>
                    </a:lnTo>
                    <a:lnTo>
                      <a:pt x="16" y="21"/>
                    </a:lnTo>
                    <a:lnTo>
                      <a:pt x="19" y="30"/>
                    </a:lnTo>
                    <a:lnTo>
                      <a:pt x="4" y="14"/>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303" name="Freeform 1123">
                <a:extLst>
                  <a:ext uri="{FF2B5EF4-FFF2-40B4-BE49-F238E27FC236}">
                    <a16:creationId xmlns:a16="http://schemas.microsoft.com/office/drawing/2014/main" xmlns="" id="{95A96AF0-5FC5-4941-BB19-7E0BF3BB5EFB}"/>
                  </a:ext>
                </a:extLst>
              </p:cNvPr>
              <p:cNvSpPr>
                <a:spLocks/>
              </p:cNvSpPr>
              <p:nvPr/>
            </p:nvSpPr>
            <p:spPr bwMode="auto">
              <a:xfrm>
                <a:off x="11095367" y="3526045"/>
                <a:ext cx="36533" cy="36530"/>
              </a:xfrm>
              <a:custGeom>
                <a:avLst/>
                <a:gdLst>
                  <a:gd name="T0" fmla="*/ 0 w 7"/>
                  <a:gd name="T1" fmla="*/ 4 h 7"/>
                  <a:gd name="T2" fmla="*/ 4 w 7"/>
                  <a:gd name="T3" fmla="*/ 0 h 7"/>
                  <a:gd name="T4" fmla="*/ 7 w 7"/>
                  <a:gd name="T5" fmla="*/ 6 h 7"/>
                  <a:gd name="T6" fmla="*/ 4 w 7"/>
                  <a:gd name="T7" fmla="*/ 7 h 7"/>
                  <a:gd name="T8" fmla="*/ 0 w 7"/>
                  <a:gd name="T9" fmla="*/ 4 h 7"/>
                </a:gdLst>
                <a:ahLst/>
                <a:cxnLst>
                  <a:cxn ang="0">
                    <a:pos x="T0" y="T1"/>
                  </a:cxn>
                  <a:cxn ang="0">
                    <a:pos x="T2" y="T3"/>
                  </a:cxn>
                  <a:cxn ang="0">
                    <a:pos x="T4" y="T5"/>
                  </a:cxn>
                  <a:cxn ang="0">
                    <a:pos x="T6" y="T7"/>
                  </a:cxn>
                  <a:cxn ang="0">
                    <a:pos x="T8" y="T9"/>
                  </a:cxn>
                </a:cxnLst>
                <a:rect l="0" t="0" r="r" b="b"/>
                <a:pathLst>
                  <a:path w="7" h="7">
                    <a:moveTo>
                      <a:pt x="0" y="4"/>
                    </a:moveTo>
                    <a:lnTo>
                      <a:pt x="4" y="0"/>
                    </a:lnTo>
                    <a:lnTo>
                      <a:pt x="7" y="6"/>
                    </a:lnTo>
                    <a:lnTo>
                      <a:pt x="4" y="7"/>
                    </a:lnTo>
                    <a:lnTo>
                      <a:pt x="0" y="4"/>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304" name="Freeform 1124">
                <a:extLst>
                  <a:ext uri="{FF2B5EF4-FFF2-40B4-BE49-F238E27FC236}">
                    <a16:creationId xmlns:a16="http://schemas.microsoft.com/office/drawing/2014/main" xmlns="" id="{E718104B-A466-4572-99EF-CDA8701BBD2C}"/>
                  </a:ext>
                </a:extLst>
              </p:cNvPr>
              <p:cNvSpPr>
                <a:spLocks/>
              </p:cNvSpPr>
              <p:nvPr/>
            </p:nvSpPr>
            <p:spPr bwMode="auto">
              <a:xfrm>
                <a:off x="11111022" y="3599109"/>
                <a:ext cx="57408" cy="67843"/>
              </a:xfrm>
              <a:custGeom>
                <a:avLst/>
                <a:gdLst>
                  <a:gd name="T0" fmla="*/ 0 w 11"/>
                  <a:gd name="T1" fmla="*/ 0 h 13"/>
                  <a:gd name="T2" fmla="*/ 8 w 11"/>
                  <a:gd name="T3" fmla="*/ 3 h 13"/>
                  <a:gd name="T4" fmla="*/ 11 w 11"/>
                  <a:gd name="T5" fmla="*/ 13 h 13"/>
                  <a:gd name="T6" fmla="*/ 0 w 11"/>
                  <a:gd name="T7" fmla="*/ 0 h 13"/>
                </a:gdLst>
                <a:ahLst/>
                <a:cxnLst>
                  <a:cxn ang="0">
                    <a:pos x="T0" y="T1"/>
                  </a:cxn>
                  <a:cxn ang="0">
                    <a:pos x="T2" y="T3"/>
                  </a:cxn>
                  <a:cxn ang="0">
                    <a:pos x="T4" y="T5"/>
                  </a:cxn>
                  <a:cxn ang="0">
                    <a:pos x="T6" y="T7"/>
                  </a:cxn>
                </a:cxnLst>
                <a:rect l="0" t="0" r="r" b="b"/>
                <a:pathLst>
                  <a:path w="11" h="13">
                    <a:moveTo>
                      <a:pt x="0" y="0"/>
                    </a:moveTo>
                    <a:lnTo>
                      <a:pt x="8" y="3"/>
                    </a:lnTo>
                    <a:lnTo>
                      <a:pt x="11" y="13"/>
                    </a:lnTo>
                    <a:lnTo>
                      <a:pt x="0" y="0"/>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305" name="Freeform 1125">
                <a:extLst>
                  <a:ext uri="{FF2B5EF4-FFF2-40B4-BE49-F238E27FC236}">
                    <a16:creationId xmlns:a16="http://schemas.microsoft.com/office/drawing/2014/main" xmlns="" id="{91626B64-4D7B-4B50-ABD7-1FDAC3CD739D}"/>
                  </a:ext>
                </a:extLst>
              </p:cNvPr>
              <p:cNvSpPr>
                <a:spLocks/>
              </p:cNvSpPr>
              <p:nvPr/>
            </p:nvSpPr>
            <p:spPr bwMode="auto">
              <a:xfrm>
                <a:off x="11131897" y="3562579"/>
                <a:ext cx="57408" cy="93938"/>
              </a:xfrm>
              <a:custGeom>
                <a:avLst/>
                <a:gdLst>
                  <a:gd name="T0" fmla="*/ 7 w 11"/>
                  <a:gd name="T1" fmla="*/ 7 h 18"/>
                  <a:gd name="T2" fmla="*/ 11 w 11"/>
                  <a:gd name="T3" fmla="*/ 12 h 18"/>
                  <a:gd name="T4" fmla="*/ 11 w 11"/>
                  <a:gd name="T5" fmla="*/ 18 h 18"/>
                  <a:gd name="T6" fmla="*/ 4 w 11"/>
                  <a:gd name="T7" fmla="*/ 3 h 18"/>
                  <a:gd name="T8" fmla="*/ 0 w 11"/>
                  <a:gd name="T9" fmla="*/ 0 h 18"/>
                  <a:gd name="T10" fmla="*/ 2 w 11"/>
                  <a:gd name="T11" fmla="*/ 0 h 18"/>
                  <a:gd name="T12" fmla="*/ 7 w 11"/>
                  <a:gd name="T13" fmla="*/ 7 h 18"/>
                </a:gdLst>
                <a:ahLst/>
                <a:cxnLst>
                  <a:cxn ang="0">
                    <a:pos x="T0" y="T1"/>
                  </a:cxn>
                  <a:cxn ang="0">
                    <a:pos x="T2" y="T3"/>
                  </a:cxn>
                  <a:cxn ang="0">
                    <a:pos x="T4" y="T5"/>
                  </a:cxn>
                  <a:cxn ang="0">
                    <a:pos x="T6" y="T7"/>
                  </a:cxn>
                  <a:cxn ang="0">
                    <a:pos x="T8" y="T9"/>
                  </a:cxn>
                  <a:cxn ang="0">
                    <a:pos x="T10" y="T11"/>
                  </a:cxn>
                  <a:cxn ang="0">
                    <a:pos x="T12" y="T13"/>
                  </a:cxn>
                </a:cxnLst>
                <a:rect l="0" t="0" r="r" b="b"/>
                <a:pathLst>
                  <a:path w="11" h="18">
                    <a:moveTo>
                      <a:pt x="7" y="7"/>
                    </a:moveTo>
                    <a:lnTo>
                      <a:pt x="11" y="12"/>
                    </a:lnTo>
                    <a:lnTo>
                      <a:pt x="11" y="18"/>
                    </a:lnTo>
                    <a:lnTo>
                      <a:pt x="4" y="3"/>
                    </a:lnTo>
                    <a:lnTo>
                      <a:pt x="0" y="0"/>
                    </a:lnTo>
                    <a:lnTo>
                      <a:pt x="2" y="0"/>
                    </a:lnTo>
                    <a:lnTo>
                      <a:pt x="7" y="7"/>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306" name="Freeform 1126">
                <a:extLst>
                  <a:ext uri="{FF2B5EF4-FFF2-40B4-BE49-F238E27FC236}">
                    <a16:creationId xmlns:a16="http://schemas.microsoft.com/office/drawing/2014/main" xmlns="" id="{9150EEAE-52B7-4619-9825-C11283B50EB7}"/>
                  </a:ext>
                </a:extLst>
              </p:cNvPr>
              <p:cNvSpPr>
                <a:spLocks/>
              </p:cNvSpPr>
              <p:nvPr/>
            </p:nvSpPr>
            <p:spPr bwMode="auto">
              <a:xfrm>
                <a:off x="11220618" y="3713922"/>
                <a:ext cx="20875" cy="41750"/>
              </a:xfrm>
              <a:custGeom>
                <a:avLst/>
                <a:gdLst>
                  <a:gd name="T0" fmla="*/ 0 w 4"/>
                  <a:gd name="T1" fmla="*/ 0 h 8"/>
                  <a:gd name="T2" fmla="*/ 4 w 4"/>
                  <a:gd name="T3" fmla="*/ 8 h 8"/>
                  <a:gd name="T4" fmla="*/ 0 w 4"/>
                  <a:gd name="T5" fmla="*/ 2 h 8"/>
                  <a:gd name="T6" fmla="*/ 0 w 4"/>
                  <a:gd name="T7" fmla="*/ 0 h 8"/>
                </a:gdLst>
                <a:ahLst/>
                <a:cxnLst>
                  <a:cxn ang="0">
                    <a:pos x="T0" y="T1"/>
                  </a:cxn>
                  <a:cxn ang="0">
                    <a:pos x="T2" y="T3"/>
                  </a:cxn>
                  <a:cxn ang="0">
                    <a:pos x="T4" y="T5"/>
                  </a:cxn>
                  <a:cxn ang="0">
                    <a:pos x="T6" y="T7"/>
                  </a:cxn>
                </a:cxnLst>
                <a:rect l="0" t="0" r="r" b="b"/>
                <a:pathLst>
                  <a:path w="4" h="8">
                    <a:moveTo>
                      <a:pt x="0" y="0"/>
                    </a:moveTo>
                    <a:lnTo>
                      <a:pt x="4" y="8"/>
                    </a:lnTo>
                    <a:lnTo>
                      <a:pt x="0" y="2"/>
                    </a:lnTo>
                    <a:lnTo>
                      <a:pt x="0" y="0"/>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307" name="Freeform 1134">
                <a:extLst>
                  <a:ext uri="{FF2B5EF4-FFF2-40B4-BE49-F238E27FC236}">
                    <a16:creationId xmlns:a16="http://schemas.microsoft.com/office/drawing/2014/main" xmlns="" id="{E587B881-5CE3-4FAD-A44D-B9789E39DC16}"/>
                  </a:ext>
                </a:extLst>
              </p:cNvPr>
              <p:cNvSpPr>
                <a:spLocks/>
              </p:cNvSpPr>
              <p:nvPr/>
            </p:nvSpPr>
            <p:spPr bwMode="auto">
              <a:xfrm>
                <a:off x="15197342" y="4627214"/>
                <a:ext cx="130472" cy="52188"/>
              </a:xfrm>
              <a:custGeom>
                <a:avLst/>
                <a:gdLst>
                  <a:gd name="T0" fmla="*/ 17 w 25"/>
                  <a:gd name="T1" fmla="*/ 2 h 10"/>
                  <a:gd name="T2" fmla="*/ 0 w 25"/>
                  <a:gd name="T3" fmla="*/ 2 h 10"/>
                  <a:gd name="T4" fmla="*/ 9 w 25"/>
                  <a:gd name="T5" fmla="*/ 7 h 10"/>
                  <a:gd name="T6" fmla="*/ 20 w 25"/>
                  <a:gd name="T7" fmla="*/ 10 h 10"/>
                  <a:gd name="T8" fmla="*/ 24 w 25"/>
                  <a:gd name="T9" fmla="*/ 7 h 10"/>
                  <a:gd name="T10" fmla="*/ 25 w 25"/>
                  <a:gd name="T11" fmla="*/ 3 h 10"/>
                  <a:gd name="T12" fmla="*/ 24 w 25"/>
                  <a:gd name="T13" fmla="*/ 3 h 10"/>
                  <a:gd name="T14" fmla="*/ 23 w 25"/>
                  <a:gd name="T15" fmla="*/ 8 h 10"/>
                  <a:gd name="T16" fmla="*/ 21 w 25"/>
                  <a:gd name="T17" fmla="*/ 0 h 10"/>
                  <a:gd name="T18" fmla="*/ 17 w 25"/>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10">
                    <a:moveTo>
                      <a:pt x="17" y="2"/>
                    </a:moveTo>
                    <a:lnTo>
                      <a:pt x="0" y="2"/>
                    </a:lnTo>
                    <a:lnTo>
                      <a:pt x="9" y="7"/>
                    </a:lnTo>
                    <a:lnTo>
                      <a:pt x="20" y="10"/>
                    </a:lnTo>
                    <a:lnTo>
                      <a:pt x="24" y="7"/>
                    </a:lnTo>
                    <a:lnTo>
                      <a:pt x="25" y="3"/>
                    </a:lnTo>
                    <a:lnTo>
                      <a:pt x="24" y="3"/>
                    </a:lnTo>
                    <a:lnTo>
                      <a:pt x="23" y="8"/>
                    </a:lnTo>
                    <a:lnTo>
                      <a:pt x="21" y="0"/>
                    </a:lnTo>
                    <a:lnTo>
                      <a:pt x="17" y="2"/>
                    </a:lnTo>
                    <a:close/>
                  </a:path>
                </a:pathLst>
              </a:custGeom>
              <a:grpFill/>
              <a:ln w="4763">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grpSp>
      </p:grpSp>
      <p:grpSp>
        <p:nvGrpSpPr>
          <p:cNvPr id="4" name="Group 3">
            <a:extLst>
              <a:ext uri="{FF2B5EF4-FFF2-40B4-BE49-F238E27FC236}">
                <a16:creationId xmlns:a16="http://schemas.microsoft.com/office/drawing/2014/main" xmlns="" id="{A27B2E51-ED21-435A-8710-B00683877DC2}"/>
              </a:ext>
            </a:extLst>
          </p:cNvPr>
          <p:cNvGrpSpPr/>
          <p:nvPr/>
        </p:nvGrpSpPr>
        <p:grpSpPr>
          <a:xfrm>
            <a:off x="2498853" y="1508111"/>
            <a:ext cx="1262079" cy="1260256"/>
            <a:chOff x="2290128" y="1508111"/>
            <a:chExt cx="1262079" cy="1260256"/>
          </a:xfrm>
        </p:grpSpPr>
        <p:sp>
          <p:nvSpPr>
            <p:cNvPr id="24" name="Oval 23"/>
            <p:cNvSpPr/>
            <p:nvPr/>
          </p:nvSpPr>
          <p:spPr>
            <a:xfrm>
              <a:off x="2290128" y="1508111"/>
              <a:ext cx="1260256" cy="1260256"/>
            </a:xfrm>
            <a:prstGeom prst="ellipse">
              <a:avLst/>
            </a:prstGeom>
            <a:solidFill>
              <a:srgbClr val="E28432"/>
            </a:solidFill>
          </p:spPr>
          <p:txBody>
            <a:bodyPr rtlCol="0" anchor="ctr">
              <a:spAutoFit/>
            </a:bodyPr>
            <a:lstStyle/>
            <a:p>
              <a:pPr algn="ctr">
                <a:spcAft>
                  <a:spcPts val="1200"/>
                </a:spcAft>
              </a:pPr>
              <a:endParaRPr lang="en-US" dirty="0"/>
            </a:p>
          </p:txBody>
        </p:sp>
        <p:pic>
          <p:nvPicPr>
            <p:cNvPr id="1308" name="Picture 130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58642" y="1533786"/>
              <a:ext cx="993565" cy="1058089"/>
            </a:xfrm>
            <a:prstGeom prst="rect">
              <a:avLst/>
            </a:prstGeom>
          </p:spPr>
        </p:pic>
      </p:grpSp>
      <p:grpSp>
        <p:nvGrpSpPr>
          <p:cNvPr id="3" name="Group 2">
            <a:extLst>
              <a:ext uri="{FF2B5EF4-FFF2-40B4-BE49-F238E27FC236}">
                <a16:creationId xmlns:a16="http://schemas.microsoft.com/office/drawing/2014/main" xmlns="" id="{F38C60F0-BC68-40E3-A45A-5B9F2B72AC73}"/>
              </a:ext>
            </a:extLst>
          </p:cNvPr>
          <p:cNvGrpSpPr/>
          <p:nvPr/>
        </p:nvGrpSpPr>
        <p:grpSpPr>
          <a:xfrm>
            <a:off x="784115" y="1508111"/>
            <a:ext cx="1359017" cy="1260256"/>
            <a:chOff x="578839" y="1508111"/>
            <a:chExt cx="1359017" cy="1260256"/>
          </a:xfrm>
        </p:grpSpPr>
        <p:sp>
          <p:nvSpPr>
            <p:cNvPr id="23" name="Oval 22"/>
            <p:cNvSpPr/>
            <p:nvPr/>
          </p:nvSpPr>
          <p:spPr>
            <a:xfrm>
              <a:off x="631961" y="1508111"/>
              <a:ext cx="1260256" cy="1260256"/>
            </a:xfrm>
            <a:prstGeom prst="ellipse">
              <a:avLst/>
            </a:prstGeom>
            <a:solidFill>
              <a:srgbClr val="0070C0"/>
            </a:solidFill>
          </p:spPr>
          <p:txBody>
            <a:bodyPr rtlCol="0" anchor="ctr">
              <a:spAutoFit/>
            </a:bodyPr>
            <a:lstStyle/>
            <a:p>
              <a:pPr algn="ctr">
                <a:spcAft>
                  <a:spcPts val="1200"/>
                </a:spcAft>
              </a:pPr>
              <a:endParaRPr lang="en-US" dirty="0"/>
            </a:p>
          </p:txBody>
        </p:sp>
        <p:pic>
          <p:nvPicPr>
            <p:cNvPr id="1309" name="Picture 130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8839" y="1858932"/>
              <a:ext cx="1359017" cy="707637"/>
            </a:xfrm>
            <a:prstGeom prst="rect">
              <a:avLst/>
            </a:prstGeom>
          </p:spPr>
        </p:pic>
      </p:grpSp>
      <p:grpSp>
        <p:nvGrpSpPr>
          <p:cNvPr id="28" name="Group 27">
            <a:extLst>
              <a:ext uri="{FF2B5EF4-FFF2-40B4-BE49-F238E27FC236}">
                <a16:creationId xmlns:a16="http://schemas.microsoft.com/office/drawing/2014/main" xmlns="" id="{490E348F-ABB7-41CB-B5EC-F5C73E4FE8CA}"/>
              </a:ext>
            </a:extLst>
          </p:cNvPr>
          <p:cNvGrpSpPr/>
          <p:nvPr/>
        </p:nvGrpSpPr>
        <p:grpSpPr>
          <a:xfrm>
            <a:off x="5732630" y="1508111"/>
            <a:ext cx="1260256" cy="1260256"/>
            <a:chOff x="5606462" y="1508111"/>
            <a:chExt cx="1260256" cy="1260256"/>
          </a:xfrm>
          <a:solidFill>
            <a:srgbClr val="00A1AD"/>
          </a:solidFill>
        </p:grpSpPr>
        <p:sp>
          <p:nvSpPr>
            <p:cNvPr id="26" name="Oval 25"/>
            <p:cNvSpPr/>
            <p:nvPr/>
          </p:nvSpPr>
          <p:spPr>
            <a:xfrm>
              <a:off x="5606462" y="1508111"/>
              <a:ext cx="1260256" cy="1260256"/>
            </a:xfrm>
            <a:prstGeom prst="ellipse">
              <a:avLst/>
            </a:prstGeom>
            <a:grpFill/>
          </p:spPr>
          <p:txBody>
            <a:bodyPr rtlCol="0" anchor="ctr">
              <a:spAutoFit/>
            </a:bodyPr>
            <a:lstStyle/>
            <a:p>
              <a:pPr algn="ctr">
                <a:spcAft>
                  <a:spcPts val="1200"/>
                </a:spcAft>
              </a:pPr>
              <a:endParaRPr lang="en-US" dirty="0"/>
            </a:p>
          </p:txBody>
        </p:sp>
        <p:pic>
          <p:nvPicPr>
            <p:cNvPr id="1310" name="Picture 130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67400" y="1701555"/>
              <a:ext cx="750299" cy="861650"/>
            </a:xfrm>
            <a:prstGeom prst="rect">
              <a:avLst/>
            </a:prstGeom>
            <a:grpFill/>
          </p:spPr>
        </p:pic>
      </p:grpSp>
      <p:grpSp>
        <p:nvGrpSpPr>
          <p:cNvPr id="29" name="Group 28">
            <a:extLst>
              <a:ext uri="{FF2B5EF4-FFF2-40B4-BE49-F238E27FC236}">
                <a16:creationId xmlns:a16="http://schemas.microsoft.com/office/drawing/2014/main" xmlns="" id="{3D5B8EF6-BA8B-410C-BDA4-CE2870A572E2}"/>
              </a:ext>
            </a:extLst>
          </p:cNvPr>
          <p:cNvGrpSpPr/>
          <p:nvPr/>
        </p:nvGrpSpPr>
        <p:grpSpPr>
          <a:xfrm>
            <a:off x="7348605" y="1508111"/>
            <a:ext cx="1260256" cy="1260256"/>
            <a:chOff x="7264628" y="1508111"/>
            <a:chExt cx="1260256" cy="1260256"/>
          </a:xfrm>
          <a:solidFill>
            <a:srgbClr val="87AFBF"/>
          </a:solidFill>
        </p:grpSpPr>
        <p:sp>
          <p:nvSpPr>
            <p:cNvPr id="27" name="Oval 26"/>
            <p:cNvSpPr/>
            <p:nvPr/>
          </p:nvSpPr>
          <p:spPr>
            <a:xfrm>
              <a:off x="7264628" y="1508111"/>
              <a:ext cx="1260256" cy="1260256"/>
            </a:xfrm>
            <a:prstGeom prst="ellipse">
              <a:avLst/>
            </a:prstGeom>
            <a:grpFill/>
          </p:spPr>
          <p:txBody>
            <a:bodyPr rtlCol="0" anchor="ctr">
              <a:spAutoFit/>
            </a:bodyPr>
            <a:lstStyle/>
            <a:p>
              <a:pPr algn="ctr">
                <a:spcAft>
                  <a:spcPts val="1200"/>
                </a:spcAft>
              </a:pPr>
              <a:endParaRPr lang="en-US" dirty="0"/>
            </a:p>
          </p:txBody>
        </p:sp>
        <p:pic>
          <p:nvPicPr>
            <p:cNvPr id="1311" name="Picture 13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77175" y="1736521"/>
              <a:ext cx="801820" cy="792604"/>
            </a:xfrm>
            <a:prstGeom prst="rect">
              <a:avLst/>
            </a:prstGeom>
            <a:grpFill/>
          </p:spPr>
        </p:pic>
      </p:grpSp>
      <p:cxnSp>
        <p:nvCxnSpPr>
          <p:cNvPr id="100" name="Straight Arrow Connector 99"/>
          <p:cNvCxnSpPr/>
          <p:nvPr/>
        </p:nvCxnSpPr>
        <p:spPr>
          <a:xfrm flipV="1">
            <a:off x="637071" y="1458719"/>
            <a:ext cx="0" cy="4319587"/>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832630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 calcmode="lin" valueType="num">
                                      <p:cBhvr>
                                        <p:cTn id="13" dur="500" fill="hold"/>
                                        <p:tgtEl>
                                          <p:spTgt spid="3"/>
                                        </p:tgtEl>
                                        <p:attrNameLst>
                                          <p:attrName>style.rotation</p:attrName>
                                        </p:attrNameLst>
                                      </p:cBhvr>
                                      <p:tavLst>
                                        <p:tav tm="0">
                                          <p:val>
                                            <p:fltVal val="90"/>
                                          </p:val>
                                        </p:tav>
                                        <p:tav tm="100000">
                                          <p:val>
                                            <p:fltVal val="0"/>
                                          </p:val>
                                        </p:tav>
                                      </p:tavLst>
                                    </p:anim>
                                    <p:animEffect transition="in" filter="fade">
                                      <p:cBhvr>
                                        <p:cTn id="14" dur="500"/>
                                        <p:tgtEl>
                                          <p:spTgt spid="3"/>
                                        </p:tgtEl>
                                      </p:cBhvr>
                                    </p:animEffect>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up)">
                                      <p:cBhvr>
                                        <p:cTn id="18" dur="500"/>
                                        <p:tgtEl>
                                          <p:spTgt spid="30"/>
                                        </p:tgtEl>
                                      </p:cBhvr>
                                    </p:animEffect>
                                  </p:childTnLst>
                                </p:cTn>
                              </p:par>
                            </p:childTnLst>
                          </p:cTn>
                        </p:par>
                        <p:par>
                          <p:cTn id="19" fill="hold">
                            <p:stCondLst>
                              <p:cond delay="1500"/>
                            </p:stCondLst>
                            <p:childTnLst>
                              <p:par>
                                <p:cTn id="20" presetID="31"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 calcmode="lin" valueType="num">
                                      <p:cBhvr>
                                        <p:cTn id="24" dur="500" fill="hold"/>
                                        <p:tgtEl>
                                          <p:spTgt spid="4"/>
                                        </p:tgtEl>
                                        <p:attrNameLst>
                                          <p:attrName>style.rotation</p:attrName>
                                        </p:attrNameLst>
                                      </p:cBhvr>
                                      <p:tavLst>
                                        <p:tav tm="0">
                                          <p:val>
                                            <p:fltVal val="90"/>
                                          </p:val>
                                        </p:tav>
                                        <p:tav tm="100000">
                                          <p:val>
                                            <p:fltVal val="0"/>
                                          </p:val>
                                        </p:tav>
                                      </p:tavLst>
                                    </p:anim>
                                    <p:animEffect transition="in" filter="fade">
                                      <p:cBhvr>
                                        <p:cTn id="25" dur="500"/>
                                        <p:tgtEl>
                                          <p:spTgt spid="4"/>
                                        </p:tgtEl>
                                      </p:cBhvr>
                                    </p:animEffect>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up)">
                                      <p:cBhvr>
                                        <p:cTn id="29" dur="500"/>
                                        <p:tgtEl>
                                          <p:spTgt spid="31"/>
                                        </p:tgtEl>
                                      </p:cBhvr>
                                    </p:animEffect>
                                  </p:childTnLst>
                                </p:cTn>
                              </p:par>
                            </p:childTnLst>
                          </p:cTn>
                        </p:par>
                        <p:par>
                          <p:cTn id="30" fill="hold">
                            <p:stCondLst>
                              <p:cond delay="2500"/>
                            </p:stCondLst>
                            <p:childTnLst>
                              <p:par>
                                <p:cTn id="31" presetID="31" presetClass="entr" presetSubtype="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 calcmode="lin" valueType="num">
                                      <p:cBhvr>
                                        <p:cTn id="35" dur="500" fill="hold"/>
                                        <p:tgtEl>
                                          <p:spTgt spid="6"/>
                                        </p:tgtEl>
                                        <p:attrNameLst>
                                          <p:attrName>style.rotation</p:attrName>
                                        </p:attrNameLst>
                                      </p:cBhvr>
                                      <p:tavLst>
                                        <p:tav tm="0">
                                          <p:val>
                                            <p:fltVal val="90"/>
                                          </p:val>
                                        </p:tav>
                                        <p:tav tm="100000">
                                          <p:val>
                                            <p:fltVal val="0"/>
                                          </p:val>
                                        </p:tav>
                                      </p:tavLst>
                                    </p:anim>
                                    <p:animEffect transition="in" filter="fade">
                                      <p:cBhvr>
                                        <p:cTn id="36" dur="500"/>
                                        <p:tgtEl>
                                          <p:spTgt spid="6"/>
                                        </p:tgtEl>
                                      </p:cBhvr>
                                    </p:animEffect>
                                  </p:childTnLst>
                                </p:cTn>
                              </p:par>
                            </p:childTnLst>
                          </p:cTn>
                        </p:par>
                        <p:par>
                          <p:cTn id="37" fill="hold">
                            <p:stCondLst>
                              <p:cond delay="3000"/>
                            </p:stCondLst>
                            <p:childTnLst>
                              <p:par>
                                <p:cTn id="38" presetID="22" presetClass="entr" presetSubtype="1" fill="hold" nodeType="afterEffect">
                                  <p:stCondLst>
                                    <p:cond delay="0"/>
                                  </p:stCondLst>
                                  <p:childTnLst>
                                    <p:set>
                                      <p:cBhvr>
                                        <p:cTn id="39" dur="1" fill="hold">
                                          <p:stCondLst>
                                            <p:cond delay="0"/>
                                          </p:stCondLst>
                                        </p:cTn>
                                        <p:tgtEl>
                                          <p:spTgt spid="1312"/>
                                        </p:tgtEl>
                                        <p:attrNameLst>
                                          <p:attrName>style.visibility</p:attrName>
                                        </p:attrNameLst>
                                      </p:cBhvr>
                                      <p:to>
                                        <p:strVal val="visible"/>
                                      </p:to>
                                    </p:set>
                                    <p:animEffect transition="in" filter="wipe(up)">
                                      <p:cBhvr>
                                        <p:cTn id="40" dur="500"/>
                                        <p:tgtEl>
                                          <p:spTgt spid="1312"/>
                                        </p:tgtEl>
                                      </p:cBhvr>
                                    </p:animEffect>
                                  </p:childTnLst>
                                </p:cTn>
                              </p:par>
                            </p:childTnLst>
                          </p:cTn>
                        </p:par>
                        <p:par>
                          <p:cTn id="41" fill="hold">
                            <p:stCondLst>
                              <p:cond delay="3500"/>
                            </p:stCondLst>
                            <p:childTnLst>
                              <p:par>
                                <p:cTn id="42" presetID="31" presetClass="entr" presetSubtype="0"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p:cTn id="44" dur="500" fill="hold"/>
                                        <p:tgtEl>
                                          <p:spTgt spid="28"/>
                                        </p:tgtEl>
                                        <p:attrNameLst>
                                          <p:attrName>ppt_w</p:attrName>
                                        </p:attrNameLst>
                                      </p:cBhvr>
                                      <p:tavLst>
                                        <p:tav tm="0">
                                          <p:val>
                                            <p:fltVal val="0"/>
                                          </p:val>
                                        </p:tav>
                                        <p:tav tm="100000">
                                          <p:val>
                                            <p:strVal val="#ppt_w"/>
                                          </p:val>
                                        </p:tav>
                                      </p:tavLst>
                                    </p:anim>
                                    <p:anim calcmode="lin" valueType="num">
                                      <p:cBhvr>
                                        <p:cTn id="45" dur="500" fill="hold"/>
                                        <p:tgtEl>
                                          <p:spTgt spid="28"/>
                                        </p:tgtEl>
                                        <p:attrNameLst>
                                          <p:attrName>ppt_h</p:attrName>
                                        </p:attrNameLst>
                                      </p:cBhvr>
                                      <p:tavLst>
                                        <p:tav tm="0">
                                          <p:val>
                                            <p:fltVal val="0"/>
                                          </p:val>
                                        </p:tav>
                                        <p:tav tm="100000">
                                          <p:val>
                                            <p:strVal val="#ppt_h"/>
                                          </p:val>
                                        </p:tav>
                                      </p:tavLst>
                                    </p:anim>
                                    <p:anim calcmode="lin" valueType="num">
                                      <p:cBhvr>
                                        <p:cTn id="46" dur="500" fill="hold"/>
                                        <p:tgtEl>
                                          <p:spTgt spid="28"/>
                                        </p:tgtEl>
                                        <p:attrNameLst>
                                          <p:attrName>style.rotation</p:attrName>
                                        </p:attrNameLst>
                                      </p:cBhvr>
                                      <p:tavLst>
                                        <p:tav tm="0">
                                          <p:val>
                                            <p:fltVal val="90"/>
                                          </p:val>
                                        </p:tav>
                                        <p:tav tm="100000">
                                          <p:val>
                                            <p:fltVal val="0"/>
                                          </p:val>
                                        </p:tav>
                                      </p:tavLst>
                                    </p:anim>
                                    <p:animEffect transition="in" filter="fade">
                                      <p:cBhvr>
                                        <p:cTn id="47" dur="500"/>
                                        <p:tgtEl>
                                          <p:spTgt spid="28"/>
                                        </p:tgtEl>
                                      </p:cBhvr>
                                    </p:animEffect>
                                  </p:childTnLst>
                                </p:cTn>
                              </p:par>
                            </p:childTnLst>
                          </p:cTn>
                        </p:par>
                        <p:par>
                          <p:cTn id="48" fill="hold">
                            <p:stCondLst>
                              <p:cond delay="4000"/>
                            </p:stCondLst>
                            <p:childTnLst>
                              <p:par>
                                <p:cTn id="49" presetID="22" presetClass="entr" presetSubtype="1" fill="hold" nodeType="afterEffect">
                                  <p:stCondLst>
                                    <p:cond delay="0"/>
                                  </p:stCondLst>
                                  <p:childTnLst>
                                    <p:set>
                                      <p:cBhvr>
                                        <p:cTn id="50" dur="1" fill="hold">
                                          <p:stCondLst>
                                            <p:cond delay="0"/>
                                          </p:stCondLst>
                                        </p:cTn>
                                        <p:tgtEl>
                                          <p:spTgt spid="1313"/>
                                        </p:tgtEl>
                                        <p:attrNameLst>
                                          <p:attrName>style.visibility</p:attrName>
                                        </p:attrNameLst>
                                      </p:cBhvr>
                                      <p:to>
                                        <p:strVal val="visible"/>
                                      </p:to>
                                    </p:set>
                                    <p:animEffect transition="in" filter="wipe(up)">
                                      <p:cBhvr>
                                        <p:cTn id="51" dur="500"/>
                                        <p:tgtEl>
                                          <p:spTgt spid="1313"/>
                                        </p:tgtEl>
                                      </p:cBhvr>
                                    </p:animEffect>
                                  </p:childTnLst>
                                </p:cTn>
                              </p:par>
                            </p:childTnLst>
                          </p:cTn>
                        </p:par>
                        <p:par>
                          <p:cTn id="52" fill="hold">
                            <p:stCondLst>
                              <p:cond delay="4500"/>
                            </p:stCondLst>
                            <p:childTnLst>
                              <p:par>
                                <p:cTn id="53" presetID="31" presetClass="entr" presetSubtype="0"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 calcmode="lin" valueType="num">
                                      <p:cBhvr>
                                        <p:cTn id="57" dur="500" fill="hold"/>
                                        <p:tgtEl>
                                          <p:spTgt spid="29"/>
                                        </p:tgtEl>
                                        <p:attrNameLst>
                                          <p:attrName>style.rotation</p:attrName>
                                        </p:attrNameLst>
                                      </p:cBhvr>
                                      <p:tavLst>
                                        <p:tav tm="0">
                                          <p:val>
                                            <p:fltVal val="90"/>
                                          </p:val>
                                        </p:tav>
                                        <p:tav tm="100000">
                                          <p:val>
                                            <p:fltVal val="0"/>
                                          </p:val>
                                        </p:tav>
                                      </p:tavLst>
                                    </p:anim>
                                    <p:animEffect transition="in" filter="fade">
                                      <p:cBhvr>
                                        <p:cTn id="58" dur="500"/>
                                        <p:tgtEl>
                                          <p:spTgt spid="29"/>
                                        </p:tgtEl>
                                      </p:cBhvr>
                                    </p:animEffect>
                                  </p:childTnLst>
                                </p:cTn>
                              </p:par>
                            </p:childTnLst>
                          </p:cTn>
                        </p:par>
                        <p:par>
                          <p:cTn id="59" fill="hold">
                            <p:stCondLst>
                              <p:cond delay="5000"/>
                            </p:stCondLst>
                            <p:childTnLst>
                              <p:par>
                                <p:cTn id="60" presetID="22" presetClass="entr" presetSubtype="1" fill="hold" nodeType="afterEffect">
                                  <p:stCondLst>
                                    <p:cond delay="0"/>
                                  </p:stCondLst>
                                  <p:childTnLst>
                                    <p:set>
                                      <p:cBhvr>
                                        <p:cTn id="61" dur="1" fill="hold">
                                          <p:stCondLst>
                                            <p:cond delay="0"/>
                                          </p:stCondLst>
                                        </p:cTn>
                                        <p:tgtEl>
                                          <p:spTgt spid="1314"/>
                                        </p:tgtEl>
                                        <p:attrNameLst>
                                          <p:attrName>style.visibility</p:attrName>
                                        </p:attrNameLst>
                                      </p:cBhvr>
                                      <p:to>
                                        <p:strVal val="visible"/>
                                      </p:to>
                                    </p:set>
                                    <p:animEffect transition="in" filter="wipe(up)">
                                      <p:cBhvr>
                                        <p:cTn id="62" dur="500"/>
                                        <p:tgtEl>
                                          <p:spTgt spid="1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3070" y="1993503"/>
            <a:ext cx="4581185" cy="3901845"/>
          </a:xfrm>
          <a:prstGeom prst="rect">
            <a:avLst/>
          </a:prstGeom>
        </p:spPr>
      </p:pic>
      <p:sp>
        <p:nvSpPr>
          <p:cNvPr id="2" name="Title 1"/>
          <p:cNvSpPr>
            <a:spLocks noGrp="1"/>
          </p:cNvSpPr>
          <p:nvPr>
            <p:ph type="title"/>
          </p:nvPr>
        </p:nvSpPr>
        <p:spPr>
          <a:xfrm>
            <a:off x="1600200" y="280800"/>
            <a:ext cx="7111999" cy="363600"/>
          </a:xfrm>
        </p:spPr>
        <p:txBody>
          <a:bodyPr/>
          <a:lstStyle/>
          <a:p>
            <a:r>
              <a:rPr lang="en-US" sz="2000" dirty="0"/>
              <a:t>Measuring Markets – Indices</a:t>
            </a:r>
          </a:p>
        </p:txBody>
      </p:sp>
      <p:sp>
        <p:nvSpPr>
          <p:cNvPr id="3" name="Rectangle 2"/>
          <p:cNvSpPr/>
          <p:nvPr/>
        </p:nvSpPr>
        <p:spPr>
          <a:xfrm>
            <a:off x="51663" y="874385"/>
            <a:ext cx="9144000" cy="830997"/>
          </a:xfrm>
          <a:prstGeom prst="rect">
            <a:avLst/>
          </a:prstGeom>
        </p:spPr>
        <p:txBody>
          <a:bodyPr wrap="square">
            <a:spAutoFit/>
          </a:bodyPr>
          <a:lstStyle/>
          <a:p>
            <a:pPr algn="ctr"/>
            <a:r>
              <a:rPr lang="en-US" sz="2400" dirty="0" smtClean="0"/>
              <a:t>A </a:t>
            </a:r>
            <a:r>
              <a:rPr lang="en-US" sz="2400" dirty="0"/>
              <a:t>variation in the price of an index is calculated in </a:t>
            </a:r>
            <a:r>
              <a:rPr lang="en-US" sz="2400" dirty="0" smtClean="0"/>
              <a:t>points …</a:t>
            </a:r>
          </a:p>
          <a:p>
            <a:pPr algn="ctr"/>
            <a:r>
              <a:rPr lang="en-US" sz="2400" dirty="0"/>
              <a:t>b</a:t>
            </a:r>
            <a:r>
              <a:rPr lang="en-US" sz="2400" dirty="0" smtClean="0"/>
              <a:t>ut expressed as a percentage.</a:t>
            </a:r>
            <a:endParaRPr lang="en-US" sz="2400" dirty="0"/>
          </a:p>
        </p:txBody>
      </p:sp>
      <p:sp>
        <p:nvSpPr>
          <p:cNvPr id="6" name="Oval Callout 5"/>
          <p:cNvSpPr/>
          <p:nvPr/>
        </p:nvSpPr>
        <p:spPr>
          <a:xfrm>
            <a:off x="217391" y="1422581"/>
            <a:ext cx="1994428" cy="1558052"/>
          </a:xfrm>
          <a:prstGeom prst="wedgeEllipseCallout">
            <a:avLst>
              <a:gd name="adj1" fmla="val 102462"/>
              <a:gd name="adj2" fmla="val 34119"/>
            </a:avLst>
          </a:prstGeom>
          <a:solidFill>
            <a:schemeClr val="accent1"/>
          </a:solidFill>
        </p:spPr>
        <p:txBody>
          <a:bodyPr wrap="square" lIns="0" tIns="0" rIns="0" bIns="0" rtlCol="0" anchor="ctr">
            <a:spAutoFit/>
          </a:bodyPr>
          <a:lstStyle/>
          <a:p>
            <a:pPr algn="ctr">
              <a:spcAft>
                <a:spcPts val="1200"/>
              </a:spcAft>
            </a:pPr>
            <a:r>
              <a:rPr lang="en-US" b="1" dirty="0">
                <a:solidFill>
                  <a:schemeClr val="bg1"/>
                </a:solidFill>
              </a:rPr>
              <a:t>The </a:t>
            </a:r>
            <a:r>
              <a:rPr lang="en-US" b="1" dirty="0" smtClean="0">
                <a:solidFill>
                  <a:schemeClr val="bg1"/>
                </a:solidFill>
              </a:rPr>
              <a:t>ACME 100 Index is </a:t>
            </a:r>
            <a:r>
              <a:rPr lang="en-US" b="1" dirty="0">
                <a:solidFill>
                  <a:schemeClr val="bg1"/>
                </a:solidFill>
              </a:rPr>
              <a:t>up 50 points </a:t>
            </a:r>
            <a:r>
              <a:rPr lang="en-US" b="1" dirty="0" smtClean="0">
                <a:solidFill>
                  <a:schemeClr val="bg1"/>
                </a:solidFill>
              </a:rPr>
              <a:t>today.</a:t>
            </a:r>
            <a:endParaRPr lang="en-US" b="1" dirty="0">
              <a:solidFill>
                <a:schemeClr val="bg1"/>
              </a:solidFill>
            </a:endParaRPr>
          </a:p>
        </p:txBody>
      </p:sp>
      <p:sp>
        <p:nvSpPr>
          <p:cNvPr id="9" name="Oval Callout 8"/>
          <p:cNvSpPr/>
          <p:nvPr/>
        </p:nvSpPr>
        <p:spPr>
          <a:xfrm>
            <a:off x="6205825" y="1673679"/>
            <a:ext cx="2105418" cy="1428749"/>
          </a:xfrm>
          <a:prstGeom prst="wedgeEllipseCallout">
            <a:avLst>
              <a:gd name="adj1" fmla="val -93434"/>
              <a:gd name="adj2" fmla="val 38331"/>
            </a:avLst>
          </a:prstGeom>
          <a:solidFill>
            <a:srgbClr val="E28432"/>
          </a:solidFill>
        </p:spPr>
        <p:txBody>
          <a:bodyPr wrap="none" lIns="0" tIns="0" rIns="0" bIns="0" rtlCol="0" anchor="ctr">
            <a:noAutofit/>
          </a:bodyPr>
          <a:lstStyle/>
          <a:p>
            <a:pPr algn="ctr">
              <a:spcAft>
                <a:spcPts val="1200"/>
              </a:spcAft>
            </a:pPr>
            <a:r>
              <a:rPr lang="en-US" b="1" dirty="0">
                <a:solidFill>
                  <a:schemeClr val="bg1"/>
                </a:solidFill>
              </a:rPr>
              <a:t>Correct! </a:t>
            </a:r>
            <a:r>
              <a:rPr lang="en-US" b="1" dirty="0" smtClean="0">
                <a:solidFill>
                  <a:schemeClr val="bg1"/>
                </a:solidFill>
              </a:rPr>
              <a:t/>
            </a:r>
            <a:br>
              <a:rPr lang="en-US" b="1" dirty="0" smtClean="0">
                <a:solidFill>
                  <a:schemeClr val="bg1"/>
                </a:solidFill>
              </a:rPr>
            </a:br>
            <a:r>
              <a:rPr lang="en-US" b="1" dirty="0" smtClean="0">
                <a:solidFill>
                  <a:schemeClr val="bg1"/>
                </a:solidFill>
              </a:rPr>
              <a:t>But that equates </a:t>
            </a:r>
            <a:br>
              <a:rPr lang="en-US" b="1" dirty="0" smtClean="0">
                <a:solidFill>
                  <a:schemeClr val="bg1"/>
                </a:solidFill>
              </a:rPr>
            </a:br>
            <a:r>
              <a:rPr lang="en-US" b="1" dirty="0" smtClean="0">
                <a:solidFill>
                  <a:schemeClr val="bg1"/>
                </a:solidFill>
              </a:rPr>
              <a:t>to only a </a:t>
            </a:r>
            <a:br>
              <a:rPr lang="en-US" b="1" dirty="0" smtClean="0">
                <a:solidFill>
                  <a:schemeClr val="bg1"/>
                </a:solidFill>
              </a:rPr>
            </a:br>
            <a:r>
              <a:rPr lang="en-US" b="1" dirty="0" smtClean="0">
                <a:solidFill>
                  <a:schemeClr val="bg1"/>
                </a:solidFill>
              </a:rPr>
              <a:t>1% move.</a:t>
            </a:r>
            <a:endParaRPr lang="en-US" b="1" dirty="0">
              <a:solidFill>
                <a:schemeClr val="bg1"/>
              </a:solidFill>
            </a:endParaRPr>
          </a:p>
        </p:txBody>
      </p:sp>
      <p:sp>
        <p:nvSpPr>
          <p:cNvPr id="10" name="Pentagon 12">
            <a:extLst>
              <a:ext uri="{FF2B5EF4-FFF2-40B4-BE49-F238E27FC236}">
                <a16:creationId xmlns="" xmlns:a16="http://schemas.microsoft.com/office/drawing/2014/main"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4</a:t>
            </a:r>
            <a:endParaRPr lang="en-US" dirty="0">
              <a:solidFill>
                <a:schemeClr val="bg1"/>
              </a:solidFill>
            </a:endParaRPr>
          </a:p>
        </p:txBody>
      </p:sp>
    </p:spTree>
    <p:extLst>
      <p:ext uri="{BB962C8B-B14F-4D97-AF65-F5344CB8AC3E}">
        <p14:creationId xmlns:p14="http://schemas.microsoft.com/office/powerpoint/2010/main" val="408537155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righ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7565" y="3812059"/>
            <a:ext cx="3281128" cy="540728"/>
          </a:xfrm>
          <a:prstGeom prst="rect">
            <a:avLst/>
          </a:prstGeom>
        </p:spPr>
      </p:pic>
      <p:pic>
        <p:nvPicPr>
          <p:cNvPr id="47" name="Picture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75547" y="3770113"/>
            <a:ext cx="3467036" cy="607616"/>
          </a:xfrm>
          <a:prstGeom prst="rect">
            <a:avLst/>
          </a:prstGeom>
        </p:spPr>
      </p:pic>
      <p:sp>
        <p:nvSpPr>
          <p:cNvPr id="3" name="Title 2"/>
          <p:cNvSpPr>
            <a:spLocks noGrp="1"/>
          </p:cNvSpPr>
          <p:nvPr>
            <p:ph type="title"/>
          </p:nvPr>
        </p:nvSpPr>
        <p:spPr>
          <a:xfrm>
            <a:off x="1600200" y="280800"/>
            <a:ext cx="7111999" cy="363600"/>
          </a:xfrm>
        </p:spPr>
        <p:txBody>
          <a:bodyPr/>
          <a:lstStyle/>
          <a:p>
            <a:r>
              <a:rPr lang="en-US" sz="2000" dirty="0"/>
              <a:t>Measuring Markets – Sectors</a:t>
            </a:r>
          </a:p>
        </p:txBody>
      </p:sp>
      <p:sp>
        <p:nvSpPr>
          <p:cNvPr id="9" name="Pentagon 12">
            <a:extLst>
              <a:ext uri="{FF2B5EF4-FFF2-40B4-BE49-F238E27FC236}">
                <a16:creationId xmlns:a16="http://schemas.microsoft.com/office/drawing/2014/main" xmlns=""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5</a:t>
            </a:r>
            <a:endParaRPr lang="en-US" dirty="0">
              <a:solidFill>
                <a:schemeClr val="bg1"/>
              </a:solidFill>
            </a:endParaRP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34760" y="3871265"/>
            <a:ext cx="2377440" cy="1963022"/>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34760" y="1259799"/>
            <a:ext cx="2377440" cy="2351314"/>
          </a:xfrm>
          <a:prstGeom prst="rect">
            <a:avLst/>
          </a:prstGeom>
        </p:spPr>
      </p:pic>
      <p:grpSp>
        <p:nvGrpSpPr>
          <p:cNvPr id="25" name="Group 24"/>
          <p:cNvGrpSpPr/>
          <p:nvPr/>
        </p:nvGrpSpPr>
        <p:grpSpPr>
          <a:xfrm>
            <a:off x="6121400" y="1181100"/>
            <a:ext cx="2590800" cy="2411186"/>
            <a:chOff x="6121400" y="1181100"/>
            <a:chExt cx="2590800" cy="2411186"/>
          </a:xfrm>
        </p:grpSpPr>
        <p:cxnSp>
          <p:nvCxnSpPr>
            <p:cNvPr id="5" name="Straight Connector 4"/>
            <p:cNvCxnSpPr/>
            <p:nvPr/>
          </p:nvCxnSpPr>
          <p:spPr>
            <a:xfrm>
              <a:off x="6662057" y="1665514"/>
              <a:ext cx="1820636" cy="162469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7290707" y="1181100"/>
              <a:ext cx="473529" cy="241118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7127421" y="1257300"/>
              <a:ext cx="800100" cy="229416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6539593" y="1673679"/>
              <a:ext cx="1926771" cy="153488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6" idx="3"/>
            </p:cNvCxnSpPr>
            <p:nvPr/>
          </p:nvCxnSpPr>
          <p:spPr>
            <a:xfrm flipH="1" flipV="1">
              <a:off x="6121400" y="2424793"/>
              <a:ext cx="2590800" cy="1066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6121400" y="3780062"/>
            <a:ext cx="2590800" cy="2100943"/>
            <a:chOff x="6121400" y="1491343"/>
            <a:chExt cx="2590800" cy="2100943"/>
          </a:xfrm>
        </p:grpSpPr>
        <p:cxnSp>
          <p:nvCxnSpPr>
            <p:cNvPr id="28" name="Straight Connector 27"/>
            <p:cNvCxnSpPr/>
            <p:nvPr/>
          </p:nvCxnSpPr>
          <p:spPr>
            <a:xfrm>
              <a:off x="6662057" y="1665514"/>
              <a:ext cx="1820636" cy="162469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370536" y="1491343"/>
              <a:ext cx="393700" cy="210094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7127421" y="1556657"/>
              <a:ext cx="716643" cy="199480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6539593" y="1673679"/>
              <a:ext cx="1926771" cy="153488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6121400" y="2424793"/>
              <a:ext cx="2590800" cy="1066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44" name="Picture 4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29734" y="2043919"/>
            <a:ext cx="744610" cy="867898"/>
          </a:xfrm>
          <a:prstGeom prst="rect">
            <a:avLst/>
          </a:prstGeom>
        </p:spPr>
      </p:pic>
      <p:pic>
        <p:nvPicPr>
          <p:cNvPr id="45" name="Picture 4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05067" y="1503178"/>
            <a:ext cx="1273162" cy="721418"/>
          </a:xfrm>
          <a:prstGeom prst="rect">
            <a:avLst/>
          </a:prstGeom>
        </p:spPr>
      </p:pic>
      <p:sp>
        <p:nvSpPr>
          <p:cNvPr id="46" name="Rectangle 45"/>
          <p:cNvSpPr/>
          <p:nvPr/>
        </p:nvSpPr>
        <p:spPr>
          <a:xfrm>
            <a:off x="1033981" y="4525122"/>
            <a:ext cx="4337109" cy="1297643"/>
          </a:xfrm>
          <a:prstGeom prst="rect">
            <a:avLst/>
          </a:prstGeom>
          <a:solidFill>
            <a:schemeClr val="bg1"/>
          </a:solidFill>
        </p:spPr>
        <p:txBody>
          <a:bodyPr rtlCol="0" anchor="ctr">
            <a:spAutoFit/>
          </a:bodyPr>
          <a:lstStyle/>
          <a:p>
            <a:pPr algn="ctr">
              <a:spcAft>
                <a:spcPts val="1200"/>
              </a:spcAft>
            </a:pPr>
            <a:endParaRPr lang="en-US" dirty="0"/>
          </a:p>
        </p:txBody>
      </p:sp>
      <p:pic>
        <p:nvPicPr>
          <p:cNvPr id="49" name="Picture 4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83463" y="2228477"/>
            <a:ext cx="744610" cy="867898"/>
          </a:xfrm>
          <a:prstGeom prst="rect">
            <a:avLst/>
          </a:prstGeom>
        </p:spPr>
      </p:pic>
      <p:pic>
        <p:nvPicPr>
          <p:cNvPr id="50" name="Picture 4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918131" y="1687736"/>
            <a:ext cx="1273162" cy="721418"/>
          </a:xfrm>
          <a:prstGeom prst="rect">
            <a:avLst/>
          </a:prstGeom>
        </p:spPr>
      </p:pic>
      <p:pic>
        <p:nvPicPr>
          <p:cNvPr id="48" name="Picture 4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8871656">
            <a:off x="2136184" y="2165102"/>
            <a:ext cx="366166" cy="738415"/>
          </a:xfrm>
          <a:prstGeom prst="rect">
            <a:avLst/>
          </a:prstGeom>
        </p:spPr>
      </p:pic>
      <p:pic>
        <p:nvPicPr>
          <p:cNvPr id="51" name="Picture 5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2559597" y="2537012"/>
            <a:ext cx="984459" cy="1706143"/>
          </a:xfrm>
          <a:prstGeom prst="rect">
            <a:avLst/>
          </a:prstGeom>
        </p:spPr>
      </p:pic>
      <p:pic>
        <p:nvPicPr>
          <p:cNvPr id="52" name="Picture 5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208397" y="3536578"/>
            <a:ext cx="1284481" cy="879977"/>
          </a:xfrm>
          <a:prstGeom prst="rect">
            <a:avLst/>
          </a:prstGeom>
        </p:spPr>
      </p:pic>
      <p:pic>
        <p:nvPicPr>
          <p:cNvPr id="53" name="Picture 5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16944852">
            <a:off x="3912910" y="1248558"/>
            <a:ext cx="1249545" cy="2545802"/>
          </a:xfrm>
          <a:prstGeom prst="rect">
            <a:avLst/>
          </a:prstGeom>
        </p:spPr>
      </p:pic>
      <p:pic>
        <p:nvPicPr>
          <p:cNvPr id="54" name="Picture 5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21430" y="1081476"/>
            <a:ext cx="2701695" cy="3404461"/>
          </a:xfrm>
          <a:prstGeom prst="rect">
            <a:avLst/>
          </a:prstGeom>
        </p:spPr>
      </p:pic>
      <p:pic>
        <p:nvPicPr>
          <p:cNvPr id="56" name="Picture 55"/>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rot="7617548">
            <a:off x="1089684" y="1401796"/>
            <a:ext cx="1668898" cy="1892483"/>
          </a:xfrm>
          <a:prstGeom prst="rect">
            <a:avLst/>
          </a:prstGeom>
        </p:spPr>
      </p:pic>
      <p:pic>
        <p:nvPicPr>
          <p:cNvPr id="57" name="Picture 5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423178" y="3932403"/>
            <a:ext cx="1633819" cy="628392"/>
          </a:xfrm>
          <a:prstGeom prst="rect">
            <a:avLst/>
          </a:prstGeom>
        </p:spPr>
      </p:pic>
      <p:pic>
        <p:nvPicPr>
          <p:cNvPr id="39" name="Picture 3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411509" y="4038660"/>
            <a:ext cx="3432221" cy="1758838"/>
          </a:xfrm>
          <a:prstGeom prst="rect">
            <a:avLst/>
          </a:prstGeom>
        </p:spPr>
      </p:pic>
      <p:sp>
        <p:nvSpPr>
          <p:cNvPr id="55" name="Rectangle 54"/>
          <p:cNvSpPr/>
          <p:nvPr/>
        </p:nvSpPr>
        <p:spPr>
          <a:xfrm>
            <a:off x="564777" y="977153"/>
            <a:ext cx="5556623" cy="4975412"/>
          </a:xfrm>
          <a:prstGeom prst="rect">
            <a:avLst/>
          </a:prstGeom>
          <a:solidFill>
            <a:schemeClr val="bg1"/>
          </a:solidFill>
        </p:spPr>
        <p:txBody>
          <a:bodyPr rtlCol="0" anchor="ctr">
            <a:noAutofit/>
          </a:bodyPr>
          <a:lstStyle/>
          <a:p>
            <a:pPr algn="ctr">
              <a:spcAft>
                <a:spcPts val="1200"/>
              </a:spcAft>
            </a:pPr>
            <a:endParaRPr lang="en-US" dirty="0"/>
          </a:p>
        </p:txBody>
      </p:sp>
      <p:sp>
        <p:nvSpPr>
          <p:cNvPr id="58" name="Right Arrow 57"/>
          <p:cNvSpPr/>
          <p:nvPr/>
        </p:nvSpPr>
        <p:spPr>
          <a:xfrm>
            <a:off x="4572000" y="1936377"/>
            <a:ext cx="1541929" cy="1147482"/>
          </a:xfrm>
          <a:prstGeom prst="rightArrow">
            <a:avLst>
              <a:gd name="adj1" fmla="val 60937"/>
              <a:gd name="adj2" fmla="val 40625"/>
            </a:avLst>
          </a:prstGeom>
          <a:gradFill>
            <a:gsLst>
              <a:gs pos="0">
                <a:srgbClr val="E28432">
                  <a:alpha val="0"/>
                </a:srgbClr>
              </a:gs>
              <a:gs pos="100000">
                <a:srgbClr val="E28432"/>
              </a:gs>
            </a:gsLst>
            <a:lin ang="0" scaled="0"/>
          </a:gradFill>
        </p:spPr>
        <p:txBody>
          <a:bodyPr rtlCol="0" anchor="ctr">
            <a:spAutoFit/>
          </a:bodyPr>
          <a:lstStyle/>
          <a:p>
            <a:pPr algn="ctr">
              <a:spcAft>
                <a:spcPts val="1200"/>
              </a:spcAft>
            </a:pPr>
            <a:endParaRPr lang="en-US" dirty="0"/>
          </a:p>
        </p:txBody>
      </p:sp>
      <p:sp>
        <p:nvSpPr>
          <p:cNvPr id="60" name="Right Arrow 59"/>
          <p:cNvSpPr/>
          <p:nvPr/>
        </p:nvSpPr>
        <p:spPr>
          <a:xfrm>
            <a:off x="4572000" y="4267200"/>
            <a:ext cx="1541929" cy="1147482"/>
          </a:xfrm>
          <a:prstGeom prst="rightArrow">
            <a:avLst>
              <a:gd name="adj1" fmla="val 60937"/>
              <a:gd name="adj2" fmla="val 40625"/>
            </a:avLst>
          </a:prstGeom>
          <a:gradFill>
            <a:gsLst>
              <a:gs pos="0">
                <a:srgbClr val="E28432">
                  <a:alpha val="0"/>
                </a:srgbClr>
              </a:gs>
              <a:gs pos="100000">
                <a:srgbClr val="E28432"/>
              </a:gs>
            </a:gsLst>
            <a:lin ang="0" scaled="0"/>
          </a:gradFill>
        </p:spPr>
        <p:txBody>
          <a:bodyPr rtlCol="0" anchor="ctr">
            <a:spAutoFit/>
          </a:bodyPr>
          <a:lstStyle/>
          <a:p>
            <a:pPr algn="ctr">
              <a:spcAft>
                <a:spcPts val="1200"/>
              </a:spcAft>
            </a:pPr>
            <a:endParaRPr lang="en-US" dirty="0"/>
          </a:p>
        </p:txBody>
      </p:sp>
    </p:spTree>
    <p:extLst>
      <p:ext uri="{BB962C8B-B14F-4D97-AF65-F5344CB8AC3E}">
        <p14:creationId xmlns:p14="http://schemas.microsoft.com/office/powerpoint/2010/main" val="377455190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cTn>
                              </p:par>
                            </p:childTnLst>
                          </p:cTn>
                        </p:par>
                        <p:par>
                          <p:cTn id="11" fill="hold">
                            <p:stCondLst>
                              <p:cond delay="500"/>
                            </p:stCondLst>
                            <p:childTnLst>
                              <p:par>
                                <p:cTn id="12" presetID="42" presetClass="path" presetSubtype="0" accel="50000" decel="50000" fill="hold" nodeType="afterEffect">
                                  <p:stCondLst>
                                    <p:cond delay="0"/>
                                  </p:stCondLst>
                                  <p:childTnLst>
                                    <p:animMotion origin="layout" path="M -3.61111E-6 -2.59259E-6 L -0.01007 0.38542 " pathEditMode="relative" rAng="0" ptsTypes="AA">
                                      <p:cBhvr>
                                        <p:cTn id="13" dur="2000" fill="hold"/>
                                        <p:tgtEl>
                                          <p:spTgt spid="44"/>
                                        </p:tgtEl>
                                        <p:attrNameLst>
                                          <p:attrName>ppt_x</p:attrName>
                                          <p:attrName>ppt_y</p:attrName>
                                        </p:attrNameLst>
                                      </p:cBhvr>
                                      <p:rCtr x="-503" y="19259"/>
                                    </p:animMotion>
                                  </p:childTnLst>
                                </p:cTn>
                              </p:par>
                              <p:par>
                                <p:cTn id="14" presetID="10" presetClass="exit" presetSubtype="0" fill="hold" nodeType="withEffect">
                                  <p:stCondLst>
                                    <p:cond delay="0"/>
                                  </p:stCondLst>
                                  <p:childTnLst>
                                    <p:animEffect transition="out" filter="fade">
                                      <p:cBhvr>
                                        <p:cTn id="15" dur="500"/>
                                        <p:tgtEl>
                                          <p:spTgt spid="45"/>
                                        </p:tgtEl>
                                      </p:cBhvr>
                                    </p:animEffect>
                                    <p:set>
                                      <p:cBhvr>
                                        <p:cTn id="16" dur="1" fill="hold">
                                          <p:stCondLst>
                                            <p:cond delay="499"/>
                                          </p:stCondLst>
                                        </p:cTn>
                                        <p:tgtEl>
                                          <p:spTgt spid="45"/>
                                        </p:tgtEl>
                                        <p:attrNameLst>
                                          <p:attrName>style.visibility</p:attrName>
                                        </p:attrNameLst>
                                      </p:cBhvr>
                                      <p:to>
                                        <p:strVal val="hidden"/>
                                      </p:to>
                                    </p:set>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500"/>
                                        <p:tgtEl>
                                          <p:spTgt spid="49"/>
                                        </p:tgtEl>
                                      </p:cBhvr>
                                    </p:animEffect>
                                  </p:childTnLst>
                                </p:cTn>
                              </p:par>
                              <p:par>
                                <p:cTn id="21" presetID="10" presetClass="entr" presetSubtype="0" fill="hold" nodeType="with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childTnLst>
                          </p:cTn>
                        </p:par>
                        <p:par>
                          <p:cTn id="24" fill="hold">
                            <p:stCondLst>
                              <p:cond delay="3000"/>
                            </p:stCondLst>
                            <p:childTnLst>
                              <p:par>
                                <p:cTn id="25" presetID="42" presetClass="path" presetSubtype="0" accel="50000" decel="50000" fill="hold" nodeType="afterEffect">
                                  <p:stCondLst>
                                    <p:cond delay="0"/>
                                  </p:stCondLst>
                                  <p:childTnLst>
                                    <p:animMotion origin="layout" path="M 2.22222E-6 -4.44444E-6 L -0.03386 0.37686 " pathEditMode="relative" rAng="0" ptsTypes="AA">
                                      <p:cBhvr>
                                        <p:cTn id="26" dur="2000" fill="hold"/>
                                        <p:tgtEl>
                                          <p:spTgt spid="49"/>
                                        </p:tgtEl>
                                        <p:attrNameLst>
                                          <p:attrName>ppt_x</p:attrName>
                                          <p:attrName>ppt_y</p:attrName>
                                        </p:attrNameLst>
                                      </p:cBhvr>
                                      <p:rCtr x="-1701" y="18843"/>
                                    </p:animMotion>
                                  </p:childTnLst>
                                </p:cTn>
                              </p:par>
                              <p:par>
                                <p:cTn id="27" presetID="10" presetClass="exit" presetSubtype="0" fill="hold" nodeType="withEffect">
                                  <p:stCondLst>
                                    <p:cond delay="0"/>
                                  </p:stCondLst>
                                  <p:childTnLst>
                                    <p:animEffect transition="out" filter="fade">
                                      <p:cBhvr>
                                        <p:cTn id="28" dur="500"/>
                                        <p:tgtEl>
                                          <p:spTgt spid="50"/>
                                        </p:tgtEl>
                                      </p:cBhvr>
                                    </p:animEffect>
                                    <p:set>
                                      <p:cBhvr>
                                        <p:cTn id="29" dur="1" fill="hold">
                                          <p:stCondLst>
                                            <p:cond delay="499"/>
                                          </p:stCondLst>
                                        </p:cTn>
                                        <p:tgtEl>
                                          <p:spTgt spid="50"/>
                                        </p:tgtEl>
                                        <p:attrNameLst>
                                          <p:attrName>style.visibility</p:attrName>
                                        </p:attrNameLst>
                                      </p:cBhvr>
                                      <p:to>
                                        <p:strVal val="hidden"/>
                                      </p:to>
                                    </p:set>
                                  </p:childTnLst>
                                </p:cTn>
                              </p:par>
                            </p:childTnLst>
                          </p:cTn>
                        </p:par>
                        <p:par>
                          <p:cTn id="30" fill="hold">
                            <p:stCondLst>
                              <p:cond delay="5000"/>
                            </p:stCondLst>
                            <p:childTnLst>
                              <p:par>
                                <p:cTn id="31" presetID="10" presetClass="entr" presetSubtype="0" fill="hold" nodeType="afterEffect">
                                  <p:stCondLst>
                                    <p:cond delay="0"/>
                                  </p:stCondLst>
                                  <p:childTnLst>
                                    <p:set>
                                      <p:cBhvr>
                                        <p:cTn id="32" dur="1" fill="hold">
                                          <p:stCondLst>
                                            <p:cond delay="0"/>
                                          </p:stCondLst>
                                        </p:cTn>
                                        <p:tgtEl>
                                          <p:spTgt spid="53"/>
                                        </p:tgtEl>
                                        <p:attrNameLst>
                                          <p:attrName>style.visibility</p:attrName>
                                        </p:attrNameLst>
                                      </p:cBhvr>
                                      <p:to>
                                        <p:strVal val="visible"/>
                                      </p:to>
                                    </p:set>
                                    <p:animEffect transition="in" filter="fade">
                                      <p:cBhvr>
                                        <p:cTn id="33" dur="500"/>
                                        <p:tgtEl>
                                          <p:spTgt spid="53"/>
                                        </p:tgtEl>
                                      </p:cBhvr>
                                    </p:animEffect>
                                  </p:childTnLst>
                                </p:cTn>
                              </p:par>
                            </p:childTnLst>
                          </p:cTn>
                        </p:par>
                        <p:par>
                          <p:cTn id="34" fill="hold">
                            <p:stCondLst>
                              <p:cond delay="5500"/>
                            </p:stCondLst>
                            <p:childTnLst>
                              <p:par>
                                <p:cTn id="35" presetID="10" presetClass="entr" presetSubtype="0" fill="hold" nodeType="afterEffect">
                                  <p:stCondLst>
                                    <p:cond delay="25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500"/>
                                        <p:tgtEl>
                                          <p:spTgt spid="51"/>
                                        </p:tgtEl>
                                      </p:cBhvr>
                                    </p:animEffect>
                                  </p:childTnLst>
                                </p:cTn>
                              </p:par>
                            </p:childTnLst>
                          </p:cTn>
                        </p:par>
                        <p:par>
                          <p:cTn id="38" fill="hold">
                            <p:stCondLst>
                              <p:cond delay="6250"/>
                            </p:stCondLst>
                            <p:childTnLst>
                              <p:par>
                                <p:cTn id="39" presetID="22" presetClass="entr" presetSubtype="4" fill="hold" nodeType="after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wipe(down)">
                                      <p:cBhvr>
                                        <p:cTn id="41" dur="750"/>
                                        <p:tgtEl>
                                          <p:spTgt spid="52"/>
                                        </p:tgtEl>
                                      </p:cBhvr>
                                    </p:animEffect>
                                  </p:childTnLst>
                                </p:cTn>
                              </p:par>
                            </p:childTnLst>
                          </p:cTn>
                        </p:par>
                        <p:par>
                          <p:cTn id="42" fill="hold">
                            <p:stCondLst>
                              <p:cond delay="7000"/>
                            </p:stCondLst>
                            <p:childTnLst>
                              <p:par>
                                <p:cTn id="43" presetID="1" presetClass="exit" presetSubtype="0" fill="hold" nodeType="afterEffect">
                                  <p:stCondLst>
                                    <p:cond delay="400"/>
                                  </p:stCondLst>
                                  <p:childTnLst>
                                    <p:set>
                                      <p:cBhvr>
                                        <p:cTn id="44" dur="1" fill="hold">
                                          <p:stCondLst>
                                            <p:cond delay="0"/>
                                          </p:stCondLst>
                                        </p:cTn>
                                        <p:tgtEl>
                                          <p:spTgt spid="51"/>
                                        </p:tgtEl>
                                        <p:attrNameLst>
                                          <p:attrName>style.visibility</p:attrName>
                                        </p:attrNameLst>
                                      </p:cBhvr>
                                      <p:to>
                                        <p:strVal val="hidden"/>
                                      </p:to>
                                    </p:set>
                                  </p:childTnLst>
                                </p:cTn>
                              </p:par>
                              <p:par>
                                <p:cTn id="45" presetID="1" presetClass="exit" presetSubtype="0" fill="hold" nodeType="withEffect">
                                  <p:stCondLst>
                                    <p:cond delay="400"/>
                                  </p:stCondLst>
                                  <p:childTnLst>
                                    <p:set>
                                      <p:cBhvr>
                                        <p:cTn id="46" dur="1" fill="hold">
                                          <p:stCondLst>
                                            <p:cond delay="0"/>
                                          </p:stCondLst>
                                        </p:cTn>
                                        <p:tgtEl>
                                          <p:spTgt spid="53"/>
                                        </p:tgtEl>
                                        <p:attrNameLst>
                                          <p:attrName>style.visibility</p:attrName>
                                        </p:attrNameLst>
                                      </p:cBhvr>
                                      <p:to>
                                        <p:strVal val="hidden"/>
                                      </p:to>
                                    </p:set>
                                  </p:childTnLst>
                                </p:cTn>
                              </p:par>
                              <p:par>
                                <p:cTn id="47" presetID="42" presetClass="path" presetSubtype="0" accel="50000" decel="50000" fill="hold" nodeType="withEffect">
                                  <p:stCondLst>
                                    <p:cond delay="250"/>
                                  </p:stCondLst>
                                  <p:childTnLst>
                                    <p:animMotion origin="layout" path="M -1.94444E-6 -1.11111E-6 L 0.00347 0.12338 " pathEditMode="relative" rAng="0" ptsTypes="AA">
                                      <p:cBhvr>
                                        <p:cTn id="48" dur="500" fill="hold"/>
                                        <p:tgtEl>
                                          <p:spTgt spid="52"/>
                                        </p:tgtEl>
                                        <p:attrNameLst>
                                          <p:attrName>ppt_x</p:attrName>
                                          <p:attrName>ppt_y</p:attrName>
                                        </p:attrNameLst>
                                      </p:cBhvr>
                                      <p:rCtr x="174" y="6157"/>
                                    </p:animMotion>
                                  </p:childTnLst>
                                </p:cTn>
                              </p:par>
                            </p:childTnLst>
                          </p:cTn>
                        </p:par>
                        <p:par>
                          <p:cTn id="49" fill="hold">
                            <p:stCondLst>
                              <p:cond delay="7750"/>
                            </p:stCondLst>
                            <p:childTnLst>
                              <p:par>
                                <p:cTn id="50" presetID="10" presetClass="entr" presetSubtype="0" fill="hold" nodeType="after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fade">
                                      <p:cBhvr>
                                        <p:cTn id="52" dur="500"/>
                                        <p:tgtEl>
                                          <p:spTgt spid="56"/>
                                        </p:tgtEl>
                                      </p:cBhvr>
                                    </p:animEffect>
                                  </p:childTnLst>
                                </p:cTn>
                              </p:par>
                            </p:childTnLst>
                          </p:cTn>
                        </p:par>
                        <p:par>
                          <p:cTn id="53" fill="hold">
                            <p:stCondLst>
                              <p:cond delay="8250"/>
                            </p:stCondLst>
                            <p:childTnLst>
                              <p:par>
                                <p:cTn id="54" presetID="42" presetClass="path" presetSubtype="0" accel="50000" decel="50000" fill="hold" nodeType="afterEffect">
                                  <p:stCondLst>
                                    <p:cond delay="0"/>
                                  </p:stCondLst>
                                  <p:childTnLst>
                                    <p:animMotion origin="layout" path="M 3.33333E-6 -1.11111E-6 L 0.02709 0.06342 " pathEditMode="relative" rAng="0" ptsTypes="AA">
                                      <p:cBhvr>
                                        <p:cTn id="55" dur="750" fill="hold"/>
                                        <p:tgtEl>
                                          <p:spTgt spid="56"/>
                                        </p:tgtEl>
                                        <p:attrNameLst>
                                          <p:attrName>ppt_x</p:attrName>
                                          <p:attrName>ppt_y</p:attrName>
                                        </p:attrNameLst>
                                      </p:cBhvr>
                                      <p:rCtr x="1528" y="2801"/>
                                    </p:animMotion>
                                  </p:childTnLst>
                                </p:cTn>
                              </p:par>
                              <p:par>
                                <p:cTn id="56" presetID="22" presetClass="entr" presetSubtype="4" fill="hold" nodeType="withEffect">
                                  <p:stCondLst>
                                    <p:cond delay="250"/>
                                  </p:stCondLst>
                                  <p:childTnLst>
                                    <p:set>
                                      <p:cBhvr>
                                        <p:cTn id="57" dur="1" fill="hold">
                                          <p:stCondLst>
                                            <p:cond delay="0"/>
                                          </p:stCondLst>
                                        </p:cTn>
                                        <p:tgtEl>
                                          <p:spTgt spid="57"/>
                                        </p:tgtEl>
                                        <p:attrNameLst>
                                          <p:attrName>style.visibility</p:attrName>
                                        </p:attrNameLst>
                                      </p:cBhvr>
                                      <p:to>
                                        <p:strVal val="visible"/>
                                      </p:to>
                                    </p:set>
                                    <p:animEffect transition="in" filter="wipe(down)">
                                      <p:cBhvr>
                                        <p:cTn id="58" dur="1000"/>
                                        <p:tgtEl>
                                          <p:spTgt spid="57"/>
                                        </p:tgtEl>
                                      </p:cBhvr>
                                    </p:animEffect>
                                  </p:childTnLst>
                                </p:cTn>
                              </p:par>
                            </p:childTnLst>
                          </p:cTn>
                        </p:par>
                        <p:par>
                          <p:cTn id="59" fill="hold">
                            <p:stCondLst>
                              <p:cond delay="9500"/>
                            </p:stCondLst>
                            <p:childTnLst>
                              <p:par>
                                <p:cTn id="60" presetID="1" presetClass="exit" presetSubtype="0" fill="hold" nodeType="afterEffect">
                                  <p:stCondLst>
                                    <p:cond delay="0"/>
                                  </p:stCondLst>
                                  <p:childTnLst>
                                    <p:set>
                                      <p:cBhvr>
                                        <p:cTn id="61" dur="1" fill="hold">
                                          <p:stCondLst>
                                            <p:cond delay="0"/>
                                          </p:stCondLst>
                                        </p:cTn>
                                        <p:tgtEl>
                                          <p:spTgt spid="56"/>
                                        </p:tgtEl>
                                        <p:attrNameLst>
                                          <p:attrName>style.visibility</p:attrName>
                                        </p:attrNameLst>
                                      </p:cBhvr>
                                      <p:to>
                                        <p:strVal val="hidden"/>
                                      </p:to>
                                    </p:set>
                                  </p:childTnLst>
                                </p:cTn>
                              </p:par>
                            </p:childTnLst>
                          </p:cTn>
                        </p:par>
                        <p:par>
                          <p:cTn id="62" fill="hold">
                            <p:stCondLst>
                              <p:cond delay="9500"/>
                            </p:stCondLst>
                            <p:childTnLst>
                              <p:par>
                                <p:cTn id="63" presetID="1" presetClass="entr" presetSubtype="0" fill="hold" nodeType="afterEffect">
                                  <p:stCondLst>
                                    <p:cond delay="0"/>
                                  </p:stCondLst>
                                  <p:childTnLst>
                                    <p:set>
                                      <p:cBhvr>
                                        <p:cTn id="64" dur="1" fill="hold">
                                          <p:stCondLst>
                                            <p:cond delay="0"/>
                                          </p:stCondLst>
                                        </p:cTn>
                                        <p:tgtEl>
                                          <p:spTgt spid="48"/>
                                        </p:tgtEl>
                                        <p:attrNameLst>
                                          <p:attrName>style.visibility</p:attrName>
                                        </p:attrNameLst>
                                      </p:cBhvr>
                                      <p:to>
                                        <p:strVal val="visible"/>
                                      </p:to>
                                    </p:set>
                                  </p:childTnLst>
                                </p:cTn>
                              </p:par>
                            </p:childTnLst>
                          </p:cTn>
                        </p:par>
                        <p:par>
                          <p:cTn id="65" fill="hold">
                            <p:stCondLst>
                              <p:cond delay="9500"/>
                            </p:stCondLst>
                            <p:childTnLst>
                              <p:par>
                                <p:cTn id="66" presetID="38" presetClass="path" presetSubtype="0" accel="50000" decel="50000" fill="hold" nodeType="afterEffect">
                                  <p:stCondLst>
                                    <p:cond delay="0"/>
                                  </p:stCondLst>
                                  <p:childTnLst>
                                    <p:animMotion origin="layout" path="M 4.16667E-6 -0.00092 C 4.16667E-6 0.03195 0.00503 0.04283 0.0052 0.07732 C 0.0052 0.04283 0.00121 0.03195 0.00138 -0.00092 C 0.00191 0.03195 0.00607 0.04676 0.00677 0.08125 C 0.00677 0.04676 0.00329 0.03195 0.00399 -0.00092 C 0.00416 0.03195 0.00694 0.04028 0.00763 0.07431 C 0.00798 0.04028 0.0059 0.03195 0.0059 -0.00092 C 0.00607 0.03195 0.00677 0.02987 0.00711 0.06366 C 0.00781 0.06366 0.00607 0.01551 0.00711 -0.00092 C 0.00798 -0.01759 0.0059 -0.01736 0.00607 -0.00092 C 0.00711 0.03195 0.00798 0.0419 0.00954 0.07593 " pathEditMode="relative" rAng="0" ptsTypes="AAAAAAAAAAA">
                                      <p:cBhvr>
                                        <p:cTn id="67" dur="2000" fill="hold"/>
                                        <p:tgtEl>
                                          <p:spTgt spid="48"/>
                                        </p:tgtEl>
                                        <p:attrNameLst>
                                          <p:attrName>ppt_x</p:attrName>
                                          <p:attrName>ppt_y</p:attrName>
                                        </p:attrNameLst>
                                      </p:cBhvr>
                                      <p:rCtr x="469" y="3472"/>
                                    </p:animMotion>
                                  </p:childTnLst>
                                </p:cTn>
                              </p:par>
                            </p:childTnLst>
                          </p:cTn>
                        </p:par>
                        <p:par>
                          <p:cTn id="68" fill="hold">
                            <p:stCondLst>
                              <p:cond delay="11500"/>
                            </p:stCondLst>
                            <p:childTnLst>
                              <p:par>
                                <p:cTn id="69" presetID="1" presetClass="exit" presetSubtype="0" fill="hold" nodeType="afterEffect">
                                  <p:stCondLst>
                                    <p:cond delay="0"/>
                                  </p:stCondLst>
                                  <p:childTnLst>
                                    <p:set>
                                      <p:cBhvr>
                                        <p:cTn id="70" dur="1" fill="hold">
                                          <p:stCondLst>
                                            <p:cond delay="0"/>
                                          </p:stCondLst>
                                        </p:cTn>
                                        <p:tgtEl>
                                          <p:spTgt spid="48"/>
                                        </p:tgtEl>
                                        <p:attrNameLst>
                                          <p:attrName>style.visibility</p:attrName>
                                        </p:attrNameLst>
                                      </p:cBhvr>
                                      <p:to>
                                        <p:strVal val="hidden"/>
                                      </p:to>
                                    </p:set>
                                  </p:childTnLst>
                                </p:cTn>
                              </p:par>
                            </p:childTnLst>
                          </p:cTn>
                        </p:par>
                        <p:par>
                          <p:cTn id="71" fill="hold">
                            <p:stCondLst>
                              <p:cond delay="11500"/>
                            </p:stCondLst>
                            <p:childTnLst>
                              <p:par>
                                <p:cTn id="72" presetID="10" presetClass="entr" presetSubtype="0"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fade">
                                      <p:cBhvr>
                                        <p:cTn id="74" dur="500"/>
                                        <p:tgtEl>
                                          <p:spTgt spid="54"/>
                                        </p:tgtEl>
                                      </p:cBhvr>
                                    </p:animEffect>
                                  </p:childTnLst>
                                </p:cTn>
                              </p:par>
                            </p:childTnLst>
                          </p:cTn>
                        </p:par>
                        <p:par>
                          <p:cTn id="75" fill="hold">
                            <p:stCondLst>
                              <p:cond delay="12000"/>
                            </p:stCondLst>
                            <p:childTnLst>
                              <p:par>
                                <p:cTn id="76" presetID="38" presetClass="path" presetSubtype="0" accel="50000" decel="50000" fill="hold" nodeType="afterEffect">
                                  <p:stCondLst>
                                    <p:cond delay="0"/>
                                  </p:stCondLst>
                                  <p:childTnLst>
                                    <p:animMotion origin="layout" path="M 0.00278 -0.01135 L 0.00503 0.08773 L 0.00729 -0.01135 L 0.00972 0.08773 L 0.01198 -0.01135 L 0.01424 0.08773 L 0.01667 -0.01135 L 0.01875 0.08773 L 0.02118 -0.01135 L 0.02361 0.08773 L 0.02569 -0.01135 L 0.02813 0.08773 L 0.03038 -0.01135 L 0.03264 0.08773 L 0.03507 -0.01135 L 0.03733 0.08773 L 0.03976 -0.01135 " pathEditMode="relative" rAng="0" ptsTypes="AAAAAAAAAAAAAAAAA">
                                      <p:cBhvr>
                                        <p:cTn id="77" dur="2000" fill="hold"/>
                                        <p:tgtEl>
                                          <p:spTgt spid="54"/>
                                        </p:tgtEl>
                                        <p:attrNameLst>
                                          <p:attrName>ppt_x</p:attrName>
                                          <p:attrName>ppt_y</p:attrName>
                                        </p:attrNameLst>
                                      </p:cBhvr>
                                      <p:rCtr x="1840" y="4954"/>
                                    </p:animMotion>
                                  </p:childTnLst>
                                </p:cTn>
                              </p:par>
                            </p:childTnLst>
                          </p:cTn>
                        </p:par>
                        <p:par>
                          <p:cTn id="78" fill="hold">
                            <p:stCondLst>
                              <p:cond delay="14000"/>
                            </p:stCondLst>
                            <p:childTnLst>
                              <p:par>
                                <p:cTn id="79" presetID="1" presetClass="exit" presetSubtype="0" fill="hold" nodeType="afterEffect">
                                  <p:stCondLst>
                                    <p:cond delay="0"/>
                                  </p:stCondLst>
                                  <p:childTnLst>
                                    <p:set>
                                      <p:cBhvr>
                                        <p:cTn id="80" dur="1" fill="hold">
                                          <p:stCondLst>
                                            <p:cond delay="0"/>
                                          </p:stCondLst>
                                        </p:cTn>
                                        <p:tgtEl>
                                          <p:spTgt spid="54"/>
                                        </p:tgtEl>
                                        <p:attrNameLst>
                                          <p:attrName>style.visibility</p:attrName>
                                        </p:attrNameLst>
                                      </p:cBhvr>
                                      <p:to>
                                        <p:strVal val="hidden"/>
                                      </p:to>
                                    </p:set>
                                  </p:childTnLst>
                                </p:cTn>
                              </p:par>
                            </p:childTnLst>
                          </p:cTn>
                        </p:par>
                        <p:par>
                          <p:cTn id="81" fill="hold">
                            <p:stCondLst>
                              <p:cond delay="14000"/>
                            </p:stCondLst>
                            <p:childTnLst>
                              <p:par>
                                <p:cTn id="82" presetID="10" presetClass="entr" presetSubtype="0" fill="hold" grpId="0" nodeType="afterEffect">
                                  <p:stCondLst>
                                    <p:cond delay="0"/>
                                  </p:stCondLst>
                                  <p:childTnLst>
                                    <p:set>
                                      <p:cBhvr>
                                        <p:cTn id="83" dur="1" fill="hold">
                                          <p:stCondLst>
                                            <p:cond delay="0"/>
                                          </p:stCondLst>
                                        </p:cTn>
                                        <p:tgtEl>
                                          <p:spTgt spid="55"/>
                                        </p:tgtEl>
                                        <p:attrNameLst>
                                          <p:attrName>style.visibility</p:attrName>
                                        </p:attrNameLst>
                                      </p:cBhvr>
                                      <p:to>
                                        <p:strVal val="visible"/>
                                      </p:to>
                                    </p:set>
                                    <p:animEffect transition="in" filter="fade">
                                      <p:cBhvr>
                                        <p:cTn id="84" dur="500"/>
                                        <p:tgtEl>
                                          <p:spTgt spid="55"/>
                                        </p:tgtEl>
                                      </p:cBhvr>
                                    </p:animEffect>
                                  </p:childTnLst>
                                </p:cTn>
                              </p:par>
                            </p:childTnLst>
                          </p:cTn>
                        </p:par>
                        <p:par>
                          <p:cTn id="85" fill="hold">
                            <p:stCondLst>
                              <p:cond delay="14500"/>
                            </p:stCondLst>
                            <p:childTnLst>
                              <p:par>
                                <p:cTn id="86" presetID="22" presetClass="entr" presetSubtype="8" fill="hold" grpId="0" nodeType="afterEffect">
                                  <p:stCondLst>
                                    <p:cond delay="0"/>
                                  </p:stCondLst>
                                  <p:childTnLst>
                                    <p:set>
                                      <p:cBhvr>
                                        <p:cTn id="87" dur="1" fill="hold">
                                          <p:stCondLst>
                                            <p:cond delay="0"/>
                                          </p:stCondLst>
                                        </p:cTn>
                                        <p:tgtEl>
                                          <p:spTgt spid="58"/>
                                        </p:tgtEl>
                                        <p:attrNameLst>
                                          <p:attrName>style.visibility</p:attrName>
                                        </p:attrNameLst>
                                      </p:cBhvr>
                                      <p:to>
                                        <p:strVal val="visible"/>
                                      </p:to>
                                    </p:set>
                                    <p:animEffect transition="in" filter="wipe(left)">
                                      <p:cBhvr>
                                        <p:cTn id="88" dur="500"/>
                                        <p:tgtEl>
                                          <p:spTgt spid="58"/>
                                        </p:tgtEl>
                                      </p:cBhvr>
                                    </p:animEffect>
                                  </p:childTnLst>
                                </p:cTn>
                              </p:par>
                            </p:childTnLst>
                          </p:cTn>
                        </p:par>
                        <p:par>
                          <p:cTn id="89" fill="hold">
                            <p:stCondLst>
                              <p:cond delay="15000"/>
                            </p:stCondLst>
                            <p:childTnLst>
                              <p:par>
                                <p:cTn id="90" presetID="53" presetClass="entr" presetSubtype="16" fill="hold" nodeType="afterEffect">
                                  <p:stCondLst>
                                    <p:cond delay="0"/>
                                  </p:stCondLst>
                                  <p:childTnLst>
                                    <p:set>
                                      <p:cBhvr>
                                        <p:cTn id="91" dur="1" fill="hold">
                                          <p:stCondLst>
                                            <p:cond delay="0"/>
                                          </p:stCondLst>
                                        </p:cTn>
                                        <p:tgtEl>
                                          <p:spTgt spid="6"/>
                                        </p:tgtEl>
                                        <p:attrNameLst>
                                          <p:attrName>style.visibility</p:attrName>
                                        </p:attrNameLst>
                                      </p:cBhvr>
                                      <p:to>
                                        <p:strVal val="visible"/>
                                      </p:to>
                                    </p:set>
                                    <p:anim calcmode="lin" valueType="num">
                                      <p:cBhvr>
                                        <p:cTn id="92" dur="500" fill="hold"/>
                                        <p:tgtEl>
                                          <p:spTgt spid="6"/>
                                        </p:tgtEl>
                                        <p:attrNameLst>
                                          <p:attrName>ppt_w</p:attrName>
                                        </p:attrNameLst>
                                      </p:cBhvr>
                                      <p:tavLst>
                                        <p:tav tm="0">
                                          <p:val>
                                            <p:fltVal val="0"/>
                                          </p:val>
                                        </p:tav>
                                        <p:tav tm="100000">
                                          <p:val>
                                            <p:strVal val="#ppt_w"/>
                                          </p:val>
                                        </p:tav>
                                      </p:tavLst>
                                    </p:anim>
                                    <p:anim calcmode="lin" valueType="num">
                                      <p:cBhvr>
                                        <p:cTn id="93" dur="500" fill="hold"/>
                                        <p:tgtEl>
                                          <p:spTgt spid="6"/>
                                        </p:tgtEl>
                                        <p:attrNameLst>
                                          <p:attrName>ppt_h</p:attrName>
                                        </p:attrNameLst>
                                      </p:cBhvr>
                                      <p:tavLst>
                                        <p:tav tm="0">
                                          <p:val>
                                            <p:fltVal val="0"/>
                                          </p:val>
                                        </p:tav>
                                        <p:tav tm="100000">
                                          <p:val>
                                            <p:strVal val="#ppt_h"/>
                                          </p:val>
                                        </p:tav>
                                      </p:tavLst>
                                    </p:anim>
                                    <p:animEffect transition="in" filter="fade">
                                      <p:cBhvr>
                                        <p:cTn id="94" dur="500"/>
                                        <p:tgtEl>
                                          <p:spTgt spid="6"/>
                                        </p:tgtEl>
                                      </p:cBhvr>
                                    </p:animEffect>
                                  </p:childTnLst>
                                </p:cTn>
                              </p:par>
                            </p:childTnLst>
                          </p:cTn>
                        </p:par>
                        <p:par>
                          <p:cTn id="95" fill="hold">
                            <p:stCondLst>
                              <p:cond delay="15500"/>
                            </p:stCondLst>
                            <p:childTnLst>
                              <p:par>
                                <p:cTn id="96" presetID="22" presetClass="entr" presetSubtype="8" fill="hold" grpId="0" nodeType="afterEffect">
                                  <p:stCondLst>
                                    <p:cond delay="0"/>
                                  </p:stCondLst>
                                  <p:childTnLst>
                                    <p:set>
                                      <p:cBhvr>
                                        <p:cTn id="97" dur="1" fill="hold">
                                          <p:stCondLst>
                                            <p:cond delay="0"/>
                                          </p:stCondLst>
                                        </p:cTn>
                                        <p:tgtEl>
                                          <p:spTgt spid="60"/>
                                        </p:tgtEl>
                                        <p:attrNameLst>
                                          <p:attrName>style.visibility</p:attrName>
                                        </p:attrNameLst>
                                      </p:cBhvr>
                                      <p:to>
                                        <p:strVal val="visible"/>
                                      </p:to>
                                    </p:set>
                                    <p:animEffect transition="in" filter="wipe(left)">
                                      <p:cBhvr>
                                        <p:cTn id="98" dur="500"/>
                                        <p:tgtEl>
                                          <p:spTgt spid="60"/>
                                        </p:tgtEl>
                                      </p:cBhvr>
                                    </p:animEffect>
                                  </p:childTnLst>
                                </p:cTn>
                              </p:par>
                            </p:childTnLst>
                          </p:cTn>
                        </p:par>
                        <p:par>
                          <p:cTn id="99" fill="hold">
                            <p:stCondLst>
                              <p:cond delay="16000"/>
                            </p:stCondLst>
                            <p:childTnLst>
                              <p:par>
                                <p:cTn id="100" presetID="53" presetClass="entr" presetSubtype="16" fill="hold" nodeType="afterEffect">
                                  <p:stCondLst>
                                    <p:cond delay="0"/>
                                  </p:stCondLst>
                                  <p:childTnLst>
                                    <p:set>
                                      <p:cBhvr>
                                        <p:cTn id="101" dur="1" fill="hold">
                                          <p:stCondLst>
                                            <p:cond delay="0"/>
                                          </p:stCondLst>
                                        </p:cTn>
                                        <p:tgtEl>
                                          <p:spTgt spid="4"/>
                                        </p:tgtEl>
                                        <p:attrNameLst>
                                          <p:attrName>style.visibility</p:attrName>
                                        </p:attrNameLst>
                                      </p:cBhvr>
                                      <p:to>
                                        <p:strVal val="visible"/>
                                      </p:to>
                                    </p:set>
                                    <p:anim calcmode="lin" valueType="num">
                                      <p:cBhvr>
                                        <p:cTn id="102" dur="500" fill="hold"/>
                                        <p:tgtEl>
                                          <p:spTgt spid="4"/>
                                        </p:tgtEl>
                                        <p:attrNameLst>
                                          <p:attrName>ppt_w</p:attrName>
                                        </p:attrNameLst>
                                      </p:cBhvr>
                                      <p:tavLst>
                                        <p:tav tm="0">
                                          <p:val>
                                            <p:fltVal val="0"/>
                                          </p:val>
                                        </p:tav>
                                        <p:tav tm="100000">
                                          <p:val>
                                            <p:strVal val="#ppt_w"/>
                                          </p:val>
                                        </p:tav>
                                      </p:tavLst>
                                    </p:anim>
                                    <p:anim calcmode="lin" valueType="num">
                                      <p:cBhvr>
                                        <p:cTn id="103" dur="500" fill="hold"/>
                                        <p:tgtEl>
                                          <p:spTgt spid="4"/>
                                        </p:tgtEl>
                                        <p:attrNameLst>
                                          <p:attrName>ppt_h</p:attrName>
                                        </p:attrNameLst>
                                      </p:cBhvr>
                                      <p:tavLst>
                                        <p:tav tm="0">
                                          <p:val>
                                            <p:fltVal val="0"/>
                                          </p:val>
                                        </p:tav>
                                        <p:tav tm="100000">
                                          <p:val>
                                            <p:strVal val="#ppt_h"/>
                                          </p:val>
                                        </p:tav>
                                      </p:tavLst>
                                    </p:anim>
                                    <p:animEffect transition="in" filter="fade">
                                      <p:cBhvr>
                                        <p:cTn id="104" dur="500"/>
                                        <p:tgtEl>
                                          <p:spTgt spid="4"/>
                                        </p:tgtEl>
                                      </p:cBhvr>
                                    </p:animEffect>
                                  </p:childTnLst>
                                </p:cTn>
                              </p:par>
                            </p:childTnLst>
                          </p:cTn>
                        </p:par>
                        <p:par>
                          <p:cTn id="105" fill="hold">
                            <p:stCondLst>
                              <p:cond delay="16500"/>
                            </p:stCondLst>
                            <p:childTnLst>
                              <p:par>
                                <p:cTn id="106" presetID="21" presetClass="entr" presetSubtype="1" fill="hold" nodeType="after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wheel(1)">
                                      <p:cBhvr>
                                        <p:cTn id="108" dur="2000"/>
                                        <p:tgtEl>
                                          <p:spTgt spid="25"/>
                                        </p:tgtEl>
                                      </p:cBhvr>
                                    </p:animEffect>
                                  </p:childTnLst>
                                </p:cTn>
                              </p:par>
                            </p:childTnLst>
                          </p:cTn>
                        </p:par>
                        <p:par>
                          <p:cTn id="109" fill="hold">
                            <p:stCondLst>
                              <p:cond delay="18500"/>
                            </p:stCondLst>
                            <p:childTnLst>
                              <p:par>
                                <p:cTn id="110" presetID="21" presetClass="entr" presetSubtype="1" fill="hold" nodeType="after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wheel(1)">
                                      <p:cBhvr>
                                        <p:cTn id="112"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8" grpId="0" animBg="1"/>
      <p:bldP spid="6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000" dirty="0"/>
              <a:t>Program Overview</a:t>
            </a:r>
          </a:p>
        </p:txBody>
      </p:sp>
      <p:pic>
        <p:nvPicPr>
          <p:cNvPr id="57" name="Picture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331" y="913725"/>
            <a:ext cx="8175869" cy="5283575"/>
          </a:xfrm>
          <a:prstGeom prst="rect">
            <a:avLst/>
          </a:prstGeom>
        </p:spPr>
      </p:pic>
      <p:sp>
        <p:nvSpPr>
          <p:cNvPr id="58" name="Right Arrow 57"/>
          <p:cNvSpPr/>
          <p:nvPr/>
        </p:nvSpPr>
        <p:spPr>
          <a:xfrm>
            <a:off x="2118945" y="1969477"/>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98" name="Right Arrow 97"/>
          <p:cNvSpPr/>
          <p:nvPr/>
        </p:nvSpPr>
        <p:spPr>
          <a:xfrm>
            <a:off x="4965378" y="1961529"/>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99" name="TextBox 98"/>
          <p:cNvSpPr txBox="1"/>
          <p:nvPr/>
        </p:nvSpPr>
        <p:spPr>
          <a:xfrm>
            <a:off x="1419778" y="2001921"/>
            <a:ext cx="589085" cy="221599"/>
          </a:xfrm>
          <a:prstGeom prst="rect">
            <a:avLst/>
          </a:prstGeom>
          <a:noFill/>
        </p:spPr>
        <p:txBody>
          <a:bodyPr wrap="square" lIns="0" tIns="0" rIns="0" bIns="0" rtlCol="0">
            <a:spAutoFit/>
          </a:bodyPr>
          <a:lstStyle>
            <a:defPPr>
              <a:defRPr lang="en-US"/>
            </a:defPPr>
            <a:lvl1pPr algn="ctr">
              <a:lnSpc>
                <a:spcPct val="90000"/>
              </a:lnSpc>
              <a:spcAft>
                <a:spcPts val="0"/>
              </a:spcAft>
              <a:defRPr sz="800">
                <a:solidFill>
                  <a:schemeClr val="bg1"/>
                </a:solidFill>
                <a:latin typeface="Arial Narrow" panose="020B0606020202030204" pitchFamily="34" charset="0"/>
              </a:defRPr>
            </a:lvl1pPr>
          </a:lstStyle>
          <a:p>
            <a:r>
              <a:rPr lang="en-US" dirty="0"/>
              <a:t>EARNINGS</a:t>
            </a:r>
            <a:br>
              <a:rPr lang="en-US" dirty="0"/>
            </a:br>
            <a:r>
              <a:rPr lang="en-US" dirty="0"/>
              <a:t> &amp; SAVINGS</a:t>
            </a:r>
          </a:p>
        </p:txBody>
      </p:sp>
      <p:sp>
        <p:nvSpPr>
          <p:cNvPr id="100" name="TextBox 99"/>
          <p:cNvSpPr txBox="1"/>
          <p:nvPr/>
        </p:nvSpPr>
        <p:spPr>
          <a:xfrm>
            <a:off x="5261940" y="4658520"/>
            <a:ext cx="589085" cy="332399"/>
          </a:xfrm>
          <a:prstGeom prst="rect">
            <a:avLst/>
          </a:prstGeom>
          <a:noFill/>
        </p:spPr>
        <p:txBody>
          <a:bodyPr wrap="square" lIns="0" tIns="0" rIns="0" bIns="0" rtlCol="0">
            <a:spAutoFit/>
          </a:bodyPr>
          <a:lstStyle>
            <a:defPPr>
              <a:defRPr lang="en-US"/>
            </a:defPPr>
            <a:lvl1pPr algn="ctr">
              <a:spcAft>
                <a:spcPts val="1200"/>
              </a:spcAft>
              <a:defRPr sz="800">
                <a:solidFill>
                  <a:schemeClr val="bg1"/>
                </a:solidFill>
                <a:latin typeface="Arial Narrow" panose="020B0606020202030204" pitchFamily="34" charset="0"/>
              </a:defRPr>
            </a:lvl1pPr>
          </a:lstStyle>
          <a:p>
            <a:pPr>
              <a:lnSpc>
                <a:spcPct val="90000"/>
              </a:lnSpc>
              <a:spcAft>
                <a:spcPts val="0"/>
              </a:spcAft>
            </a:pPr>
            <a:r>
              <a:rPr lang="en-US" dirty="0"/>
              <a:t>WEALTH    </a:t>
            </a:r>
          </a:p>
          <a:p>
            <a:pPr>
              <a:lnSpc>
                <a:spcPct val="90000"/>
              </a:lnSpc>
              <a:spcAft>
                <a:spcPts val="0"/>
              </a:spcAft>
            </a:pPr>
            <a:r>
              <a:rPr lang="en-US" dirty="0"/>
              <a:t>     PLANNING   </a:t>
            </a:r>
          </a:p>
          <a:p>
            <a:pPr>
              <a:lnSpc>
                <a:spcPct val="90000"/>
              </a:lnSpc>
              <a:spcAft>
                <a:spcPts val="0"/>
              </a:spcAft>
            </a:pPr>
            <a:r>
              <a:rPr lang="en-US" dirty="0"/>
              <a:t>   BASICS</a:t>
            </a:r>
          </a:p>
        </p:txBody>
      </p:sp>
      <p:sp>
        <p:nvSpPr>
          <p:cNvPr id="101" name="TextBox 100"/>
          <p:cNvSpPr txBox="1"/>
          <p:nvPr/>
        </p:nvSpPr>
        <p:spPr>
          <a:xfrm>
            <a:off x="3416817" y="2554361"/>
            <a:ext cx="589085" cy="110800"/>
          </a:xfrm>
          <a:prstGeom prst="rect">
            <a:avLst/>
          </a:prstGeom>
          <a:noFill/>
        </p:spPr>
        <p:txBody>
          <a:bodyPr wrap="square" lIns="0" tIns="0" rIns="0" bIns="0" rtlCol="0">
            <a:spAutoFit/>
          </a:bodyPr>
          <a:lstStyle>
            <a:defPPr>
              <a:defRPr lang="en-US"/>
            </a:defPPr>
            <a:lvl1pPr algn="ctr">
              <a:spcAft>
                <a:spcPts val="1200"/>
              </a:spcAft>
              <a:defRPr sz="800">
                <a:solidFill>
                  <a:schemeClr val="bg1"/>
                </a:solidFill>
                <a:latin typeface="Arial Narrow" panose="020B0606020202030204" pitchFamily="34" charset="0"/>
              </a:defRPr>
            </a:lvl1pPr>
          </a:lstStyle>
          <a:p>
            <a:pPr>
              <a:lnSpc>
                <a:spcPct val="90000"/>
              </a:lnSpc>
              <a:spcAft>
                <a:spcPts val="0"/>
              </a:spcAft>
            </a:pPr>
            <a:r>
              <a:rPr lang="en-US" dirty="0"/>
              <a:t>INVESTING</a:t>
            </a:r>
          </a:p>
        </p:txBody>
      </p:sp>
      <p:sp>
        <p:nvSpPr>
          <p:cNvPr id="102" name="TextBox 101"/>
          <p:cNvSpPr txBox="1"/>
          <p:nvPr/>
        </p:nvSpPr>
        <p:spPr>
          <a:xfrm>
            <a:off x="4013524" y="4237676"/>
            <a:ext cx="589085" cy="221599"/>
          </a:xfrm>
          <a:prstGeom prst="rect">
            <a:avLst/>
          </a:prstGeom>
          <a:noFill/>
        </p:spPr>
        <p:txBody>
          <a:bodyPr wrap="square" lIns="0" tIns="0" rIns="0" bIns="0" rtlCol="0">
            <a:spAutoFit/>
          </a:bodyPr>
          <a:lstStyle>
            <a:defPPr>
              <a:defRPr lang="en-US"/>
            </a:defPPr>
            <a:lvl1pPr algn="ctr">
              <a:spcAft>
                <a:spcPts val="1200"/>
              </a:spcAft>
              <a:defRPr sz="800">
                <a:solidFill>
                  <a:schemeClr val="bg1"/>
                </a:solidFill>
                <a:latin typeface="Arial Narrow" panose="020B0606020202030204" pitchFamily="34" charset="0"/>
              </a:defRPr>
            </a:lvl1pPr>
          </a:lstStyle>
          <a:p>
            <a:pPr>
              <a:lnSpc>
                <a:spcPct val="90000"/>
              </a:lnSpc>
              <a:spcAft>
                <a:spcPts val="0"/>
              </a:spcAft>
            </a:pPr>
            <a:r>
              <a:rPr lang="en-US" dirty="0"/>
              <a:t>ADVANCED PLANNING</a:t>
            </a:r>
          </a:p>
        </p:txBody>
      </p:sp>
      <p:sp>
        <p:nvSpPr>
          <p:cNvPr id="103" name="Rectangle 102"/>
          <p:cNvSpPr/>
          <p:nvPr/>
        </p:nvSpPr>
        <p:spPr>
          <a:xfrm>
            <a:off x="2637691" y="3362988"/>
            <a:ext cx="4572000" cy="646331"/>
          </a:xfrm>
          <a:prstGeom prst="rect">
            <a:avLst/>
          </a:prstGeom>
        </p:spPr>
        <p:txBody>
          <a:bodyPr>
            <a:spAutoFit/>
          </a:bodyPr>
          <a:lstStyle/>
          <a:p>
            <a:pPr>
              <a:defRPr/>
            </a:pPr>
            <a:r>
              <a:rPr lang="en-US" dirty="0">
                <a:solidFill>
                  <a:schemeClr val="accent6"/>
                </a:solidFill>
                <a:latin typeface="Georgia" panose="02040502050405020303" pitchFamily="18" charset="0"/>
                <a:ea typeface="Verdana" panose="020B0604030504040204" pitchFamily="34" charset="0"/>
                <a:cs typeface="Verdana" panose="020B0604030504040204" pitchFamily="34" charset="0"/>
              </a:rPr>
              <a:t>RBC Wealth Management’s </a:t>
            </a:r>
            <a:br>
              <a:rPr lang="en-US" dirty="0">
                <a:solidFill>
                  <a:schemeClr val="accent6"/>
                </a:solidFill>
                <a:latin typeface="Georgia" panose="02040502050405020303" pitchFamily="18" charset="0"/>
                <a:ea typeface="Verdana" panose="020B0604030504040204" pitchFamily="34" charset="0"/>
                <a:cs typeface="Verdana" panose="020B0604030504040204" pitchFamily="34" charset="0"/>
              </a:rPr>
            </a:br>
            <a:r>
              <a:rPr lang="en-US" dirty="0">
                <a:solidFill>
                  <a:schemeClr val="accent6"/>
                </a:solidFill>
                <a:latin typeface="Century Gothic" panose="020B0502020202020204" pitchFamily="34" charset="0"/>
              </a:rPr>
              <a:t>FINANCIAL LITERACY PROGRAM </a:t>
            </a:r>
          </a:p>
        </p:txBody>
      </p:sp>
      <p:sp>
        <p:nvSpPr>
          <p:cNvPr id="104" name="Rectangle 103"/>
          <p:cNvSpPr/>
          <p:nvPr/>
        </p:nvSpPr>
        <p:spPr>
          <a:xfrm>
            <a:off x="2601882" y="1987033"/>
            <a:ext cx="484218" cy="221599"/>
          </a:xfrm>
          <a:prstGeom prst="rect">
            <a:avLst/>
          </a:prstGeom>
          <a:noFill/>
        </p:spPr>
        <p:txBody>
          <a:bodyPr wrap="square" lIns="0" tIns="0" rIns="0" bIns="0" rtlCol="0">
            <a:spAutoFit/>
          </a:bodyPr>
          <a:lstStyle/>
          <a:p>
            <a:pPr algn="ctr">
              <a:lnSpc>
                <a:spcPct val="90000"/>
              </a:lnSpc>
            </a:pPr>
            <a:r>
              <a:rPr lang="en-CA" sz="800" dirty="0">
                <a:solidFill>
                  <a:schemeClr val="bg1"/>
                </a:solidFill>
                <a:latin typeface="Arial Narrow" panose="020B0606020202030204" pitchFamily="34" charset="0"/>
              </a:rPr>
              <a:t>1. Budgeting</a:t>
            </a:r>
          </a:p>
          <a:p>
            <a:pPr>
              <a:lnSpc>
                <a:spcPct val="90000"/>
              </a:lnSpc>
            </a:pPr>
            <a:r>
              <a:rPr lang="en-CA" sz="800" dirty="0">
                <a:solidFill>
                  <a:schemeClr val="bg1"/>
                </a:solidFill>
                <a:latin typeface="Arial Narrow" panose="020B0606020202030204" pitchFamily="34" charset="0"/>
              </a:rPr>
              <a:t>    Money</a:t>
            </a:r>
          </a:p>
        </p:txBody>
      </p:sp>
      <p:sp>
        <p:nvSpPr>
          <p:cNvPr id="105" name="Rectangle 104">
            <a:extLst>
              <a:ext uri="{FF2B5EF4-FFF2-40B4-BE49-F238E27FC236}">
                <a16:creationId xmlns:a16="http://schemas.microsoft.com/office/drawing/2014/main" xmlns="" id="{EC93CA54-2571-48A3-AA05-6B0D4751DE79}"/>
              </a:ext>
            </a:extLst>
          </p:cNvPr>
          <p:cNvSpPr/>
          <p:nvPr/>
        </p:nvSpPr>
        <p:spPr>
          <a:xfrm>
            <a:off x="4325588" y="1981118"/>
            <a:ext cx="484218" cy="221599"/>
          </a:xfrm>
          <a:prstGeom prst="rect">
            <a:avLst/>
          </a:prstGeom>
          <a:noFill/>
        </p:spPr>
        <p:txBody>
          <a:bodyPr wrap="square" lIns="0" tIns="0" rIns="0" bIns="0" rtlCol="0">
            <a:spAutoFit/>
          </a:bodyPr>
          <a:lstStyle/>
          <a:p>
            <a:pPr algn="ctr">
              <a:lnSpc>
                <a:spcPct val="90000"/>
              </a:lnSpc>
            </a:pPr>
            <a:r>
              <a:rPr lang="en-CA" sz="800" dirty="0">
                <a:solidFill>
                  <a:schemeClr val="bg1"/>
                </a:solidFill>
                <a:latin typeface="Arial Narrow" panose="020B0606020202030204" pitchFamily="34" charset="0"/>
              </a:rPr>
              <a:t>2. Income &amp;   </a:t>
            </a:r>
          </a:p>
          <a:p>
            <a:pPr algn="ctr">
              <a:lnSpc>
                <a:spcPct val="90000"/>
              </a:lnSpc>
            </a:pPr>
            <a:r>
              <a:rPr lang="en-CA" sz="800" dirty="0">
                <a:solidFill>
                  <a:schemeClr val="bg1"/>
                </a:solidFill>
                <a:latin typeface="Arial Narrow" panose="020B0606020202030204" pitchFamily="34" charset="0"/>
              </a:rPr>
              <a:t>   Taxation</a:t>
            </a:r>
          </a:p>
        </p:txBody>
      </p:sp>
      <p:sp>
        <p:nvSpPr>
          <p:cNvPr id="106" name="Rectangle 105">
            <a:extLst>
              <a:ext uri="{FF2B5EF4-FFF2-40B4-BE49-F238E27FC236}">
                <a16:creationId xmlns:a16="http://schemas.microsoft.com/office/drawing/2014/main" xmlns="" id="{16367E49-7774-4EE7-BDF3-0BCCD619EFCD}"/>
              </a:ext>
            </a:extLst>
          </p:cNvPr>
          <p:cNvSpPr/>
          <p:nvPr/>
        </p:nvSpPr>
        <p:spPr>
          <a:xfrm>
            <a:off x="1431287" y="1907517"/>
            <a:ext cx="574103" cy="373645"/>
          </a:xfrm>
          <a:prstGeom prst="rect">
            <a:avLst/>
          </a:prstGeom>
          <a:noFill/>
          <a:ln w="38100">
            <a:solidFill>
              <a:schemeClr val="accent6"/>
            </a:solidFill>
          </a:ln>
        </p:spPr>
        <p:txBody>
          <a:bodyPr lIns="0" tIns="0" rIns="0" bIns="0" rtlCol="0" anchor="ctr">
            <a:noAutofit/>
          </a:bodyPr>
          <a:lstStyle/>
          <a:p>
            <a:pPr algn="ctr">
              <a:spcAft>
                <a:spcPts val="1200"/>
              </a:spcAft>
            </a:pPr>
            <a:endParaRPr lang="en-US" sz="800" dirty="0"/>
          </a:p>
        </p:txBody>
      </p:sp>
      <p:sp>
        <p:nvSpPr>
          <p:cNvPr id="107" name="Oval 106"/>
          <p:cNvSpPr/>
          <p:nvPr/>
        </p:nvSpPr>
        <p:spPr>
          <a:xfrm>
            <a:off x="1335781" y="1760859"/>
            <a:ext cx="228600" cy="228600"/>
          </a:xfrm>
          <a:prstGeom prst="ellipse">
            <a:avLst/>
          </a:prstGeom>
          <a:solidFill>
            <a:schemeClr val="accent6"/>
          </a:solidFill>
          <a:ln w="19050">
            <a:solidFill>
              <a:schemeClr val="bg1"/>
            </a:solidFill>
          </a:ln>
          <a:effectLst>
            <a:outerShdw blurRad="50800" dist="38100" dir="2700000" algn="tl" rotWithShape="0">
              <a:prstClr val="black">
                <a:alpha val="40000"/>
              </a:prstClr>
            </a:outerShdw>
          </a:effectLst>
        </p:spPr>
        <p:txBody>
          <a:bodyPr rtlCol="0" anchor="ctr">
            <a:noAutofit/>
          </a:bodyPr>
          <a:lstStyle/>
          <a:p>
            <a:pPr algn="ctr">
              <a:spcAft>
                <a:spcPts val="1200"/>
              </a:spcAft>
            </a:pPr>
            <a:r>
              <a:rPr lang="en-US" sz="1000" b="1" dirty="0">
                <a:solidFill>
                  <a:schemeClr val="bg1"/>
                </a:solidFill>
              </a:rPr>
              <a:t>1</a:t>
            </a:r>
          </a:p>
        </p:txBody>
      </p:sp>
      <p:sp>
        <p:nvSpPr>
          <p:cNvPr id="108" name="Rectangle 107">
            <a:extLst>
              <a:ext uri="{FF2B5EF4-FFF2-40B4-BE49-F238E27FC236}">
                <a16:creationId xmlns:a16="http://schemas.microsoft.com/office/drawing/2014/main" xmlns="" id="{895C6239-2E98-4ADE-8D71-ECF59D722872}"/>
              </a:ext>
            </a:extLst>
          </p:cNvPr>
          <p:cNvSpPr/>
          <p:nvPr/>
        </p:nvSpPr>
        <p:spPr>
          <a:xfrm>
            <a:off x="5492565" y="1998406"/>
            <a:ext cx="484218" cy="2215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3. Banking</a:t>
            </a:r>
          </a:p>
          <a:p>
            <a:pPr>
              <a:lnSpc>
                <a:spcPct val="90000"/>
              </a:lnSpc>
            </a:pPr>
            <a:r>
              <a:rPr lang="en-CA" sz="800" dirty="0">
                <a:solidFill>
                  <a:schemeClr val="bg1"/>
                </a:solidFill>
                <a:latin typeface="Arial Narrow" panose="020B0606020202030204" pitchFamily="34" charset="0"/>
              </a:rPr>
              <a:t>    Services</a:t>
            </a:r>
          </a:p>
        </p:txBody>
      </p:sp>
      <p:sp>
        <p:nvSpPr>
          <p:cNvPr id="109" name="Rectangle 108">
            <a:extLst>
              <a:ext uri="{FF2B5EF4-FFF2-40B4-BE49-F238E27FC236}">
                <a16:creationId xmlns:a16="http://schemas.microsoft.com/office/drawing/2014/main" xmlns="" id="{8E1E1FBE-5B5C-41DB-9743-C87448D52EAD}"/>
              </a:ext>
            </a:extLst>
          </p:cNvPr>
          <p:cNvSpPr/>
          <p:nvPr/>
        </p:nvSpPr>
        <p:spPr>
          <a:xfrm>
            <a:off x="5307823" y="4633519"/>
            <a:ext cx="574103" cy="373645"/>
          </a:xfrm>
          <a:prstGeom prst="rect">
            <a:avLst/>
          </a:prstGeom>
          <a:noFill/>
          <a:ln w="38100">
            <a:solidFill>
              <a:schemeClr val="accent6"/>
            </a:solidFill>
          </a:ln>
        </p:spPr>
        <p:txBody>
          <a:bodyPr lIns="0" tIns="0" rIns="0" bIns="0" rtlCol="0" anchor="ctr">
            <a:noAutofit/>
          </a:bodyPr>
          <a:lstStyle/>
          <a:p>
            <a:pPr algn="ctr">
              <a:spcAft>
                <a:spcPts val="1200"/>
              </a:spcAft>
            </a:pPr>
            <a:endParaRPr lang="en-US" sz="800" dirty="0"/>
          </a:p>
        </p:txBody>
      </p:sp>
      <p:sp>
        <p:nvSpPr>
          <p:cNvPr id="110" name="Oval 109">
            <a:extLst>
              <a:ext uri="{FF2B5EF4-FFF2-40B4-BE49-F238E27FC236}">
                <a16:creationId xmlns:a16="http://schemas.microsoft.com/office/drawing/2014/main" xmlns="" id="{F2372798-1707-4464-81A2-EA9EEBA9DC87}"/>
              </a:ext>
            </a:extLst>
          </p:cNvPr>
          <p:cNvSpPr/>
          <p:nvPr/>
        </p:nvSpPr>
        <p:spPr>
          <a:xfrm>
            <a:off x="5179561" y="4477029"/>
            <a:ext cx="228600" cy="228600"/>
          </a:xfrm>
          <a:prstGeom prst="ellipse">
            <a:avLst/>
          </a:prstGeom>
          <a:solidFill>
            <a:schemeClr val="accent6"/>
          </a:solidFill>
          <a:ln w="19050">
            <a:solidFill>
              <a:schemeClr val="bg1"/>
            </a:solidFill>
          </a:ln>
          <a:effectLst>
            <a:outerShdw blurRad="50800" dist="38100" dir="2700000" algn="tl" rotWithShape="0">
              <a:prstClr val="black">
                <a:alpha val="40000"/>
              </a:prstClr>
            </a:outerShdw>
          </a:effectLst>
        </p:spPr>
        <p:txBody>
          <a:bodyPr rtlCol="0" anchor="ctr">
            <a:noAutofit/>
          </a:bodyPr>
          <a:lstStyle/>
          <a:p>
            <a:pPr algn="ctr">
              <a:spcAft>
                <a:spcPts val="1200"/>
              </a:spcAft>
            </a:pPr>
            <a:r>
              <a:rPr lang="en-US" sz="1000" b="1" dirty="0">
                <a:solidFill>
                  <a:schemeClr val="bg1"/>
                </a:solidFill>
              </a:rPr>
              <a:t>2</a:t>
            </a:r>
          </a:p>
        </p:txBody>
      </p:sp>
      <p:sp>
        <p:nvSpPr>
          <p:cNvPr id="111" name="Right Arrow 6">
            <a:extLst>
              <a:ext uri="{FF2B5EF4-FFF2-40B4-BE49-F238E27FC236}">
                <a16:creationId xmlns:a16="http://schemas.microsoft.com/office/drawing/2014/main" xmlns="" id="{2D9AE8F0-9906-416F-A46C-4FA45EE1AC69}"/>
              </a:ext>
            </a:extLst>
          </p:cNvPr>
          <p:cNvSpPr/>
          <p:nvPr/>
        </p:nvSpPr>
        <p:spPr>
          <a:xfrm>
            <a:off x="6698169" y="1974393"/>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112" name="Rectangle 111">
            <a:extLst>
              <a:ext uri="{FF2B5EF4-FFF2-40B4-BE49-F238E27FC236}">
                <a16:creationId xmlns:a16="http://schemas.microsoft.com/office/drawing/2014/main" xmlns="" id="{DA105A63-3517-4E88-B727-D555BB35F82E}"/>
              </a:ext>
            </a:extLst>
          </p:cNvPr>
          <p:cNvSpPr/>
          <p:nvPr/>
        </p:nvSpPr>
        <p:spPr>
          <a:xfrm>
            <a:off x="7231034" y="2138621"/>
            <a:ext cx="484218" cy="110800"/>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4. Interest</a:t>
            </a:r>
          </a:p>
        </p:txBody>
      </p:sp>
      <p:sp>
        <p:nvSpPr>
          <p:cNvPr id="113" name="Right Arrow 6">
            <a:extLst>
              <a:ext uri="{FF2B5EF4-FFF2-40B4-BE49-F238E27FC236}">
                <a16:creationId xmlns:a16="http://schemas.microsoft.com/office/drawing/2014/main" xmlns="" id="{9225F705-B8D9-4D4E-A22D-DA21FD118C0F}"/>
              </a:ext>
            </a:extLst>
          </p:cNvPr>
          <p:cNvSpPr/>
          <p:nvPr/>
        </p:nvSpPr>
        <p:spPr>
          <a:xfrm rot="3780000">
            <a:off x="8004278" y="2834717"/>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114" name="Rectangle 113">
            <a:extLst>
              <a:ext uri="{FF2B5EF4-FFF2-40B4-BE49-F238E27FC236}">
                <a16:creationId xmlns:a16="http://schemas.microsoft.com/office/drawing/2014/main" xmlns="" id="{52BDE788-345A-4098-B1F6-559BA8306040}"/>
              </a:ext>
            </a:extLst>
          </p:cNvPr>
          <p:cNvSpPr/>
          <p:nvPr/>
        </p:nvSpPr>
        <p:spPr>
          <a:xfrm>
            <a:off x="7966081" y="4001144"/>
            <a:ext cx="484218" cy="110800"/>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5. Credit</a:t>
            </a:r>
          </a:p>
        </p:txBody>
      </p:sp>
      <p:sp>
        <p:nvSpPr>
          <p:cNvPr id="115" name="Rectangle 114">
            <a:extLst>
              <a:ext uri="{FF2B5EF4-FFF2-40B4-BE49-F238E27FC236}">
                <a16:creationId xmlns:a16="http://schemas.microsoft.com/office/drawing/2014/main" xmlns="" id="{69C5D20E-F074-44D5-A776-36B7EE95B56A}"/>
              </a:ext>
            </a:extLst>
          </p:cNvPr>
          <p:cNvSpPr/>
          <p:nvPr/>
        </p:nvSpPr>
        <p:spPr>
          <a:xfrm>
            <a:off x="7073365" y="4679429"/>
            <a:ext cx="484218" cy="2215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6. Account</a:t>
            </a:r>
          </a:p>
          <a:p>
            <a:pPr>
              <a:lnSpc>
                <a:spcPct val="90000"/>
              </a:lnSpc>
            </a:pPr>
            <a:r>
              <a:rPr lang="en-CA" sz="800" dirty="0">
                <a:solidFill>
                  <a:schemeClr val="bg1"/>
                </a:solidFill>
                <a:latin typeface="Arial Narrow" panose="020B0606020202030204" pitchFamily="34" charset="0"/>
              </a:rPr>
              <a:t>    Types</a:t>
            </a:r>
          </a:p>
        </p:txBody>
      </p:sp>
      <p:sp>
        <p:nvSpPr>
          <p:cNvPr id="116" name="Right Arrow 3">
            <a:extLst>
              <a:ext uri="{FF2B5EF4-FFF2-40B4-BE49-F238E27FC236}">
                <a16:creationId xmlns:a16="http://schemas.microsoft.com/office/drawing/2014/main" xmlns="" id="{59F5912D-53ED-4B4E-8758-28DEF5F7A6BF}"/>
              </a:ext>
            </a:extLst>
          </p:cNvPr>
          <p:cNvSpPr/>
          <p:nvPr/>
        </p:nvSpPr>
        <p:spPr>
          <a:xfrm flipH="1">
            <a:off x="4802809" y="4691535"/>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117" name="Rectangle 116">
            <a:extLst>
              <a:ext uri="{FF2B5EF4-FFF2-40B4-BE49-F238E27FC236}">
                <a16:creationId xmlns:a16="http://schemas.microsoft.com/office/drawing/2014/main" xmlns="" id="{9E778A9F-008F-408D-BC50-264C9C10E70E}"/>
              </a:ext>
            </a:extLst>
          </p:cNvPr>
          <p:cNvSpPr/>
          <p:nvPr/>
        </p:nvSpPr>
        <p:spPr>
          <a:xfrm>
            <a:off x="3637569" y="4705653"/>
            <a:ext cx="484218" cy="2215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7. Planning</a:t>
            </a:r>
          </a:p>
          <a:p>
            <a:pPr>
              <a:lnSpc>
                <a:spcPct val="90000"/>
              </a:lnSpc>
            </a:pPr>
            <a:r>
              <a:rPr lang="en-CA" sz="800" dirty="0">
                <a:solidFill>
                  <a:schemeClr val="bg1"/>
                </a:solidFill>
                <a:latin typeface="Arial Narrow" panose="020B0606020202030204" pitchFamily="34" charset="0"/>
              </a:rPr>
              <a:t>    Benefits</a:t>
            </a:r>
          </a:p>
        </p:txBody>
      </p:sp>
      <p:sp>
        <p:nvSpPr>
          <p:cNvPr id="118" name="Rectangle 117">
            <a:extLst>
              <a:ext uri="{FF2B5EF4-FFF2-40B4-BE49-F238E27FC236}">
                <a16:creationId xmlns:a16="http://schemas.microsoft.com/office/drawing/2014/main" xmlns="" id="{FCDE0BC3-AC22-4220-B099-19713B60A64A}"/>
              </a:ext>
            </a:extLst>
          </p:cNvPr>
          <p:cNvSpPr/>
          <p:nvPr/>
        </p:nvSpPr>
        <p:spPr>
          <a:xfrm>
            <a:off x="2243710" y="2486473"/>
            <a:ext cx="640080" cy="221599"/>
          </a:xfrm>
          <a:prstGeom prst="rect">
            <a:avLst/>
          </a:prstGeom>
          <a:noFill/>
        </p:spPr>
        <p:txBody>
          <a:bodyPr wrap="square" lIns="0" tIns="0" rIns="0" bIns="0" rtlCol="0">
            <a:spAutoFit/>
          </a:bodyPr>
          <a:lstStyle/>
          <a:p>
            <a:pPr algn="ctr">
              <a:lnSpc>
                <a:spcPct val="90000"/>
              </a:lnSpc>
            </a:pPr>
            <a:r>
              <a:rPr lang="en-CA" sz="800" dirty="0">
                <a:solidFill>
                  <a:schemeClr val="bg1"/>
                </a:solidFill>
                <a:latin typeface="Arial Narrow" panose="020B0606020202030204" pitchFamily="34" charset="0"/>
              </a:rPr>
              <a:t>9. Financial </a:t>
            </a:r>
            <a:r>
              <a:rPr lang="en-CA" sz="800" spc="-30" dirty="0">
                <a:solidFill>
                  <a:schemeClr val="bg1"/>
                </a:solidFill>
                <a:latin typeface="Arial Narrow" panose="020B0606020202030204" pitchFamily="34" charset="0"/>
              </a:rPr>
              <a:t>Documentation</a:t>
            </a:r>
          </a:p>
        </p:txBody>
      </p:sp>
      <p:sp>
        <p:nvSpPr>
          <p:cNvPr id="119" name="Right Arrow 6">
            <a:extLst>
              <a:ext uri="{FF2B5EF4-FFF2-40B4-BE49-F238E27FC236}">
                <a16:creationId xmlns:a16="http://schemas.microsoft.com/office/drawing/2014/main" xmlns="" id="{B4C4BBF9-27F3-41EB-B089-FA5354F56D98}"/>
              </a:ext>
            </a:extLst>
          </p:cNvPr>
          <p:cNvSpPr/>
          <p:nvPr/>
        </p:nvSpPr>
        <p:spPr>
          <a:xfrm>
            <a:off x="2982773" y="2456174"/>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120" name="Rectangle 119">
            <a:extLst>
              <a:ext uri="{FF2B5EF4-FFF2-40B4-BE49-F238E27FC236}">
                <a16:creationId xmlns:a16="http://schemas.microsoft.com/office/drawing/2014/main" xmlns="" id="{3D228B38-1DCC-42BF-8A5D-208DA372FCAA}"/>
              </a:ext>
            </a:extLst>
          </p:cNvPr>
          <p:cNvSpPr/>
          <p:nvPr/>
        </p:nvSpPr>
        <p:spPr>
          <a:xfrm>
            <a:off x="3422403" y="2397838"/>
            <a:ext cx="568976" cy="385476"/>
          </a:xfrm>
          <a:prstGeom prst="rect">
            <a:avLst/>
          </a:prstGeom>
          <a:noFill/>
          <a:ln w="38100">
            <a:solidFill>
              <a:schemeClr val="accent6"/>
            </a:solidFill>
          </a:ln>
        </p:spPr>
        <p:txBody>
          <a:bodyPr lIns="0" tIns="0" rIns="0" bIns="0" rtlCol="0" anchor="ctr">
            <a:noAutofit/>
          </a:bodyPr>
          <a:lstStyle/>
          <a:p>
            <a:pPr algn="ctr">
              <a:spcAft>
                <a:spcPts val="1200"/>
              </a:spcAft>
            </a:pPr>
            <a:endParaRPr lang="en-US" sz="800" dirty="0"/>
          </a:p>
        </p:txBody>
      </p:sp>
      <p:sp>
        <p:nvSpPr>
          <p:cNvPr id="121" name="Oval 120">
            <a:extLst>
              <a:ext uri="{FF2B5EF4-FFF2-40B4-BE49-F238E27FC236}">
                <a16:creationId xmlns:a16="http://schemas.microsoft.com/office/drawing/2014/main" xmlns="" id="{0ED7C6CD-F0BB-4895-8B1A-66D55F86B952}"/>
              </a:ext>
            </a:extLst>
          </p:cNvPr>
          <p:cNvSpPr/>
          <p:nvPr/>
        </p:nvSpPr>
        <p:spPr>
          <a:xfrm>
            <a:off x="3310568" y="2251180"/>
            <a:ext cx="228600" cy="228600"/>
          </a:xfrm>
          <a:prstGeom prst="ellipse">
            <a:avLst/>
          </a:prstGeom>
          <a:solidFill>
            <a:schemeClr val="accent6"/>
          </a:solidFill>
          <a:ln w="19050">
            <a:solidFill>
              <a:schemeClr val="bg1"/>
            </a:solidFill>
          </a:ln>
          <a:effectLst>
            <a:outerShdw blurRad="50800" dist="38100" dir="2700000" algn="tl" rotWithShape="0">
              <a:prstClr val="black">
                <a:alpha val="40000"/>
              </a:prstClr>
            </a:outerShdw>
          </a:effectLst>
        </p:spPr>
        <p:txBody>
          <a:bodyPr rtlCol="0" anchor="ctr">
            <a:noAutofit/>
          </a:bodyPr>
          <a:lstStyle/>
          <a:p>
            <a:pPr algn="ctr">
              <a:spcAft>
                <a:spcPts val="1200"/>
              </a:spcAft>
            </a:pPr>
            <a:r>
              <a:rPr lang="en-US" sz="1000" b="1" dirty="0">
                <a:solidFill>
                  <a:schemeClr val="bg1"/>
                </a:solidFill>
              </a:rPr>
              <a:t>3</a:t>
            </a:r>
          </a:p>
        </p:txBody>
      </p:sp>
      <p:sp>
        <p:nvSpPr>
          <p:cNvPr id="122" name="Rectangle 121">
            <a:extLst>
              <a:ext uri="{FF2B5EF4-FFF2-40B4-BE49-F238E27FC236}">
                <a16:creationId xmlns:a16="http://schemas.microsoft.com/office/drawing/2014/main" xmlns="" id="{F2263137-531A-4692-AF99-47CCE9B29D88}"/>
              </a:ext>
            </a:extLst>
          </p:cNvPr>
          <p:cNvSpPr/>
          <p:nvPr/>
        </p:nvSpPr>
        <p:spPr>
          <a:xfrm>
            <a:off x="4011282" y="4160310"/>
            <a:ext cx="568976" cy="380339"/>
          </a:xfrm>
          <a:prstGeom prst="rect">
            <a:avLst/>
          </a:prstGeom>
          <a:noFill/>
          <a:ln w="38100">
            <a:solidFill>
              <a:schemeClr val="accent6"/>
            </a:solidFill>
          </a:ln>
        </p:spPr>
        <p:txBody>
          <a:bodyPr lIns="0" tIns="0" rIns="0" bIns="0" rtlCol="0" anchor="ctr">
            <a:noAutofit/>
          </a:bodyPr>
          <a:lstStyle/>
          <a:p>
            <a:pPr algn="ctr">
              <a:spcAft>
                <a:spcPts val="1200"/>
              </a:spcAft>
            </a:pPr>
            <a:endParaRPr lang="en-US" sz="800" dirty="0"/>
          </a:p>
        </p:txBody>
      </p:sp>
      <p:sp>
        <p:nvSpPr>
          <p:cNvPr id="123" name="Oval 122">
            <a:extLst>
              <a:ext uri="{FF2B5EF4-FFF2-40B4-BE49-F238E27FC236}">
                <a16:creationId xmlns:a16="http://schemas.microsoft.com/office/drawing/2014/main" xmlns="" id="{045CE065-BAF5-4B7F-B8C0-F925E1941769}"/>
              </a:ext>
            </a:extLst>
          </p:cNvPr>
          <p:cNvSpPr/>
          <p:nvPr/>
        </p:nvSpPr>
        <p:spPr>
          <a:xfrm>
            <a:off x="3915775" y="4013652"/>
            <a:ext cx="228600" cy="228600"/>
          </a:xfrm>
          <a:prstGeom prst="ellipse">
            <a:avLst/>
          </a:prstGeom>
          <a:solidFill>
            <a:schemeClr val="accent6"/>
          </a:solidFill>
          <a:ln w="19050">
            <a:solidFill>
              <a:schemeClr val="bg1"/>
            </a:solidFill>
          </a:ln>
          <a:effectLst>
            <a:outerShdw blurRad="50800" dist="38100" dir="2700000" algn="tl" rotWithShape="0">
              <a:prstClr val="black">
                <a:alpha val="40000"/>
              </a:prstClr>
            </a:outerShdw>
          </a:effectLst>
        </p:spPr>
        <p:txBody>
          <a:bodyPr rtlCol="0" anchor="ctr">
            <a:noAutofit/>
          </a:bodyPr>
          <a:lstStyle/>
          <a:p>
            <a:pPr algn="ctr">
              <a:spcAft>
                <a:spcPts val="1200"/>
              </a:spcAft>
            </a:pPr>
            <a:r>
              <a:rPr lang="en-US" sz="1000" b="1" dirty="0">
                <a:solidFill>
                  <a:schemeClr val="bg1"/>
                </a:solidFill>
              </a:rPr>
              <a:t>4</a:t>
            </a:r>
          </a:p>
        </p:txBody>
      </p:sp>
      <p:sp>
        <p:nvSpPr>
          <p:cNvPr id="124" name="Rectangle 123">
            <a:extLst>
              <a:ext uri="{FF2B5EF4-FFF2-40B4-BE49-F238E27FC236}">
                <a16:creationId xmlns:a16="http://schemas.microsoft.com/office/drawing/2014/main" xmlns="" id="{39773B9E-90FC-4387-931E-366B1D5B5738}"/>
              </a:ext>
            </a:extLst>
          </p:cNvPr>
          <p:cNvSpPr/>
          <p:nvPr/>
        </p:nvSpPr>
        <p:spPr>
          <a:xfrm>
            <a:off x="1559621" y="4180200"/>
            <a:ext cx="447807" cy="3323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8. Wealth</a:t>
            </a:r>
          </a:p>
          <a:p>
            <a:pPr>
              <a:lnSpc>
                <a:spcPct val="90000"/>
              </a:lnSpc>
            </a:pPr>
            <a:r>
              <a:rPr lang="en-CA" sz="800" dirty="0">
                <a:solidFill>
                  <a:schemeClr val="bg1"/>
                </a:solidFill>
                <a:latin typeface="Arial Narrow" panose="020B0606020202030204" pitchFamily="34" charset="0"/>
              </a:rPr>
              <a:t>      Stage</a:t>
            </a:r>
          </a:p>
          <a:p>
            <a:pPr>
              <a:lnSpc>
                <a:spcPct val="90000"/>
              </a:lnSpc>
            </a:pPr>
            <a:r>
              <a:rPr lang="en-CA" sz="800" dirty="0">
                <a:solidFill>
                  <a:schemeClr val="bg1"/>
                </a:solidFill>
                <a:latin typeface="Arial Narrow" panose="020B0606020202030204" pitchFamily="34" charset="0"/>
              </a:rPr>
              <a:t>       Plans</a:t>
            </a:r>
          </a:p>
        </p:txBody>
      </p:sp>
      <p:sp>
        <p:nvSpPr>
          <p:cNvPr id="125" name="Right Arrow 3">
            <a:extLst>
              <a:ext uri="{FF2B5EF4-FFF2-40B4-BE49-F238E27FC236}">
                <a16:creationId xmlns:a16="http://schemas.microsoft.com/office/drawing/2014/main" xmlns="" id="{7C250E01-6D97-4956-8F1D-B358CB0C9F2A}"/>
              </a:ext>
            </a:extLst>
          </p:cNvPr>
          <p:cNvSpPr/>
          <p:nvPr/>
        </p:nvSpPr>
        <p:spPr>
          <a:xfrm flipH="1">
            <a:off x="6490279" y="4694318"/>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126" name="Right Arrow 3">
            <a:extLst>
              <a:ext uri="{FF2B5EF4-FFF2-40B4-BE49-F238E27FC236}">
                <a16:creationId xmlns:a16="http://schemas.microsoft.com/office/drawing/2014/main" xmlns="" id="{B81D0A0C-B0E9-4603-B190-0A33206B3708}"/>
              </a:ext>
            </a:extLst>
          </p:cNvPr>
          <p:cNvSpPr/>
          <p:nvPr/>
        </p:nvSpPr>
        <p:spPr>
          <a:xfrm rot="-960000" flipH="1">
            <a:off x="7592157" y="4388511"/>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127" name="Right Arrow 3">
            <a:extLst>
              <a:ext uri="{FF2B5EF4-FFF2-40B4-BE49-F238E27FC236}">
                <a16:creationId xmlns:a16="http://schemas.microsoft.com/office/drawing/2014/main" xmlns="" id="{563266C5-A54E-4171-93E7-3ADBF294A104}"/>
              </a:ext>
            </a:extLst>
          </p:cNvPr>
          <p:cNvSpPr/>
          <p:nvPr/>
        </p:nvSpPr>
        <p:spPr>
          <a:xfrm flipH="1">
            <a:off x="2520556" y="4701578"/>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128" name="Right Arrow 6">
            <a:extLst>
              <a:ext uri="{FF2B5EF4-FFF2-40B4-BE49-F238E27FC236}">
                <a16:creationId xmlns:a16="http://schemas.microsoft.com/office/drawing/2014/main" xmlns="" id="{A3557A85-02E9-4274-96C3-7E792962E83E}"/>
              </a:ext>
            </a:extLst>
          </p:cNvPr>
          <p:cNvSpPr/>
          <p:nvPr/>
        </p:nvSpPr>
        <p:spPr>
          <a:xfrm rot="17818478">
            <a:off x="1532076" y="3133898"/>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129" name="Rectangle 128">
            <a:extLst>
              <a:ext uri="{FF2B5EF4-FFF2-40B4-BE49-F238E27FC236}">
                <a16:creationId xmlns:a16="http://schemas.microsoft.com/office/drawing/2014/main" xmlns="" id="{3FB50D7A-7DF9-4D28-92BA-7DB16768AD8F}"/>
              </a:ext>
            </a:extLst>
          </p:cNvPr>
          <p:cNvSpPr/>
          <p:nvPr/>
        </p:nvSpPr>
        <p:spPr>
          <a:xfrm>
            <a:off x="4607304" y="2486699"/>
            <a:ext cx="505173" cy="2215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10. Asset </a:t>
            </a:r>
            <a:r>
              <a:rPr lang="en-CA" sz="800" dirty="0" smtClean="0">
                <a:solidFill>
                  <a:schemeClr val="bg1"/>
                </a:solidFill>
                <a:latin typeface="Arial Narrow" panose="020B0606020202030204" pitchFamily="34" charset="0"/>
              </a:rPr>
              <a:t>  </a:t>
            </a:r>
          </a:p>
          <a:p>
            <a:pPr>
              <a:lnSpc>
                <a:spcPct val="90000"/>
              </a:lnSpc>
            </a:pPr>
            <a:r>
              <a:rPr lang="en-CA" sz="800" dirty="0">
                <a:solidFill>
                  <a:schemeClr val="bg1"/>
                </a:solidFill>
                <a:latin typeface="Arial Narrow" panose="020B0606020202030204" pitchFamily="34" charset="0"/>
              </a:rPr>
              <a:t> </a:t>
            </a:r>
            <a:r>
              <a:rPr lang="en-CA" sz="800" dirty="0" smtClean="0">
                <a:solidFill>
                  <a:schemeClr val="bg1"/>
                </a:solidFill>
                <a:latin typeface="Arial Narrow" panose="020B0606020202030204" pitchFamily="34" charset="0"/>
              </a:rPr>
              <a:t>    Classes</a:t>
            </a:r>
            <a:endParaRPr lang="en-CA" sz="800" dirty="0">
              <a:solidFill>
                <a:schemeClr val="bg1"/>
              </a:solidFill>
              <a:latin typeface="Arial Narrow" panose="020B0606020202030204" pitchFamily="34" charset="0"/>
            </a:endParaRPr>
          </a:p>
        </p:txBody>
      </p:sp>
      <p:sp>
        <p:nvSpPr>
          <p:cNvPr id="130" name="Rectangle 129">
            <a:extLst>
              <a:ext uri="{FF2B5EF4-FFF2-40B4-BE49-F238E27FC236}">
                <a16:creationId xmlns:a16="http://schemas.microsoft.com/office/drawing/2014/main" xmlns="" id="{0C4F5767-2452-46D0-9A9B-09EC45133F14}"/>
              </a:ext>
            </a:extLst>
          </p:cNvPr>
          <p:cNvSpPr/>
          <p:nvPr/>
        </p:nvSpPr>
        <p:spPr>
          <a:xfrm>
            <a:off x="5743245" y="2442532"/>
            <a:ext cx="505173" cy="313932"/>
          </a:xfrm>
          <a:prstGeom prst="rect">
            <a:avLst/>
          </a:prstGeom>
          <a:noFill/>
        </p:spPr>
        <p:txBody>
          <a:bodyPr wrap="square" lIns="0" tIns="0" rIns="0" bIns="0" rtlCol="0">
            <a:spAutoFit/>
          </a:bodyPr>
          <a:lstStyle/>
          <a:p>
            <a:pPr>
              <a:lnSpc>
                <a:spcPct val="85000"/>
              </a:lnSpc>
            </a:pPr>
            <a:r>
              <a:rPr lang="en-CA" sz="800" dirty="0">
                <a:solidFill>
                  <a:schemeClr val="bg1"/>
                </a:solidFill>
                <a:latin typeface="Arial Narrow" panose="020B0606020202030204" pitchFamily="34" charset="0"/>
              </a:rPr>
              <a:t>11. Markets &amp; Investment Vehicles</a:t>
            </a:r>
          </a:p>
        </p:txBody>
      </p:sp>
      <p:sp>
        <p:nvSpPr>
          <p:cNvPr id="131" name="Right Arrow 6">
            <a:extLst>
              <a:ext uri="{FF2B5EF4-FFF2-40B4-BE49-F238E27FC236}">
                <a16:creationId xmlns:a16="http://schemas.microsoft.com/office/drawing/2014/main" xmlns="" id="{56426BCE-2A4C-4C01-A8A8-C69F0764E09B}"/>
              </a:ext>
            </a:extLst>
          </p:cNvPr>
          <p:cNvSpPr/>
          <p:nvPr/>
        </p:nvSpPr>
        <p:spPr>
          <a:xfrm>
            <a:off x="6407986" y="2467347"/>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132" name="Rectangle 131">
            <a:extLst>
              <a:ext uri="{FF2B5EF4-FFF2-40B4-BE49-F238E27FC236}">
                <a16:creationId xmlns:a16="http://schemas.microsoft.com/office/drawing/2014/main" xmlns="" id="{F0267718-170F-4D69-92AF-B59E6AADFF78}"/>
              </a:ext>
            </a:extLst>
          </p:cNvPr>
          <p:cNvSpPr/>
          <p:nvPr/>
        </p:nvSpPr>
        <p:spPr>
          <a:xfrm>
            <a:off x="6884358" y="2502282"/>
            <a:ext cx="580077" cy="2215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12. Risk &amp; </a:t>
            </a:r>
            <a:r>
              <a:rPr lang="en-CA" sz="800" spc="-30" dirty="0">
                <a:solidFill>
                  <a:schemeClr val="bg1"/>
                </a:solidFill>
                <a:latin typeface="Arial Narrow" panose="020B0606020202030204" pitchFamily="34" charset="0"/>
              </a:rPr>
              <a:t>Diversification</a:t>
            </a:r>
          </a:p>
        </p:txBody>
      </p:sp>
      <p:sp>
        <p:nvSpPr>
          <p:cNvPr id="133" name="Right Arrow 6">
            <a:extLst>
              <a:ext uri="{FF2B5EF4-FFF2-40B4-BE49-F238E27FC236}">
                <a16:creationId xmlns:a16="http://schemas.microsoft.com/office/drawing/2014/main" xmlns="" id="{3EF0C720-869C-48BC-9DF7-C5C31012CF78}"/>
              </a:ext>
            </a:extLst>
          </p:cNvPr>
          <p:cNvSpPr/>
          <p:nvPr/>
        </p:nvSpPr>
        <p:spPr>
          <a:xfrm rot="2727394">
            <a:off x="7401900" y="2812859"/>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134" name="Rectangle 133">
            <a:extLst>
              <a:ext uri="{FF2B5EF4-FFF2-40B4-BE49-F238E27FC236}">
                <a16:creationId xmlns:a16="http://schemas.microsoft.com/office/drawing/2014/main" xmlns="" id="{69FC803A-299D-49CF-8398-050475298CC7}"/>
              </a:ext>
            </a:extLst>
          </p:cNvPr>
          <p:cNvSpPr/>
          <p:nvPr/>
        </p:nvSpPr>
        <p:spPr>
          <a:xfrm>
            <a:off x="7603321" y="3303620"/>
            <a:ext cx="505173" cy="3323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13. Risk </a:t>
            </a:r>
            <a:r>
              <a:rPr lang="en-CA" sz="800" spc="-30" dirty="0">
                <a:solidFill>
                  <a:schemeClr val="bg1"/>
                </a:solidFill>
                <a:latin typeface="Arial Narrow" panose="020B0606020202030204" pitchFamily="34" charset="0"/>
              </a:rPr>
              <a:t>Tolerance</a:t>
            </a:r>
            <a:r>
              <a:rPr lang="en-CA" sz="800" dirty="0">
                <a:solidFill>
                  <a:schemeClr val="bg1"/>
                </a:solidFill>
                <a:latin typeface="Arial Narrow" panose="020B0606020202030204" pitchFamily="34" charset="0"/>
              </a:rPr>
              <a:t> Profile</a:t>
            </a:r>
          </a:p>
        </p:txBody>
      </p:sp>
      <p:sp>
        <p:nvSpPr>
          <p:cNvPr id="135" name="Rectangle 134">
            <a:extLst>
              <a:ext uri="{FF2B5EF4-FFF2-40B4-BE49-F238E27FC236}">
                <a16:creationId xmlns:a16="http://schemas.microsoft.com/office/drawing/2014/main" xmlns="" id="{AA78F594-FBF6-4E11-A191-FF9F455BE3A5}"/>
              </a:ext>
            </a:extLst>
          </p:cNvPr>
          <p:cNvSpPr/>
          <p:nvPr/>
        </p:nvSpPr>
        <p:spPr>
          <a:xfrm>
            <a:off x="6894869" y="4220955"/>
            <a:ext cx="559423" cy="2215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14. Building a</a:t>
            </a:r>
          </a:p>
          <a:p>
            <a:pPr>
              <a:lnSpc>
                <a:spcPct val="90000"/>
              </a:lnSpc>
            </a:pPr>
            <a:r>
              <a:rPr lang="en-CA" sz="800" dirty="0">
                <a:solidFill>
                  <a:schemeClr val="bg1"/>
                </a:solidFill>
                <a:latin typeface="Arial Narrow" panose="020B0606020202030204" pitchFamily="34" charset="0"/>
              </a:rPr>
              <a:t>      Portfolio</a:t>
            </a:r>
          </a:p>
        </p:txBody>
      </p:sp>
      <p:sp>
        <p:nvSpPr>
          <p:cNvPr id="136" name="Right Arrow 3">
            <a:extLst>
              <a:ext uri="{FF2B5EF4-FFF2-40B4-BE49-F238E27FC236}">
                <a16:creationId xmlns:a16="http://schemas.microsoft.com/office/drawing/2014/main" xmlns="" id="{108B7CCC-7687-4728-ACE6-4B555DFB5678}"/>
              </a:ext>
            </a:extLst>
          </p:cNvPr>
          <p:cNvSpPr/>
          <p:nvPr/>
        </p:nvSpPr>
        <p:spPr>
          <a:xfrm flipH="1">
            <a:off x="6376244" y="4227285"/>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137" name="Rectangle 136">
            <a:extLst>
              <a:ext uri="{FF2B5EF4-FFF2-40B4-BE49-F238E27FC236}">
                <a16:creationId xmlns:a16="http://schemas.microsoft.com/office/drawing/2014/main" xmlns="" id="{DE555076-BAC9-4CC3-8C77-6A2D2F56E7F7}"/>
              </a:ext>
            </a:extLst>
          </p:cNvPr>
          <p:cNvSpPr/>
          <p:nvPr/>
        </p:nvSpPr>
        <p:spPr>
          <a:xfrm>
            <a:off x="5731030" y="4260281"/>
            <a:ext cx="594225" cy="221599"/>
          </a:xfrm>
          <a:prstGeom prst="rect">
            <a:avLst/>
          </a:prstGeom>
          <a:noFill/>
        </p:spPr>
        <p:txBody>
          <a:bodyPr wrap="square" lIns="0" tIns="0" rIns="0" bIns="0" rtlCol="0">
            <a:spAutoFit/>
          </a:bodyPr>
          <a:lstStyle/>
          <a:p>
            <a:pPr>
              <a:lnSpc>
                <a:spcPct val="90000"/>
              </a:lnSpc>
            </a:pPr>
            <a:r>
              <a:rPr lang="en-CA" sz="800" spc="-70" dirty="0">
                <a:solidFill>
                  <a:schemeClr val="bg1"/>
                </a:solidFill>
                <a:latin typeface="Arial Narrow" panose="020B0606020202030204" pitchFamily="34" charset="0"/>
              </a:rPr>
              <a:t>15. Understanding</a:t>
            </a:r>
          </a:p>
          <a:p>
            <a:pPr>
              <a:lnSpc>
                <a:spcPct val="90000"/>
              </a:lnSpc>
            </a:pPr>
            <a:r>
              <a:rPr lang="en-CA" sz="800" spc="-50" dirty="0">
                <a:solidFill>
                  <a:schemeClr val="bg1"/>
                </a:solidFill>
                <a:latin typeface="Arial Narrow" panose="020B0606020202030204" pitchFamily="34" charset="0"/>
              </a:rPr>
              <a:t>      </a:t>
            </a:r>
            <a:r>
              <a:rPr lang="en-CA" sz="800" spc="-70" dirty="0">
                <a:solidFill>
                  <a:schemeClr val="bg1"/>
                </a:solidFill>
                <a:latin typeface="Arial Narrow" panose="020B0606020202030204" pitchFamily="34" charset="0"/>
              </a:rPr>
              <a:t>Fees</a:t>
            </a:r>
          </a:p>
        </p:txBody>
      </p:sp>
      <p:sp>
        <p:nvSpPr>
          <p:cNvPr id="138" name="Right Arrow 3">
            <a:extLst>
              <a:ext uri="{FF2B5EF4-FFF2-40B4-BE49-F238E27FC236}">
                <a16:creationId xmlns:a16="http://schemas.microsoft.com/office/drawing/2014/main" xmlns="" id="{B484F0AC-7F0B-4531-832F-C312548157F7}"/>
              </a:ext>
            </a:extLst>
          </p:cNvPr>
          <p:cNvSpPr/>
          <p:nvPr/>
        </p:nvSpPr>
        <p:spPr>
          <a:xfrm flipH="1">
            <a:off x="2963572" y="4232202"/>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139" name="Rectangle 138">
            <a:extLst>
              <a:ext uri="{FF2B5EF4-FFF2-40B4-BE49-F238E27FC236}">
                <a16:creationId xmlns:a16="http://schemas.microsoft.com/office/drawing/2014/main" xmlns="" id="{EC97A426-F53A-48A6-A730-FAE432B4A444}"/>
              </a:ext>
            </a:extLst>
          </p:cNvPr>
          <p:cNvSpPr/>
          <p:nvPr/>
        </p:nvSpPr>
        <p:spPr>
          <a:xfrm>
            <a:off x="3489471" y="4260545"/>
            <a:ext cx="505173" cy="2215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16. Wills &amp;</a:t>
            </a:r>
          </a:p>
          <a:p>
            <a:pPr>
              <a:lnSpc>
                <a:spcPct val="90000"/>
              </a:lnSpc>
            </a:pPr>
            <a:r>
              <a:rPr lang="en-CA" sz="800" dirty="0">
                <a:solidFill>
                  <a:schemeClr val="bg1"/>
                </a:solidFill>
                <a:latin typeface="Arial Narrow" panose="020B0606020202030204" pitchFamily="34" charset="0"/>
              </a:rPr>
              <a:t>      Estates</a:t>
            </a:r>
          </a:p>
        </p:txBody>
      </p:sp>
      <p:sp>
        <p:nvSpPr>
          <p:cNvPr id="140" name="Rectangle 139">
            <a:extLst>
              <a:ext uri="{FF2B5EF4-FFF2-40B4-BE49-F238E27FC236}">
                <a16:creationId xmlns:a16="http://schemas.microsoft.com/office/drawing/2014/main" xmlns="" id="{93AC92AA-8891-41E9-83A8-07C0291A4DBA}"/>
              </a:ext>
            </a:extLst>
          </p:cNvPr>
          <p:cNvSpPr/>
          <p:nvPr/>
        </p:nvSpPr>
        <p:spPr>
          <a:xfrm>
            <a:off x="5222081" y="2994956"/>
            <a:ext cx="555635" cy="221599"/>
          </a:xfrm>
          <a:prstGeom prst="rect">
            <a:avLst/>
          </a:prstGeom>
          <a:noFill/>
        </p:spPr>
        <p:txBody>
          <a:bodyPr wrap="square" lIns="0" tIns="0" rIns="0" bIns="0" rtlCol="0">
            <a:spAutoFit/>
          </a:bodyPr>
          <a:lstStyle/>
          <a:p>
            <a:pPr>
              <a:lnSpc>
                <a:spcPct val="90000"/>
              </a:lnSpc>
            </a:pPr>
            <a:r>
              <a:rPr lang="en-CA" sz="800" spc="-30" dirty="0">
                <a:solidFill>
                  <a:schemeClr val="bg1"/>
                </a:solidFill>
                <a:latin typeface="Arial Narrow" panose="020B0606020202030204" pitchFamily="34" charset="0"/>
              </a:rPr>
              <a:t>20. </a:t>
            </a:r>
            <a:r>
              <a:rPr lang="en-CA" sz="800" spc="-30" dirty="0" smtClean="0">
                <a:solidFill>
                  <a:schemeClr val="bg1"/>
                </a:solidFill>
                <a:latin typeface="Arial Narrow" panose="020B0606020202030204" pitchFamily="34" charset="0"/>
              </a:rPr>
              <a:t>Wealth </a:t>
            </a:r>
          </a:p>
          <a:p>
            <a:pPr>
              <a:lnSpc>
                <a:spcPct val="90000"/>
              </a:lnSpc>
            </a:pPr>
            <a:r>
              <a:rPr lang="en-CA" sz="800" spc="-30" dirty="0">
                <a:solidFill>
                  <a:schemeClr val="bg1"/>
                </a:solidFill>
                <a:latin typeface="Arial Narrow" panose="020B0606020202030204" pitchFamily="34" charset="0"/>
              </a:rPr>
              <a:t> </a:t>
            </a:r>
            <a:r>
              <a:rPr lang="en-CA" sz="800" spc="-30" dirty="0" smtClean="0">
                <a:solidFill>
                  <a:schemeClr val="bg1"/>
                </a:solidFill>
                <a:latin typeface="Arial Narrow" panose="020B0606020202030204" pitchFamily="34" charset="0"/>
              </a:rPr>
              <a:t>      Transfer</a:t>
            </a:r>
            <a:endParaRPr lang="en-CA" sz="800" spc="-30" dirty="0">
              <a:solidFill>
                <a:schemeClr val="bg1"/>
              </a:solidFill>
              <a:latin typeface="Arial Narrow" panose="020B0606020202030204" pitchFamily="34" charset="0"/>
            </a:endParaRPr>
          </a:p>
        </p:txBody>
      </p:sp>
      <p:sp>
        <p:nvSpPr>
          <p:cNvPr id="141" name="Rectangle 140">
            <a:extLst>
              <a:ext uri="{FF2B5EF4-FFF2-40B4-BE49-F238E27FC236}">
                <a16:creationId xmlns:a16="http://schemas.microsoft.com/office/drawing/2014/main" xmlns="" id="{3EE7C17B-0AC2-466C-8301-0EB92FDA3743}"/>
              </a:ext>
            </a:extLst>
          </p:cNvPr>
          <p:cNvSpPr/>
          <p:nvPr/>
        </p:nvSpPr>
        <p:spPr>
          <a:xfrm>
            <a:off x="3555170" y="3037160"/>
            <a:ext cx="505173" cy="110800"/>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19. Trusts</a:t>
            </a:r>
          </a:p>
        </p:txBody>
      </p:sp>
      <p:sp>
        <p:nvSpPr>
          <p:cNvPr id="142" name="Rectangle 141">
            <a:extLst>
              <a:ext uri="{FF2B5EF4-FFF2-40B4-BE49-F238E27FC236}">
                <a16:creationId xmlns:a16="http://schemas.microsoft.com/office/drawing/2014/main" xmlns="" id="{7A1E229A-ADC6-4E7E-84FF-6B96072045D5}"/>
              </a:ext>
            </a:extLst>
          </p:cNvPr>
          <p:cNvSpPr/>
          <p:nvPr/>
        </p:nvSpPr>
        <p:spPr>
          <a:xfrm>
            <a:off x="2310785" y="4261032"/>
            <a:ext cx="505173" cy="110800"/>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17. Insurance</a:t>
            </a:r>
          </a:p>
        </p:txBody>
      </p:sp>
      <p:sp>
        <p:nvSpPr>
          <p:cNvPr id="143" name="Right Arrow 3">
            <a:extLst>
              <a:ext uri="{FF2B5EF4-FFF2-40B4-BE49-F238E27FC236}">
                <a16:creationId xmlns:a16="http://schemas.microsoft.com/office/drawing/2014/main" xmlns="" id="{9FCD903A-4B39-467E-9444-4ECC04E0F16D}"/>
              </a:ext>
            </a:extLst>
          </p:cNvPr>
          <p:cNvSpPr/>
          <p:nvPr/>
        </p:nvSpPr>
        <p:spPr>
          <a:xfrm rot="6761042" flipH="1">
            <a:off x="2014808" y="3305084"/>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144" name="Rectangle 143">
            <a:extLst>
              <a:ext uri="{FF2B5EF4-FFF2-40B4-BE49-F238E27FC236}">
                <a16:creationId xmlns:a16="http://schemas.microsoft.com/office/drawing/2014/main" xmlns="" id="{57BF74CD-FE92-4F7F-9D3D-951402E511C7}"/>
              </a:ext>
            </a:extLst>
          </p:cNvPr>
          <p:cNvSpPr/>
          <p:nvPr/>
        </p:nvSpPr>
        <p:spPr>
          <a:xfrm>
            <a:off x="2331476" y="3013487"/>
            <a:ext cx="553561" cy="221599"/>
          </a:xfrm>
          <a:prstGeom prst="rect">
            <a:avLst/>
          </a:prstGeom>
          <a:noFill/>
        </p:spPr>
        <p:txBody>
          <a:bodyPr wrap="square" lIns="0" tIns="0" rIns="0" bIns="0" rtlCol="0">
            <a:spAutoFit/>
          </a:bodyPr>
          <a:lstStyle/>
          <a:p>
            <a:pPr>
              <a:lnSpc>
                <a:spcPct val="90000"/>
              </a:lnSpc>
            </a:pPr>
            <a:r>
              <a:rPr lang="en-CA" sz="800" dirty="0">
                <a:solidFill>
                  <a:schemeClr val="bg1"/>
                </a:solidFill>
                <a:latin typeface="Arial Narrow" panose="020B0606020202030204" pitchFamily="34" charset="0"/>
              </a:rPr>
              <a:t>18. Charitable</a:t>
            </a:r>
          </a:p>
          <a:p>
            <a:pPr>
              <a:lnSpc>
                <a:spcPct val="90000"/>
              </a:lnSpc>
            </a:pPr>
            <a:r>
              <a:rPr lang="en-CA" sz="800" dirty="0">
                <a:solidFill>
                  <a:schemeClr val="bg1"/>
                </a:solidFill>
                <a:latin typeface="Arial Narrow" panose="020B0606020202030204" pitchFamily="34" charset="0"/>
              </a:rPr>
              <a:t>      Giving</a:t>
            </a:r>
          </a:p>
        </p:txBody>
      </p:sp>
      <p:sp>
        <p:nvSpPr>
          <p:cNvPr id="145" name="Right Arrow 6">
            <a:extLst>
              <a:ext uri="{FF2B5EF4-FFF2-40B4-BE49-F238E27FC236}">
                <a16:creationId xmlns:a16="http://schemas.microsoft.com/office/drawing/2014/main" xmlns="" id="{3CEF07BB-DC37-401F-92CD-5DF8EDAEB041}"/>
              </a:ext>
            </a:extLst>
          </p:cNvPr>
          <p:cNvSpPr/>
          <p:nvPr/>
        </p:nvSpPr>
        <p:spPr>
          <a:xfrm>
            <a:off x="3023418" y="2962535"/>
            <a:ext cx="360485" cy="247834"/>
          </a:xfrm>
          <a:prstGeom prst="rightArrow">
            <a:avLst/>
          </a:prstGeom>
          <a:solidFill>
            <a:schemeClr val="bg1"/>
          </a:solidFill>
        </p:spPr>
        <p:txBody>
          <a:bodyPr rtlCol="0" anchor="ctr">
            <a:spAutoFit/>
          </a:bodyPr>
          <a:lstStyle/>
          <a:p>
            <a:pPr algn="ctr">
              <a:spcAft>
                <a:spcPts val="1200"/>
              </a:spcAft>
            </a:pPr>
            <a:endParaRPr lang="en-US" dirty="0"/>
          </a:p>
        </p:txBody>
      </p:sp>
      <p:sp>
        <p:nvSpPr>
          <p:cNvPr id="146" name="Right Arrow 6">
            <a:extLst>
              <a:ext uri="{FF2B5EF4-FFF2-40B4-BE49-F238E27FC236}">
                <a16:creationId xmlns:a16="http://schemas.microsoft.com/office/drawing/2014/main" xmlns="" id="{2FD64694-96A2-418E-A6EF-EA57B1EA6A3A}"/>
              </a:ext>
            </a:extLst>
          </p:cNvPr>
          <p:cNvSpPr/>
          <p:nvPr/>
        </p:nvSpPr>
        <p:spPr>
          <a:xfrm>
            <a:off x="4739148" y="2947786"/>
            <a:ext cx="360485" cy="247834"/>
          </a:xfrm>
          <a:prstGeom prst="rightArrow">
            <a:avLst/>
          </a:prstGeom>
          <a:solidFill>
            <a:schemeClr val="bg1"/>
          </a:solidFill>
        </p:spPr>
        <p:txBody>
          <a:bodyPr rtlCol="0" anchor="ctr">
            <a:spAutoFit/>
          </a:bodyPr>
          <a:lstStyle/>
          <a:p>
            <a:pPr algn="ctr">
              <a:spcAft>
                <a:spcPts val="1200"/>
              </a:spcAft>
            </a:pPr>
            <a:endParaRPr lang="en-US" dirty="0"/>
          </a:p>
        </p:txBody>
      </p:sp>
      <p:pic>
        <p:nvPicPr>
          <p:cNvPr id="148" name="Picture 14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58697" y="2699238"/>
            <a:ext cx="1653085" cy="1239814"/>
          </a:xfrm>
          <a:prstGeom prst="rect">
            <a:avLst/>
          </a:prstGeom>
        </p:spPr>
      </p:pic>
      <p:pic>
        <p:nvPicPr>
          <p:cNvPr id="55" name="Picture 5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63388" y="1909794"/>
            <a:ext cx="491738" cy="36880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27422374"/>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childTnLst>
                                </p:cTn>
                              </p:par>
                            </p:childTnLst>
                          </p:cTn>
                        </p:par>
                        <p:par>
                          <p:cTn id="7" fill="hold">
                            <p:stCondLst>
                              <p:cond delay="0"/>
                            </p:stCondLst>
                            <p:childTnLst>
                              <p:par>
                                <p:cTn id="8" presetID="44" presetClass="path" presetSubtype="0" accel="50000" decel="50000" fill="hold" nodeType="afterEffect">
                                  <p:stCondLst>
                                    <p:cond delay="0"/>
                                  </p:stCondLst>
                                  <p:childTnLst>
                                    <p:animMotion origin="layout" path="M 0.46597 0.07223 C 0.44479 0.07223 0.10573 0.06922 0.05121 0.08264 C -0.05347 0.12431 -0.03004 0.39098 0.1033 0.39329 L 0.6033 0.38936 C 0.68698 0.3551 0.71215 0.24653 0.70972 0.18102 C 0.70573 0.11551 0.68663 0.03658 0.58299 -0.00254 L -0.00399 -0.00277 " pathEditMode="relative" rAng="0" ptsTypes="AAAAAAA">
                                      <p:cBhvr>
                                        <p:cTn id="9" dur="5250" spd="-100000" fill="hold"/>
                                        <p:tgtEl>
                                          <p:spTgt spid="55"/>
                                        </p:tgtEl>
                                        <p:attrNameLst>
                                          <p:attrName>ppt_x</p:attrName>
                                          <p:attrName>ppt_y</p:attrName>
                                        </p:attrNameLst>
                                      </p:cBhvr>
                                      <p:rCtr x="-11840" y="12292"/>
                                    </p:animMotion>
                                  </p:childTnLst>
                                </p:cTn>
                              </p:par>
                              <p:par>
                                <p:cTn id="10" presetID="53" presetClass="entr" presetSubtype="16" fill="hold" nodeType="withEffect">
                                  <p:stCondLst>
                                    <p:cond delay="5500"/>
                                  </p:stCondLst>
                                  <p:childTnLst>
                                    <p:set>
                                      <p:cBhvr>
                                        <p:cTn id="11" dur="1" fill="hold">
                                          <p:stCondLst>
                                            <p:cond delay="0"/>
                                          </p:stCondLst>
                                        </p:cTn>
                                        <p:tgtEl>
                                          <p:spTgt spid="148"/>
                                        </p:tgtEl>
                                        <p:attrNameLst>
                                          <p:attrName>style.visibility</p:attrName>
                                        </p:attrNameLst>
                                      </p:cBhvr>
                                      <p:to>
                                        <p:strVal val="visible"/>
                                      </p:to>
                                    </p:set>
                                    <p:anim calcmode="lin" valueType="num">
                                      <p:cBhvr>
                                        <p:cTn id="12" dur="500" fill="hold"/>
                                        <p:tgtEl>
                                          <p:spTgt spid="148"/>
                                        </p:tgtEl>
                                        <p:attrNameLst>
                                          <p:attrName>ppt_w</p:attrName>
                                        </p:attrNameLst>
                                      </p:cBhvr>
                                      <p:tavLst>
                                        <p:tav tm="0">
                                          <p:val>
                                            <p:fltVal val="0"/>
                                          </p:val>
                                        </p:tav>
                                        <p:tav tm="100000">
                                          <p:val>
                                            <p:strVal val="#ppt_w"/>
                                          </p:val>
                                        </p:tav>
                                      </p:tavLst>
                                    </p:anim>
                                    <p:anim calcmode="lin" valueType="num">
                                      <p:cBhvr>
                                        <p:cTn id="13" dur="500" fill="hold"/>
                                        <p:tgtEl>
                                          <p:spTgt spid="148"/>
                                        </p:tgtEl>
                                        <p:attrNameLst>
                                          <p:attrName>ppt_h</p:attrName>
                                        </p:attrNameLst>
                                      </p:cBhvr>
                                      <p:tavLst>
                                        <p:tav tm="0">
                                          <p:val>
                                            <p:fltVal val="0"/>
                                          </p:val>
                                        </p:tav>
                                        <p:tav tm="100000">
                                          <p:val>
                                            <p:strVal val="#ppt_h"/>
                                          </p:val>
                                        </p:tav>
                                      </p:tavLst>
                                    </p:anim>
                                    <p:animEffect transition="in" filter="fade">
                                      <p:cBhvr>
                                        <p:cTn id="14"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80800"/>
            <a:ext cx="7111999" cy="363600"/>
          </a:xfrm>
        </p:spPr>
        <p:txBody>
          <a:bodyPr/>
          <a:lstStyle/>
          <a:p>
            <a:r>
              <a:rPr lang="en-US" sz="2000" dirty="0"/>
              <a:t>Measuring Markets – Sectors</a:t>
            </a:r>
          </a:p>
        </p:txBody>
      </p:sp>
      <p:sp>
        <p:nvSpPr>
          <p:cNvPr id="23" name="Pentagon 12">
            <a:extLst>
              <a:ext uri="{FF2B5EF4-FFF2-40B4-BE49-F238E27FC236}">
                <a16:creationId xmlns:a16="http://schemas.microsoft.com/office/drawing/2014/main" xmlns=""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5</a:t>
            </a:r>
            <a:endParaRPr lang="en-US" dirty="0">
              <a:solidFill>
                <a:schemeClr val="bg1"/>
              </a:solidFill>
            </a:endParaRPr>
          </a:p>
        </p:txBody>
      </p:sp>
      <p:cxnSp>
        <p:nvCxnSpPr>
          <p:cNvPr id="11" name="Straight Connector 10"/>
          <p:cNvCxnSpPr/>
          <p:nvPr/>
        </p:nvCxnSpPr>
        <p:spPr>
          <a:xfrm>
            <a:off x="422275" y="7742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22275" y="1004916"/>
            <a:ext cx="8280400" cy="276999"/>
          </a:xfrm>
          <a:prstGeom prst="rect">
            <a:avLst/>
          </a:prstGeom>
          <a:noFill/>
        </p:spPr>
        <p:txBody>
          <a:bodyPr wrap="square" lIns="0" tIns="0" rIns="0" bIns="0" rtlCol="0">
            <a:spAutoFit/>
          </a:bodyPr>
          <a:lstStyle/>
          <a:p>
            <a:pPr algn="ctr">
              <a:spcAft>
                <a:spcPts val="1200"/>
              </a:spcAft>
            </a:pPr>
            <a:r>
              <a:rPr lang="en-US" dirty="0">
                <a:solidFill>
                  <a:schemeClr val="accent5">
                    <a:lumMod val="75000"/>
                  </a:schemeClr>
                </a:solidFill>
              </a:rPr>
              <a:t>THERE ARE 10 MAJOR SECTORS THAT ARE COMMONLY USED </a:t>
            </a:r>
          </a:p>
        </p:txBody>
      </p:sp>
      <p:grpSp>
        <p:nvGrpSpPr>
          <p:cNvPr id="3" name="Group 2">
            <a:extLst>
              <a:ext uri="{FF2B5EF4-FFF2-40B4-BE49-F238E27FC236}">
                <a16:creationId xmlns:a16="http://schemas.microsoft.com/office/drawing/2014/main" xmlns="" id="{93C80656-ECFA-4282-862A-7DBC8B0D20D0}"/>
              </a:ext>
            </a:extLst>
          </p:cNvPr>
          <p:cNvGrpSpPr/>
          <p:nvPr/>
        </p:nvGrpSpPr>
        <p:grpSpPr>
          <a:xfrm>
            <a:off x="431800" y="1496105"/>
            <a:ext cx="8291764" cy="2318387"/>
            <a:chOff x="431800" y="1496105"/>
            <a:chExt cx="8291764" cy="2318387"/>
          </a:xfrm>
        </p:grpSpPr>
        <p:sp>
          <p:nvSpPr>
            <p:cNvPr id="13" name="ZoneTexte 6">
              <a:extLst>
                <a:ext uri="{FF2B5EF4-FFF2-40B4-BE49-F238E27FC236}">
                  <a16:creationId xmlns:a16="http://schemas.microsoft.com/office/drawing/2014/main" xmlns="" id="{21169BE4-E293-4A71-A77A-B05357A55DF8}"/>
                </a:ext>
              </a:extLst>
            </p:cNvPr>
            <p:cNvSpPr txBox="1"/>
            <p:nvPr/>
          </p:nvSpPr>
          <p:spPr>
            <a:xfrm>
              <a:off x="431800" y="2411636"/>
              <a:ext cx="1627632" cy="411480"/>
            </a:xfrm>
            <a:prstGeom prst="rect">
              <a:avLst/>
            </a:prstGeom>
            <a:solidFill>
              <a:schemeClr val="accent1"/>
            </a:solidFill>
          </p:spPr>
          <p:txBody>
            <a:bodyPr wrap="square" lIns="0" rIns="0" anchor="ctr" anchorCtr="0">
              <a:noAutofit/>
            </a:bodyPr>
            <a:lstStyle/>
            <a:p>
              <a:pPr algn="ctr">
                <a:defRPr/>
              </a:pPr>
              <a:r>
                <a:rPr lang="en-US" sz="1200" b="1" dirty="0">
                  <a:solidFill>
                    <a:schemeClr val="bg1"/>
                  </a:solidFill>
                  <a:latin typeface="Calibri" pitchFamily="34" charset="0"/>
                  <a:cs typeface="Calibri" pitchFamily="34" charset="0"/>
                </a:rPr>
                <a:t>CONSUMER DISCRETIONARY</a:t>
              </a:r>
            </a:p>
          </p:txBody>
        </p:sp>
        <p:sp>
          <p:nvSpPr>
            <p:cNvPr id="14" name="Rectangle 3">
              <a:extLst>
                <a:ext uri="{FF2B5EF4-FFF2-40B4-BE49-F238E27FC236}">
                  <a16:creationId xmlns:a16="http://schemas.microsoft.com/office/drawing/2014/main" xmlns="" id="{2CF68BFA-B471-4DC2-9566-E7E243FC0C5C}"/>
                </a:ext>
              </a:extLst>
            </p:cNvPr>
            <p:cNvSpPr txBox="1">
              <a:spLocks/>
            </p:cNvSpPr>
            <p:nvPr/>
          </p:nvSpPr>
          <p:spPr>
            <a:xfrm>
              <a:off x="431800" y="2879075"/>
              <a:ext cx="1627632" cy="935417"/>
            </a:xfrm>
            <a:prstGeom prst="rect">
              <a:avLst/>
            </a:prstGeom>
            <a:noFill/>
            <a:ln w="6350">
              <a:noFill/>
            </a:ln>
            <a:effectLst/>
          </p:spPr>
          <p:style>
            <a:lnRef idx="1">
              <a:schemeClr val="accent1"/>
            </a:lnRef>
            <a:fillRef idx="2">
              <a:schemeClr val="accent1"/>
            </a:fillRef>
            <a:effectRef idx="1">
              <a:schemeClr val="accent1"/>
            </a:effectRef>
            <a:fontRef idx="minor">
              <a:schemeClr val="dk1"/>
            </a:fontRef>
          </p:style>
          <p:txBody>
            <a:bodyPr lIns="0" tIns="0" rIns="45720" bIns="0"/>
            <a:lstStyle/>
            <a:p>
              <a:pPr marL="0" lvl="1" algn="ctr" fontAlgn="auto">
                <a:lnSpc>
                  <a:spcPct val="90000"/>
                </a:lnSpc>
                <a:spcBef>
                  <a:spcPts val="0"/>
                </a:spcBef>
                <a:spcAft>
                  <a:spcPts val="0"/>
                </a:spcAft>
                <a:defRPr/>
              </a:pPr>
              <a:r>
                <a:rPr lang="en-US" sz="1000" dirty="0">
                  <a:solidFill>
                    <a:schemeClr val="accent6"/>
                  </a:solidFill>
                  <a:latin typeface="Arial" panose="020B0604020202020204" pitchFamily="34" charset="0"/>
                  <a:cs typeface="Arial" panose="020B0604020202020204" pitchFamily="34" charset="0"/>
                </a:rPr>
                <a:t>Consumer companies that are sensitive to economic cycles, such as automakers, retailers, apparel makers, the media, and restaurants.</a:t>
              </a:r>
            </a:p>
            <a:p>
              <a:pPr marL="800100" lvl="1" indent="-342900" fontAlgn="auto">
                <a:lnSpc>
                  <a:spcPct val="90000"/>
                </a:lnSpc>
                <a:spcBef>
                  <a:spcPts val="0"/>
                </a:spcBef>
                <a:spcAft>
                  <a:spcPts val="0"/>
                </a:spcAft>
                <a:buFont typeface="Arial" panose="020B0604020202020204" pitchFamily="34" charset="0"/>
                <a:buChar char="•"/>
                <a:defRPr/>
              </a:pPr>
              <a:endParaRPr lang="en-US" sz="1000" dirty="0">
                <a:solidFill>
                  <a:schemeClr val="accent6"/>
                </a:solidFill>
                <a:latin typeface="Arial" panose="020B0604020202020204" pitchFamily="34" charset="0"/>
                <a:cs typeface="Arial" panose="020B0604020202020204" pitchFamily="34" charset="0"/>
              </a:endParaRPr>
            </a:p>
          </p:txBody>
        </p:sp>
        <p:sp>
          <p:nvSpPr>
            <p:cNvPr id="15" name="Rectangle 3">
              <a:extLst>
                <a:ext uri="{FF2B5EF4-FFF2-40B4-BE49-F238E27FC236}">
                  <a16:creationId xmlns:a16="http://schemas.microsoft.com/office/drawing/2014/main" xmlns="" id="{91ECB218-1563-44A9-BE61-73747BF3FC39}"/>
                </a:ext>
              </a:extLst>
            </p:cNvPr>
            <p:cNvSpPr txBox="1">
              <a:spLocks/>
            </p:cNvSpPr>
            <p:nvPr/>
          </p:nvSpPr>
          <p:spPr>
            <a:xfrm>
              <a:off x="3763866" y="2879074"/>
              <a:ext cx="1627632" cy="935418"/>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45720" bIns="0"/>
            <a:lstStyle>
              <a:defPPr>
                <a:defRPr lang="en-US"/>
              </a:defPPr>
              <a:lvl2pPr marL="0" lvl="1" fontAlgn="auto">
                <a:spcBef>
                  <a:spcPts val="0"/>
                </a:spcBef>
                <a:spcAft>
                  <a:spcPts val="0"/>
                </a:spcAft>
                <a:defRPr sz="1200" b="1">
                  <a:latin typeface="Arial" panose="020B0604020202020204" pitchFamily="34" charset="0"/>
                  <a:cs typeface="Arial" panose="020B0604020202020204" pitchFamily="34" charset="0"/>
                </a:defRPr>
              </a:lvl2pPr>
            </a:lstStyle>
            <a:p>
              <a:pPr lvl="1" algn="ctr">
                <a:lnSpc>
                  <a:spcPct val="90000"/>
                </a:lnSpc>
              </a:pPr>
              <a:r>
                <a:rPr lang="en-US" sz="1000" b="0" dirty="0">
                  <a:solidFill>
                    <a:schemeClr val="accent6"/>
                  </a:solidFill>
                </a:rPr>
                <a:t>Companies that produce, refine, or market energy.</a:t>
              </a:r>
            </a:p>
            <a:p>
              <a:pPr lvl="1">
                <a:lnSpc>
                  <a:spcPct val="90000"/>
                </a:lnSpc>
              </a:pPr>
              <a:endParaRPr lang="en-US" sz="1000" b="0" dirty="0">
                <a:solidFill>
                  <a:schemeClr val="accent6"/>
                </a:solidFill>
              </a:endParaRPr>
            </a:p>
          </p:txBody>
        </p:sp>
        <p:sp>
          <p:nvSpPr>
            <p:cNvPr id="16" name="Rectangle 3">
              <a:extLst>
                <a:ext uri="{FF2B5EF4-FFF2-40B4-BE49-F238E27FC236}">
                  <a16:creationId xmlns:a16="http://schemas.microsoft.com/office/drawing/2014/main" xmlns="" id="{B3519A48-2D9A-4035-AC57-795F57717A7A}"/>
                </a:ext>
              </a:extLst>
            </p:cNvPr>
            <p:cNvSpPr txBox="1">
              <a:spLocks/>
            </p:cNvSpPr>
            <p:nvPr/>
          </p:nvSpPr>
          <p:spPr>
            <a:xfrm>
              <a:off x="7095932" y="2879074"/>
              <a:ext cx="1627632" cy="935418"/>
            </a:xfrm>
            <a:prstGeom prst="rect">
              <a:avLst/>
            </a:prstGeom>
            <a:noFill/>
            <a:ln w="6350">
              <a:noFill/>
            </a:ln>
            <a:effectLst/>
          </p:spPr>
          <p:style>
            <a:lnRef idx="1">
              <a:schemeClr val="accent1"/>
            </a:lnRef>
            <a:fillRef idx="2">
              <a:schemeClr val="accent1"/>
            </a:fillRef>
            <a:effectRef idx="1">
              <a:schemeClr val="accent1"/>
            </a:effectRef>
            <a:fontRef idx="minor">
              <a:schemeClr val="dk1"/>
            </a:fontRef>
          </p:style>
          <p:txBody>
            <a:bodyPr lIns="0" tIns="0" rIns="45720" bIns="0"/>
            <a:lstStyle>
              <a:defPPr>
                <a:defRPr lang="en-US"/>
              </a:defPPr>
              <a:lvl2pPr marL="0" lvl="1" fontAlgn="auto">
                <a:spcBef>
                  <a:spcPts val="0"/>
                </a:spcBef>
                <a:spcAft>
                  <a:spcPts val="0"/>
                </a:spcAft>
                <a:defRPr sz="1200" b="1">
                  <a:latin typeface="Arial" panose="020B0604020202020204" pitchFamily="34" charset="0"/>
                  <a:cs typeface="Arial" panose="020B0604020202020204" pitchFamily="34" charset="0"/>
                </a:defRPr>
              </a:lvl2pPr>
            </a:lstStyle>
            <a:p>
              <a:pPr algn="ctr">
                <a:lnSpc>
                  <a:spcPct val="90000"/>
                </a:lnSpc>
              </a:pPr>
              <a:r>
                <a:rPr lang="en-US" sz="1000" dirty="0">
                  <a:solidFill>
                    <a:schemeClr val="accent6"/>
                  </a:solidFill>
                  <a:latin typeface="Arial" panose="020B0604020202020204" pitchFamily="34" charset="0"/>
                  <a:cs typeface="Arial" panose="020B0604020202020204" pitchFamily="34" charset="0"/>
                </a:rPr>
                <a:t>Goods and services provided by pharmaceutical firms, hospital management firms, HMOs, and medical products.</a:t>
              </a:r>
            </a:p>
          </p:txBody>
        </p:sp>
        <p:sp>
          <p:nvSpPr>
            <p:cNvPr id="17" name="Rectangle 3">
              <a:extLst>
                <a:ext uri="{FF2B5EF4-FFF2-40B4-BE49-F238E27FC236}">
                  <a16:creationId xmlns:a16="http://schemas.microsoft.com/office/drawing/2014/main" xmlns="" id="{BBE5F75C-8565-4CE5-8A66-B027B808224C}"/>
                </a:ext>
              </a:extLst>
            </p:cNvPr>
            <p:cNvSpPr txBox="1">
              <a:spLocks/>
            </p:cNvSpPr>
            <p:nvPr/>
          </p:nvSpPr>
          <p:spPr>
            <a:xfrm>
              <a:off x="5429899" y="2879075"/>
              <a:ext cx="1627632" cy="934856"/>
            </a:xfrm>
            <a:prstGeom prst="rect">
              <a:avLst/>
            </a:prstGeom>
            <a:noFill/>
            <a:ln w="6350">
              <a:noFill/>
            </a:ln>
            <a:effectLst/>
          </p:spPr>
          <p:style>
            <a:lnRef idx="1">
              <a:schemeClr val="accent1"/>
            </a:lnRef>
            <a:fillRef idx="2">
              <a:schemeClr val="accent1"/>
            </a:fillRef>
            <a:effectRef idx="1">
              <a:schemeClr val="accent1"/>
            </a:effectRef>
            <a:fontRef idx="minor">
              <a:schemeClr val="dk1"/>
            </a:fontRef>
          </p:style>
          <p:txBody>
            <a:bodyPr lIns="0" tIns="0" rIns="45720" bIns="0"/>
            <a:lstStyle>
              <a:defPPr>
                <a:defRPr lang="en-US"/>
              </a:defPPr>
              <a:lvl1pPr fontAlgn="auto">
                <a:spcBef>
                  <a:spcPts val="0"/>
                </a:spcBef>
                <a:spcAft>
                  <a:spcPts val="0"/>
                </a:spcAft>
                <a:defRPr sz="1500"/>
              </a:lvl1pPr>
              <a:lvl2pPr marL="0" lvl="1" fontAlgn="auto">
                <a:spcBef>
                  <a:spcPts val="0"/>
                </a:spcBef>
                <a:spcAft>
                  <a:spcPts val="0"/>
                </a:spcAft>
                <a:defRPr sz="1200" b="1">
                  <a:latin typeface="Arial" panose="020B0604020202020204" pitchFamily="34" charset="0"/>
                  <a:cs typeface="Arial" panose="020B0604020202020204" pitchFamily="34" charset="0"/>
                </a:defRPr>
              </a:lvl2pPr>
            </a:lstStyle>
            <a:p>
              <a:pPr lvl="1" algn="ctr">
                <a:lnSpc>
                  <a:spcPct val="90000"/>
                </a:lnSpc>
              </a:pPr>
              <a:r>
                <a:rPr lang="en-US" sz="1000" b="0" dirty="0">
                  <a:solidFill>
                    <a:schemeClr val="accent6"/>
                  </a:solidFill>
                </a:rPr>
                <a:t>Financial services, such as banking, lending, brokers, and insurance.</a:t>
              </a:r>
            </a:p>
          </p:txBody>
        </p:sp>
        <p:sp>
          <p:nvSpPr>
            <p:cNvPr id="18" name="ZoneTexte 6">
              <a:extLst>
                <a:ext uri="{FF2B5EF4-FFF2-40B4-BE49-F238E27FC236}">
                  <a16:creationId xmlns:a16="http://schemas.microsoft.com/office/drawing/2014/main" xmlns="" id="{DB7F2FF2-1441-4CF8-9D4F-103436655C19}"/>
                </a:ext>
              </a:extLst>
            </p:cNvPr>
            <p:cNvSpPr txBox="1"/>
            <p:nvPr/>
          </p:nvSpPr>
          <p:spPr>
            <a:xfrm>
              <a:off x="2097833" y="2411636"/>
              <a:ext cx="1627632" cy="411480"/>
            </a:xfrm>
            <a:prstGeom prst="rect">
              <a:avLst/>
            </a:prstGeom>
            <a:solidFill>
              <a:schemeClr val="accent1"/>
            </a:solidFill>
          </p:spPr>
          <p:txBody>
            <a:bodyPr wrap="square" lIns="0" rIns="0" anchor="ctr" anchorCtr="0">
              <a:noAutofit/>
            </a:bodyPr>
            <a:lstStyle/>
            <a:p>
              <a:pPr algn="ctr">
                <a:defRPr/>
              </a:pPr>
              <a:r>
                <a:rPr lang="en-US" sz="1200" b="1" dirty="0">
                  <a:solidFill>
                    <a:schemeClr val="bg1"/>
                  </a:solidFill>
                  <a:latin typeface="Calibri" pitchFamily="34" charset="0"/>
                  <a:cs typeface="Calibri" pitchFamily="34" charset="0"/>
                </a:rPr>
                <a:t>CONSUMER STAPLES</a:t>
              </a:r>
            </a:p>
          </p:txBody>
        </p:sp>
        <p:sp>
          <p:nvSpPr>
            <p:cNvPr id="19" name="Rectangle 3">
              <a:extLst>
                <a:ext uri="{FF2B5EF4-FFF2-40B4-BE49-F238E27FC236}">
                  <a16:creationId xmlns:a16="http://schemas.microsoft.com/office/drawing/2014/main" xmlns="" id="{CB49A2C8-F836-4714-B389-F13C227F4B26}"/>
                </a:ext>
              </a:extLst>
            </p:cNvPr>
            <p:cNvSpPr txBox="1">
              <a:spLocks/>
            </p:cNvSpPr>
            <p:nvPr/>
          </p:nvSpPr>
          <p:spPr>
            <a:xfrm>
              <a:off x="2097833" y="2879075"/>
              <a:ext cx="1627632" cy="935417"/>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45720" bIns="0"/>
            <a:lstStyle>
              <a:defPPr>
                <a:defRPr lang="en-US"/>
              </a:defPPr>
              <a:lvl2pPr marL="0" lvl="1" fontAlgn="auto">
                <a:spcBef>
                  <a:spcPts val="0"/>
                </a:spcBef>
                <a:spcAft>
                  <a:spcPts val="0"/>
                </a:spcAft>
                <a:defRPr sz="1200" b="1">
                  <a:latin typeface="Arial" panose="020B0604020202020204" pitchFamily="34" charset="0"/>
                  <a:cs typeface="Arial" panose="020B0604020202020204" pitchFamily="34" charset="0"/>
                </a:defRPr>
              </a:lvl2pPr>
            </a:lstStyle>
            <a:p>
              <a:pPr lvl="1" algn="ctr">
                <a:lnSpc>
                  <a:spcPct val="90000"/>
                </a:lnSpc>
              </a:pPr>
              <a:r>
                <a:rPr lang="en-US" sz="1000" b="0" dirty="0">
                  <a:solidFill>
                    <a:schemeClr val="accent6"/>
                  </a:solidFill>
                </a:rPr>
                <a:t>Consumer industries that are less sensitive to the economy, such as food and beverage, supermarkets, and household products.</a:t>
              </a:r>
            </a:p>
            <a:p>
              <a:pPr lvl="1">
                <a:lnSpc>
                  <a:spcPct val="90000"/>
                </a:lnSpc>
              </a:pPr>
              <a:endParaRPr lang="en-US" sz="1000" b="0" dirty="0">
                <a:solidFill>
                  <a:schemeClr val="accent6"/>
                </a:solidFill>
              </a:endParaRPr>
            </a:p>
          </p:txBody>
        </p:sp>
        <p:sp>
          <p:nvSpPr>
            <p:cNvPr id="20" name="ZoneTexte 6">
              <a:extLst>
                <a:ext uri="{FF2B5EF4-FFF2-40B4-BE49-F238E27FC236}">
                  <a16:creationId xmlns:a16="http://schemas.microsoft.com/office/drawing/2014/main" xmlns="" id="{FB13C6BF-A556-4A14-97EC-95E32DA22099}"/>
                </a:ext>
              </a:extLst>
            </p:cNvPr>
            <p:cNvSpPr txBox="1"/>
            <p:nvPr/>
          </p:nvSpPr>
          <p:spPr>
            <a:xfrm>
              <a:off x="3763866" y="2411636"/>
              <a:ext cx="1627632" cy="411480"/>
            </a:xfrm>
            <a:prstGeom prst="rect">
              <a:avLst/>
            </a:prstGeom>
            <a:solidFill>
              <a:schemeClr val="accent1"/>
            </a:solidFill>
          </p:spPr>
          <p:txBody>
            <a:bodyPr wrap="square" lIns="0" rIns="0" anchor="ctr" anchorCtr="0">
              <a:noAutofit/>
            </a:bodyPr>
            <a:lstStyle/>
            <a:p>
              <a:pPr algn="ctr">
                <a:defRPr/>
              </a:pPr>
              <a:r>
                <a:rPr lang="en-US" sz="1200" b="1" dirty="0">
                  <a:solidFill>
                    <a:schemeClr val="bg1"/>
                  </a:solidFill>
                  <a:latin typeface="Calibri" pitchFamily="34" charset="0"/>
                  <a:cs typeface="Calibri" pitchFamily="34" charset="0"/>
                </a:rPr>
                <a:t>ENERGY</a:t>
              </a:r>
            </a:p>
          </p:txBody>
        </p:sp>
        <p:sp>
          <p:nvSpPr>
            <p:cNvPr id="21" name="ZoneTexte 6">
              <a:extLst>
                <a:ext uri="{FF2B5EF4-FFF2-40B4-BE49-F238E27FC236}">
                  <a16:creationId xmlns:a16="http://schemas.microsoft.com/office/drawing/2014/main" xmlns="" id="{45D9D58A-D0A4-4626-A80C-682FC6BDECB3}"/>
                </a:ext>
              </a:extLst>
            </p:cNvPr>
            <p:cNvSpPr txBox="1"/>
            <p:nvPr/>
          </p:nvSpPr>
          <p:spPr>
            <a:xfrm>
              <a:off x="5429899" y="2411636"/>
              <a:ext cx="1627632" cy="411480"/>
            </a:xfrm>
            <a:prstGeom prst="rect">
              <a:avLst/>
            </a:prstGeom>
            <a:solidFill>
              <a:schemeClr val="accent1"/>
            </a:solidFill>
          </p:spPr>
          <p:txBody>
            <a:bodyPr wrap="square" lIns="0" rIns="0" anchor="ctr" anchorCtr="0">
              <a:noAutofit/>
            </a:bodyPr>
            <a:lstStyle/>
            <a:p>
              <a:pPr algn="ctr">
                <a:defRPr/>
              </a:pPr>
              <a:r>
                <a:rPr lang="en-US" sz="1200" b="1" dirty="0">
                  <a:solidFill>
                    <a:schemeClr val="bg1"/>
                  </a:solidFill>
                  <a:latin typeface="Calibri" pitchFamily="34" charset="0"/>
                  <a:cs typeface="Calibri" pitchFamily="34" charset="0"/>
                </a:rPr>
                <a:t>FINANCIAL</a:t>
              </a:r>
            </a:p>
          </p:txBody>
        </p:sp>
        <p:sp>
          <p:nvSpPr>
            <p:cNvPr id="22" name="ZoneTexte 6">
              <a:extLst>
                <a:ext uri="{FF2B5EF4-FFF2-40B4-BE49-F238E27FC236}">
                  <a16:creationId xmlns:a16="http://schemas.microsoft.com/office/drawing/2014/main" xmlns="" id="{10D0DB37-7DBF-48BD-A730-E78EF45984C2}"/>
                </a:ext>
              </a:extLst>
            </p:cNvPr>
            <p:cNvSpPr txBox="1"/>
            <p:nvPr/>
          </p:nvSpPr>
          <p:spPr>
            <a:xfrm>
              <a:off x="7095932" y="2411636"/>
              <a:ext cx="1627632" cy="411480"/>
            </a:xfrm>
            <a:prstGeom prst="rect">
              <a:avLst/>
            </a:prstGeom>
            <a:solidFill>
              <a:schemeClr val="accent1"/>
            </a:solidFill>
          </p:spPr>
          <p:txBody>
            <a:bodyPr wrap="square" lIns="0" rIns="0" anchor="ctr" anchorCtr="0">
              <a:noAutofit/>
            </a:bodyPr>
            <a:lstStyle/>
            <a:p>
              <a:pPr algn="ctr">
                <a:defRPr/>
              </a:pPr>
              <a:r>
                <a:rPr lang="en-US" sz="1200" b="1" dirty="0">
                  <a:solidFill>
                    <a:schemeClr val="bg1"/>
                  </a:solidFill>
                  <a:latin typeface="Calibri" pitchFamily="34" charset="0"/>
                  <a:cs typeface="Calibri" pitchFamily="34" charset="0"/>
                </a:rPr>
                <a:t>HEALTH CARE</a:t>
              </a:r>
            </a:p>
          </p:txBody>
        </p:sp>
        <p:sp>
          <p:nvSpPr>
            <p:cNvPr id="39" name="ZoneTexte 6">
              <a:extLst>
                <a:ext uri="{FF2B5EF4-FFF2-40B4-BE49-F238E27FC236}">
                  <a16:creationId xmlns:a16="http://schemas.microsoft.com/office/drawing/2014/main" xmlns="" id="{21169BE4-E293-4A71-A77A-B05357A55DF8}"/>
                </a:ext>
              </a:extLst>
            </p:cNvPr>
            <p:cNvSpPr txBox="1"/>
            <p:nvPr/>
          </p:nvSpPr>
          <p:spPr>
            <a:xfrm>
              <a:off x="431800" y="1496105"/>
              <a:ext cx="1627632" cy="898133"/>
            </a:xfrm>
            <a:prstGeom prst="rect">
              <a:avLst/>
            </a:prstGeom>
            <a:solidFill>
              <a:schemeClr val="accent6"/>
            </a:solidFill>
          </p:spPr>
          <p:txBody>
            <a:bodyPr wrap="square" lIns="0" rIns="0">
              <a:noAutofit/>
            </a:bodyPr>
            <a:lstStyle/>
            <a:p>
              <a:pPr algn="ctr">
                <a:defRPr/>
              </a:pPr>
              <a:endParaRPr lang="en-US" sz="1100" b="1" dirty="0">
                <a:solidFill>
                  <a:schemeClr val="accent6"/>
                </a:solidFill>
                <a:latin typeface="Calibri" pitchFamily="34" charset="0"/>
                <a:cs typeface="Calibri" pitchFamily="34" charset="0"/>
              </a:endParaRPr>
            </a:p>
          </p:txBody>
        </p:sp>
        <p:sp>
          <p:nvSpPr>
            <p:cNvPr id="40" name="ZoneTexte 6">
              <a:extLst>
                <a:ext uri="{FF2B5EF4-FFF2-40B4-BE49-F238E27FC236}">
                  <a16:creationId xmlns:a16="http://schemas.microsoft.com/office/drawing/2014/main" xmlns="" id="{DB7F2FF2-1441-4CF8-9D4F-103436655C19}"/>
                </a:ext>
              </a:extLst>
            </p:cNvPr>
            <p:cNvSpPr txBox="1"/>
            <p:nvPr/>
          </p:nvSpPr>
          <p:spPr>
            <a:xfrm>
              <a:off x="2097833" y="1496105"/>
              <a:ext cx="1627632" cy="898133"/>
            </a:xfrm>
            <a:prstGeom prst="rect">
              <a:avLst/>
            </a:prstGeom>
            <a:solidFill>
              <a:schemeClr val="accent6"/>
            </a:solidFill>
          </p:spPr>
          <p:txBody>
            <a:bodyPr wrap="square" lIns="0" rIns="0">
              <a:noAutofit/>
            </a:bodyPr>
            <a:lstStyle/>
            <a:p>
              <a:pPr algn="ctr">
                <a:defRPr/>
              </a:pPr>
              <a:endParaRPr lang="en-US" sz="1100" b="1" dirty="0">
                <a:solidFill>
                  <a:schemeClr val="accent6"/>
                </a:solidFill>
                <a:latin typeface="Calibri" pitchFamily="34" charset="0"/>
                <a:cs typeface="Calibri" pitchFamily="34" charset="0"/>
              </a:endParaRPr>
            </a:p>
          </p:txBody>
        </p:sp>
        <p:sp>
          <p:nvSpPr>
            <p:cNvPr id="41" name="ZoneTexte 6">
              <a:extLst>
                <a:ext uri="{FF2B5EF4-FFF2-40B4-BE49-F238E27FC236}">
                  <a16:creationId xmlns:a16="http://schemas.microsoft.com/office/drawing/2014/main" xmlns="" id="{FB13C6BF-A556-4A14-97EC-95E32DA22099}"/>
                </a:ext>
              </a:extLst>
            </p:cNvPr>
            <p:cNvSpPr txBox="1"/>
            <p:nvPr/>
          </p:nvSpPr>
          <p:spPr>
            <a:xfrm>
              <a:off x="3763866" y="1496105"/>
              <a:ext cx="1627632" cy="898133"/>
            </a:xfrm>
            <a:prstGeom prst="rect">
              <a:avLst/>
            </a:prstGeom>
            <a:solidFill>
              <a:schemeClr val="accent6"/>
            </a:solidFill>
          </p:spPr>
          <p:txBody>
            <a:bodyPr wrap="square" lIns="0" rIns="0">
              <a:noAutofit/>
            </a:bodyPr>
            <a:lstStyle/>
            <a:p>
              <a:pPr algn="ctr">
                <a:defRPr/>
              </a:pPr>
              <a:endParaRPr lang="en-US" sz="1100" b="1" dirty="0">
                <a:solidFill>
                  <a:schemeClr val="accent6"/>
                </a:solidFill>
                <a:latin typeface="Calibri" pitchFamily="34" charset="0"/>
                <a:cs typeface="Calibri" pitchFamily="34" charset="0"/>
              </a:endParaRPr>
            </a:p>
          </p:txBody>
        </p:sp>
        <p:sp>
          <p:nvSpPr>
            <p:cNvPr id="42" name="ZoneTexte 6">
              <a:extLst>
                <a:ext uri="{FF2B5EF4-FFF2-40B4-BE49-F238E27FC236}">
                  <a16:creationId xmlns:a16="http://schemas.microsoft.com/office/drawing/2014/main" xmlns="" id="{45D9D58A-D0A4-4626-A80C-682FC6BDECB3}"/>
                </a:ext>
              </a:extLst>
            </p:cNvPr>
            <p:cNvSpPr txBox="1"/>
            <p:nvPr/>
          </p:nvSpPr>
          <p:spPr>
            <a:xfrm>
              <a:off x="5429899" y="1496105"/>
              <a:ext cx="1627632" cy="898133"/>
            </a:xfrm>
            <a:prstGeom prst="rect">
              <a:avLst/>
            </a:prstGeom>
            <a:solidFill>
              <a:schemeClr val="accent6"/>
            </a:solidFill>
          </p:spPr>
          <p:txBody>
            <a:bodyPr wrap="square" lIns="0" rIns="0">
              <a:noAutofit/>
            </a:bodyPr>
            <a:lstStyle/>
            <a:p>
              <a:pPr algn="ctr">
                <a:defRPr/>
              </a:pPr>
              <a:endParaRPr lang="en-US" sz="1100" b="1" dirty="0">
                <a:solidFill>
                  <a:schemeClr val="accent6"/>
                </a:solidFill>
                <a:latin typeface="Calibri" pitchFamily="34" charset="0"/>
                <a:cs typeface="Calibri" pitchFamily="34" charset="0"/>
              </a:endParaRPr>
            </a:p>
          </p:txBody>
        </p:sp>
        <p:sp>
          <p:nvSpPr>
            <p:cNvPr id="43" name="ZoneTexte 6">
              <a:extLst>
                <a:ext uri="{FF2B5EF4-FFF2-40B4-BE49-F238E27FC236}">
                  <a16:creationId xmlns:a16="http://schemas.microsoft.com/office/drawing/2014/main" xmlns="" id="{10D0DB37-7DBF-48BD-A730-E78EF45984C2}"/>
                </a:ext>
              </a:extLst>
            </p:cNvPr>
            <p:cNvSpPr txBox="1"/>
            <p:nvPr/>
          </p:nvSpPr>
          <p:spPr>
            <a:xfrm>
              <a:off x="7095932" y="1496105"/>
              <a:ext cx="1627632" cy="898133"/>
            </a:xfrm>
            <a:prstGeom prst="rect">
              <a:avLst/>
            </a:prstGeom>
            <a:solidFill>
              <a:schemeClr val="accent6"/>
            </a:solidFill>
          </p:spPr>
          <p:txBody>
            <a:bodyPr wrap="square" lIns="0" rIns="0">
              <a:noAutofit/>
            </a:bodyPr>
            <a:lstStyle/>
            <a:p>
              <a:pPr algn="ctr">
                <a:defRPr/>
              </a:pPr>
              <a:endParaRPr lang="en-US" sz="1100" b="1" dirty="0">
                <a:solidFill>
                  <a:schemeClr val="accent6"/>
                </a:solidFill>
                <a:latin typeface="Calibri" pitchFamily="34" charset="0"/>
                <a:cs typeface="Calibri" pitchFamily="34" charset="0"/>
              </a:endParaRPr>
            </a:p>
          </p:txBody>
        </p:sp>
        <p:pic>
          <p:nvPicPr>
            <p:cNvPr id="53" name="Picture 5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7400" y="1605672"/>
              <a:ext cx="728845" cy="652434"/>
            </a:xfrm>
            <a:prstGeom prst="rect">
              <a:avLst/>
            </a:prstGeom>
          </p:spPr>
        </p:pic>
        <p:pic>
          <p:nvPicPr>
            <p:cNvPr id="67" name="Picture 6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6680" y="1570326"/>
              <a:ext cx="762002" cy="737618"/>
            </a:xfrm>
            <a:prstGeom prst="rect">
              <a:avLst/>
            </a:prstGeom>
          </p:spPr>
        </p:pic>
        <p:pic>
          <p:nvPicPr>
            <p:cNvPr id="70" name="Picture 6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90999" y="1558134"/>
              <a:ext cx="762002" cy="762002"/>
            </a:xfrm>
            <a:prstGeom prst="rect">
              <a:avLst/>
            </a:prstGeom>
          </p:spPr>
        </p:pic>
        <p:pic>
          <p:nvPicPr>
            <p:cNvPr id="72" name="Picture 7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17342" y="1588894"/>
              <a:ext cx="489189" cy="721832"/>
            </a:xfrm>
            <a:prstGeom prst="rect">
              <a:avLst/>
            </a:prstGeom>
          </p:spPr>
        </p:pic>
        <p:pic>
          <p:nvPicPr>
            <p:cNvPr id="74" name="Picture 7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39152" y="1608679"/>
              <a:ext cx="514947" cy="678196"/>
            </a:xfrm>
            <a:prstGeom prst="rect">
              <a:avLst/>
            </a:prstGeom>
          </p:spPr>
        </p:pic>
      </p:grpSp>
      <p:grpSp>
        <p:nvGrpSpPr>
          <p:cNvPr id="4" name="Group 3">
            <a:extLst>
              <a:ext uri="{FF2B5EF4-FFF2-40B4-BE49-F238E27FC236}">
                <a16:creationId xmlns:a16="http://schemas.microsoft.com/office/drawing/2014/main" xmlns="" id="{CB5594C4-BF65-457C-9E18-84F18DB23E4C}"/>
              </a:ext>
            </a:extLst>
          </p:cNvPr>
          <p:cNvGrpSpPr/>
          <p:nvPr/>
        </p:nvGrpSpPr>
        <p:grpSpPr>
          <a:xfrm>
            <a:off x="423177" y="3803588"/>
            <a:ext cx="8300387" cy="2207141"/>
            <a:chOff x="423177" y="3803588"/>
            <a:chExt cx="8300387" cy="2207141"/>
          </a:xfrm>
        </p:grpSpPr>
        <p:sp>
          <p:nvSpPr>
            <p:cNvPr id="6" name="TextBox 5"/>
            <p:cNvSpPr txBox="1"/>
            <p:nvPr/>
          </p:nvSpPr>
          <p:spPr>
            <a:xfrm>
              <a:off x="423177" y="5887618"/>
              <a:ext cx="2601011" cy="123111"/>
            </a:xfrm>
            <a:prstGeom prst="rect">
              <a:avLst/>
            </a:prstGeom>
            <a:noFill/>
          </p:spPr>
          <p:txBody>
            <a:bodyPr wrap="square" lIns="0" tIns="0" rIns="0" bIns="0" rtlCol="0" anchor="b" anchorCtr="0">
              <a:spAutoFit/>
            </a:bodyPr>
            <a:lstStyle/>
            <a:p>
              <a:pPr>
                <a:spcAft>
                  <a:spcPts val="1200"/>
                </a:spcAft>
              </a:pPr>
              <a:r>
                <a:rPr lang="en-US" sz="800" dirty="0" err="1" smtClean="0"/>
                <a:t>BofAML’s</a:t>
              </a:r>
              <a:r>
                <a:rPr lang="en-US" sz="800" dirty="0" smtClean="0"/>
                <a:t> </a:t>
              </a:r>
              <a:r>
                <a:rPr lang="en-US" sz="800" dirty="0"/>
                <a:t>Transforming World Atlas | 04 August 2015</a:t>
              </a:r>
            </a:p>
          </p:txBody>
        </p:sp>
        <p:sp>
          <p:nvSpPr>
            <p:cNvPr id="24" name="ZoneTexte 6">
              <a:extLst>
                <a:ext uri="{FF2B5EF4-FFF2-40B4-BE49-F238E27FC236}">
                  <a16:creationId xmlns:a16="http://schemas.microsoft.com/office/drawing/2014/main" xmlns="" id="{0211ECD6-DB13-4DE0-AE49-46D0154FC73E}"/>
                </a:ext>
              </a:extLst>
            </p:cNvPr>
            <p:cNvSpPr txBox="1"/>
            <p:nvPr/>
          </p:nvSpPr>
          <p:spPr>
            <a:xfrm>
              <a:off x="431800" y="4724483"/>
              <a:ext cx="1627632" cy="411480"/>
            </a:xfrm>
            <a:prstGeom prst="rect">
              <a:avLst/>
            </a:prstGeom>
            <a:solidFill>
              <a:schemeClr val="accent1"/>
            </a:solidFill>
          </p:spPr>
          <p:txBody>
            <a:bodyPr wrap="square" lIns="0" rIns="0" anchor="ctr" anchorCtr="0">
              <a:noAutofit/>
            </a:bodyPr>
            <a:lstStyle/>
            <a:p>
              <a:pPr algn="ctr">
                <a:defRPr/>
              </a:pPr>
              <a:r>
                <a:rPr lang="en-US" sz="1200" b="1" dirty="0">
                  <a:solidFill>
                    <a:schemeClr val="bg1"/>
                  </a:solidFill>
                  <a:latin typeface="Calibri" pitchFamily="34" charset="0"/>
                  <a:cs typeface="Calibri" pitchFamily="34" charset="0"/>
                </a:rPr>
                <a:t>INDUSTRIALS</a:t>
              </a:r>
            </a:p>
          </p:txBody>
        </p:sp>
        <p:sp>
          <p:nvSpPr>
            <p:cNvPr id="25" name="Rectangle 3">
              <a:extLst>
                <a:ext uri="{FF2B5EF4-FFF2-40B4-BE49-F238E27FC236}">
                  <a16:creationId xmlns:a16="http://schemas.microsoft.com/office/drawing/2014/main" xmlns="" id="{651772E4-1669-40BD-AE6E-5BAEB3818E7F}"/>
                </a:ext>
              </a:extLst>
            </p:cNvPr>
            <p:cNvSpPr txBox="1">
              <a:spLocks/>
            </p:cNvSpPr>
            <p:nvPr/>
          </p:nvSpPr>
          <p:spPr>
            <a:xfrm>
              <a:off x="431800" y="5200311"/>
              <a:ext cx="1627632" cy="757575"/>
            </a:xfrm>
            <a:prstGeom prst="rect">
              <a:avLst/>
            </a:prstGeom>
            <a:noFill/>
            <a:ln w="6350">
              <a:noFill/>
            </a:ln>
            <a:effectLst/>
          </p:spPr>
          <p:style>
            <a:lnRef idx="1">
              <a:schemeClr val="accent1"/>
            </a:lnRef>
            <a:fillRef idx="2">
              <a:schemeClr val="accent1"/>
            </a:fillRef>
            <a:effectRef idx="1">
              <a:schemeClr val="accent1"/>
            </a:effectRef>
            <a:fontRef idx="minor">
              <a:schemeClr val="dk1"/>
            </a:fontRef>
          </p:style>
          <p:txBody>
            <a:bodyPr lIns="0" tIns="0" rIns="45720" bIns="0"/>
            <a:lstStyle/>
            <a:p>
              <a:pPr marL="0" lvl="1" algn="ctr" fontAlgn="auto">
                <a:lnSpc>
                  <a:spcPct val="90000"/>
                </a:lnSpc>
                <a:spcBef>
                  <a:spcPts val="0"/>
                </a:spcBef>
                <a:spcAft>
                  <a:spcPts val="0"/>
                </a:spcAft>
                <a:defRPr/>
              </a:pPr>
              <a:r>
                <a:rPr lang="en-US" sz="1000" dirty="0">
                  <a:solidFill>
                    <a:schemeClr val="accent6"/>
                  </a:solidFill>
                  <a:latin typeface="Arial" panose="020B0604020202020204" pitchFamily="34" charset="0"/>
                  <a:cs typeface="Arial" panose="020B0604020202020204" pitchFamily="34" charset="0"/>
                </a:rPr>
                <a:t>Businesses that distribute durable goods or provide transportation or commercial services.</a:t>
              </a:r>
            </a:p>
            <a:p>
              <a:pPr marL="800100" lvl="1" indent="-342900" fontAlgn="auto">
                <a:lnSpc>
                  <a:spcPct val="90000"/>
                </a:lnSpc>
                <a:spcBef>
                  <a:spcPts val="0"/>
                </a:spcBef>
                <a:spcAft>
                  <a:spcPts val="0"/>
                </a:spcAft>
                <a:buFont typeface="Arial" panose="020B0604020202020204" pitchFamily="34" charset="0"/>
                <a:buChar char="•"/>
                <a:defRPr/>
              </a:pPr>
              <a:endParaRPr lang="en-US" sz="1000" dirty="0">
                <a:solidFill>
                  <a:schemeClr val="accent6"/>
                </a:solidFill>
                <a:latin typeface="Arial" panose="020B0604020202020204" pitchFamily="34" charset="0"/>
                <a:cs typeface="Arial" panose="020B0604020202020204" pitchFamily="34" charset="0"/>
              </a:endParaRPr>
            </a:p>
          </p:txBody>
        </p:sp>
        <p:sp>
          <p:nvSpPr>
            <p:cNvPr id="26" name="Rectangle 3">
              <a:extLst>
                <a:ext uri="{FF2B5EF4-FFF2-40B4-BE49-F238E27FC236}">
                  <a16:creationId xmlns:a16="http://schemas.microsoft.com/office/drawing/2014/main" xmlns="" id="{BAF582CF-D5C6-47FD-B87E-A94862D5E83C}"/>
                </a:ext>
              </a:extLst>
            </p:cNvPr>
            <p:cNvSpPr txBox="1">
              <a:spLocks/>
            </p:cNvSpPr>
            <p:nvPr/>
          </p:nvSpPr>
          <p:spPr>
            <a:xfrm>
              <a:off x="3763866" y="5200310"/>
              <a:ext cx="1627632" cy="757576"/>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45720" bIns="0"/>
            <a:lstStyle>
              <a:defPPr>
                <a:defRPr lang="en-US"/>
              </a:defPPr>
              <a:lvl2pPr marL="0" lvl="1" fontAlgn="auto">
                <a:spcBef>
                  <a:spcPts val="0"/>
                </a:spcBef>
                <a:spcAft>
                  <a:spcPts val="0"/>
                </a:spcAft>
                <a:defRPr sz="1200" b="1">
                  <a:latin typeface="Arial" panose="020B0604020202020204" pitchFamily="34" charset="0"/>
                  <a:cs typeface="Arial" panose="020B0604020202020204" pitchFamily="34" charset="0"/>
                </a:defRPr>
              </a:lvl2pPr>
            </a:lstStyle>
            <a:p>
              <a:pPr lvl="1" algn="ctr">
                <a:lnSpc>
                  <a:spcPct val="90000"/>
                </a:lnSpc>
              </a:pPr>
              <a:r>
                <a:rPr lang="en-US" sz="1000" b="0" dirty="0">
                  <a:solidFill>
                    <a:schemeClr val="accent6"/>
                  </a:solidFill>
                </a:rPr>
                <a:t>Corporations that supply synthetic materials, such as chemicals and plastics, or raw materials such as metals or timber.</a:t>
              </a:r>
            </a:p>
            <a:p>
              <a:pPr lvl="1">
                <a:lnSpc>
                  <a:spcPct val="90000"/>
                </a:lnSpc>
              </a:pPr>
              <a:endParaRPr lang="en-US" sz="1000" b="0" dirty="0">
                <a:solidFill>
                  <a:schemeClr val="accent6"/>
                </a:solidFill>
              </a:endParaRPr>
            </a:p>
          </p:txBody>
        </p:sp>
        <p:sp>
          <p:nvSpPr>
            <p:cNvPr id="27" name="Rectangle 3">
              <a:extLst>
                <a:ext uri="{FF2B5EF4-FFF2-40B4-BE49-F238E27FC236}">
                  <a16:creationId xmlns:a16="http://schemas.microsoft.com/office/drawing/2014/main" xmlns="" id="{6FD570C2-009F-4280-A4EC-B7DA7CE0BCFB}"/>
                </a:ext>
              </a:extLst>
            </p:cNvPr>
            <p:cNvSpPr txBox="1">
              <a:spLocks/>
            </p:cNvSpPr>
            <p:nvPr/>
          </p:nvSpPr>
          <p:spPr>
            <a:xfrm>
              <a:off x="7095932" y="5200310"/>
              <a:ext cx="1627632" cy="757576"/>
            </a:xfrm>
            <a:prstGeom prst="rect">
              <a:avLst/>
            </a:prstGeom>
            <a:noFill/>
            <a:ln w="6350">
              <a:noFill/>
            </a:ln>
            <a:effectLst/>
          </p:spPr>
          <p:style>
            <a:lnRef idx="1">
              <a:schemeClr val="accent1"/>
            </a:lnRef>
            <a:fillRef idx="2">
              <a:schemeClr val="accent1"/>
            </a:fillRef>
            <a:effectRef idx="1">
              <a:schemeClr val="accent1"/>
            </a:effectRef>
            <a:fontRef idx="minor">
              <a:schemeClr val="dk1"/>
            </a:fontRef>
          </p:style>
          <p:txBody>
            <a:bodyPr lIns="0" tIns="0" rIns="45720" bIns="0"/>
            <a:lstStyle>
              <a:defPPr>
                <a:defRPr lang="en-US"/>
              </a:defPPr>
              <a:lvl2pPr marL="0" lvl="1" fontAlgn="auto">
                <a:spcBef>
                  <a:spcPts val="0"/>
                </a:spcBef>
                <a:spcAft>
                  <a:spcPts val="0"/>
                </a:spcAft>
                <a:defRPr sz="1200" b="1">
                  <a:latin typeface="Arial" panose="020B0604020202020204" pitchFamily="34" charset="0"/>
                  <a:cs typeface="Arial" panose="020B0604020202020204" pitchFamily="34" charset="0"/>
                </a:defRPr>
              </a:lvl2pPr>
            </a:lstStyle>
            <a:p>
              <a:pPr algn="ctr">
                <a:lnSpc>
                  <a:spcPct val="90000"/>
                </a:lnSpc>
              </a:pPr>
              <a:r>
                <a:rPr lang="en-US" sz="1000" dirty="0">
                  <a:solidFill>
                    <a:schemeClr val="accent6"/>
                  </a:solidFill>
                  <a:latin typeface="Arial" panose="020B0604020202020204" pitchFamily="34" charset="0"/>
                  <a:cs typeface="Arial" panose="020B0604020202020204" pitchFamily="34" charset="0"/>
                </a:rPr>
                <a:t>Companies that produce and deliver electric power, natural gas, or water.</a:t>
              </a:r>
            </a:p>
          </p:txBody>
        </p:sp>
        <p:sp>
          <p:nvSpPr>
            <p:cNvPr id="28" name="Rectangle 3">
              <a:extLst>
                <a:ext uri="{FF2B5EF4-FFF2-40B4-BE49-F238E27FC236}">
                  <a16:creationId xmlns:a16="http://schemas.microsoft.com/office/drawing/2014/main" xmlns="" id="{E84098DB-D841-4B01-BC95-37D37FDB443C}"/>
                </a:ext>
              </a:extLst>
            </p:cNvPr>
            <p:cNvSpPr txBox="1">
              <a:spLocks/>
            </p:cNvSpPr>
            <p:nvPr/>
          </p:nvSpPr>
          <p:spPr>
            <a:xfrm>
              <a:off x="5429899" y="5200311"/>
              <a:ext cx="1627632" cy="757121"/>
            </a:xfrm>
            <a:prstGeom prst="rect">
              <a:avLst/>
            </a:prstGeom>
            <a:noFill/>
            <a:ln w="6350">
              <a:noFill/>
            </a:ln>
            <a:effectLst/>
          </p:spPr>
          <p:style>
            <a:lnRef idx="1">
              <a:schemeClr val="accent1"/>
            </a:lnRef>
            <a:fillRef idx="2">
              <a:schemeClr val="accent1"/>
            </a:fillRef>
            <a:effectRef idx="1">
              <a:schemeClr val="accent1"/>
            </a:effectRef>
            <a:fontRef idx="minor">
              <a:schemeClr val="dk1"/>
            </a:fontRef>
          </p:style>
          <p:txBody>
            <a:bodyPr lIns="0" tIns="0" rIns="45720" bIns="0"/>
            <a:lstStyle>
              <a:defPPr>
                <a:defRPr lang="en-US"/>
              </a:defPPr>
              <a:lvl1pPr fontAlgn="auto">
                <a:spcBef>
                  <a:spcPts val="0"/>
                </a:spcBef>
                <a:spcAft>
                  <a:spcPts val="0"/>
                </a:spcAft>
                <a:defRPr sz="1500"/>
              </a:lvl1pPr>
              <a:lvl2pPr marL="0" lvl="1" fontAlgn="auto">
                <a:spcBef>
                  <a:spcPts val="0"/>
                </a:spcBef>
                <a:spcAft>
                  <a:spcPts val="0"/>
                </a:spcAft>
                <a:defRPr sz="1200" b="1">
                  <a:latin typeface="Arial" panose="020B0604020202020204" pitchFamily="34" charset="0"/>
                  <a:cs typeface="Arial" panose="020B0604020202020204" pitchFamily="34" charset="0"/>
                </a:defRPr>
              </a:lvl2pPr>
            </a:lstStyle>
            <a:p>
              <a:pPr lvl="1" algn="ctr">
                <a:lnSpc>
                  <a:spcPct val="90000"/>
                </a:lnSpc>
              </a:pPr>
              <a:r>
                <a:rPr lang="en-US" sz="1000" b="0" dirty="0">
                  <a:solidFill>
                    <a:schemeClr val="accent6"/>
                  </a:solidFill>
                </a:rPr>
                <a:t>Providers of telephone, wireless, and data services.</a:t>
              </a:r>
            </a:p>
          </p:txBody>
        </p:sp>
        <p:sp>
          <p:nvSpPr>
            <p:cNvPr id="29" name="ZoneTexte 6">
              <a:extLst>
                <a:ext uri="{FF2B5EF4-FFF2-40B4-BE49-F238E27FC236}">
                  <a16:creationId xmlns:a16="http://schemas.microsoft.com/office/drawing/2014/main" xmlns="" id="{21C978AB-ECF3-4E3B-AF6F-D6CFA3400F76}"/>
                </a:ext>
              </a:extLst>
            </p:cNvPr>
            <p:cNvSpPr txBox="1"/>
            <p:nvPr/>
          </p:nvSpPr>
          <p:spPr>
            <a:xfrm>
              <a:off x="2097833" y="4724483"/>
              <a:ext cx="1627632" cy="411480"/>
            </a:xfrm>
            <a:prstGeom prst="rect">
              <a:avLst/>
            </a:prstGeom>
            <a:solidFill>
              <a:schemeClr val="accent1"/>
            </a:solidFill>
          </p:spPr>
          <p:txBody>
            <a:bodyPr wrap="square" lIns="0" rIns="0" anchor="ctr" anchorCtr="0">
              <a:noAutofit/>
            </a:bodyPr>
            <a:lstStyle/>
            <a:p>
              <a:pPr algn="ctr">
                <a:defRPr/>
              </a:pPr>
              <a:r>
                <a:rPr lang="en-US" sz="1200" b="1" dirty="0">
                  <a:solidFill>
                    <a:schemeClr val="bg1"/>
                  </a:solidFill>
                  <a:latin typeface="Calibri" pitchFamily="34" charset="0"/>
                  <a:cs typeface="Calibri" pitchFamily="34" charset="0"/>
                </a:rPr>
                <a:t>INFORMATION TECHNOLOGY</a:t>
              </a:r>
            </a:p>
          </p:txBody>
        </p:sp>
        <p:sp>
          <p:nvSpPr>
            <p:cNvPr id="30" name="Rectangle 3">
              <a:extLst>
                <a:ext uri="{FF2B5EF4-FFF2-40B4-BE49-F238E27FC236}">
                  <a16:creationId xmlns:a16="http://schemas.microsoft.com/office/drawing/2014/main" xmlns="" id="{B77BC47E-B0FE-4A3F-89CF-4F12BBAEEEAE}"/>
                </a:ext>
              </a:extLst>
            </p:cNvPr>
            <p:cNvSpPr txBox="1">
              <a:spLocks/>
            </p:cNvSpPr>
            <p:nvPr/>
          </p:nvSpPr>
          <p:spPr>
            <a:xfrm>
              <a:off x="2097833" y="5200311"/>
              <a:ext cx="1627632" cy="757575"/>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45720" bIns="0"/>
            <a:lstStyle>
              <a:defPPr>
                <a:defRPr lang="en-US"/>
              </a:defPPr>
              <a:lvl2pPr marL="0" lvl="1" fontAlgn="auto">
                <a:spcBef>
                  <a:spcPts val="0"/>
                </a:spcBef>
                <a:spcAft>
                  <a:spcPts val="0"/>
                </a:spcAft>
                <a:defRPr sz="1200" b="1">
                  <a:latin typeface="Arial" panose="020B0604020202020204" pitchFamily="34" charset="0"/>
                  <a:cs typeface="Arial" panose="020B0604020202020204" pitchFamily="34" charset="0"/>
                </a:defRPr>
              </a:lvl2pPr>
            </a:lstStyle>
            <a:p>
              <a:pPr lvl="1" algn="ctr">
                <a:lnSpc>
                  <a:spcPct val="90000"/>
                </a:lnSpc>
              </a:pPr>
              <a:r>
                <a:rPr lang="en-US" sz="1000" b="0" dirty="0">
                  <a:solidFill>
                    <a:schemeClr val="accent6"/>
                  </a:solidFill>
                </a:rPr>
                <a:t>Goods and services, including hardware, software, semiconductors, and consulting services.</a:t>
              </a:r>
            </a:p>
            <a:p>
              <a:pPr lvl="1">
                <a:lnSpc>
                  <a:spcPct val="90000"/>
                </a:lnSpc>
              </a:pPr>
              <a:endParaRPr lang="en-US" sz="1000" b="0" dirty="0">
                <a:solidFill>
                  <a:schemeClr val="accent6"/>
                </a:solidFill>
              </a:endParaRPr>
            </a:p>
          </p:txBody>
        </p:sp>
        <p:sp>
          <p:nvSpPr>
            <p:cNvPr id="31" name="ZoneTexte 6">
              <a:extLst>
                <a:ext uri="{FF2B5EF4-FFF2-40B4-BE49-F238E27FC236}">
                  <a16:creationId xmlns:a16="http://schemas.microsoft.com/office/drawing/2014/main" xmlns="" id="{C58AF716-314D-4775-A120-37AE68A660E2}"/>
                </a:ext>
              </a:extLst>
            </p:cNvPr>
            <p:cNvSpPr txBox="1"/>
            <p:nvPr/>
          </p:nvSpPr>
          <p:spPr>
            <a:xfrm>
              <a:off x="3763866" y="4724483"/>
              <a:ext cx="1627632" cy="411480"/>
            </a:xfrm>
            <a:prstGeom prst="rect">
              <a:avLst/>
            </a:prstGeom>
            <a:solidFill>
              <a:schemeClr val="accent1"/>
            </a:solidFill>
          </p:spPr>
          <p:txBody>
            <a:bodyPr wrap="square" lIns="0" rIns="0" anchor="ctr" anchorCtr="0">
              <a:noAutofit/>
            </a:bodyPr>
            <a:lstStyle/>
            <a:p>
              <a:pPr algn="ctr">
                <a:defRPr/>
              </a:pPr>
              <a:r>
                <a:rPr lang="en-US" sz="1200" b="1" dirty="0">
                  <a:solidFill>
                    <a:schemeClr val="bg1"/>
                  </a:solidFill>
                  <a:latin typeface="Calibri" pitchFamily="34" charset="0"/>
                  <a:cs typeface="Calibri" pitchFamily="34" charset="0"/>
                </a:rPr>
                <a:t>MATERIALS</a:t>
              </a:r>
            </a:p>
          </p:txBody>
        </p:sp>
        <p:sp>
          <p:nvSpPr>
            <p:cNvPr id="32" name="ZoneTexte 6">
              <a:extLst>
                <a:ext uri="{FF2B5EF4-FFF2-40B4-BE49-F238E27FC236}">
                  <a16:creationId xmlns:a16="http://schemas.microsoft.com/office/drawing/2014/main" xmlns="" id="{3BADBF08-A340-447F-BBA2-6DD350991873}"/>
                </a:ext>
              </a:extLst>
            </p:cNvPr>
            <p:cNvSpPr txBox="1"/>
            <p:nvPr/>
          </p:nvSpPr>
          <p:spPr>
            <a:xfrm>
              <a:off x="5429899" y="4724483"/>
              <a:ext cx="1627632" cy="411480"/>
            </a:xfrm>
            <a:prstGeom prst="rect">
              <a:avLst/>
            </a:prstGeom>
            <a:solidFill>
              <a:schemeClr val="accent1"/>
            </a:solidFill>
          </p:spPr>
          <p:txBody>
            <a:bodyPr wrap="square" lIns="0" rIns="0" anchor="ctr" anchorCtr="0">
              <a:noAutofit/>
            </a:bodyPr>
            <a:lstStyle/>
            <a:p>
              <a:pPr algn="ctr">
                <a:defRPr/>
              </a:pPr>
              <a:r>
                <a:rPr lang="en-US" sz="1200" b="1" dirty="0">
                  <a:solidFill>
                    <a:schemeClr val="bg1"/>
                  </a:solidFill>
                  <a:latin typeface="Calibri" pitchFamily="34" charset="0"/>
                  <a:cs typeface="Calibri" pitchFamily="34" charset="0"/>
                </a:rPr>
                <a:t>TELECOMMUNICATIONS</a:t>
              </a:r>
            </a:p>
          </p:txBody>
        </p:sp>
        <p:sp>
          <p:nvSpPr>
            <p:cNvPr id="33" name="ZoneTexte 6">
              <a:extLst>
                <a:ext uri="{FF2B5EF4-FFF2-40B4-BE49-F238E27FC236}">
                  <a16:creationId xmlns:a16="http://schemas.microsoft.com/office/drawing/2014/main" xmlns="" id="{1636B2F3-73AC-4F21-B960-D9871415BCD9}"/>
                </a:ext>
              </a:extLst>
            </p:cNvPr>
            <p:cNvSpPr txBox="1"/>
            <p:nvPr/>
          </p:nvSpPr>
          <p:spPr>
            <a:xfrm>
              <a:off x="7095932" y="4724483"/>
              <a:ext cx="1627632" cy="411480"/>
            </a:xfrm>
            <a:prstGeom prst="rect">
              <a:avLst/>
            </a:prstGeom>
            <a:solidFill>
              <a:schemeClr val="accent1"/>
            </a:solidFill>
          </p:spPr>
          <p:txBody>
            <a:bodyPr wrap="square" lIns="0" rIns="0" anchor="ctr" anchorCtr="0">
              <a:noAutofit/>
            </a:bodyPr>
            <a:lstStyle/>
            <a:p>
              <a:pPr algn="ctr">
                <a:defRPr/>
              </a:pPr>
              <a:r>
                <a:rPr lang="en-US" sz="1200" b="1" dirty="0">
                  <a:solidFill>
                    <a:schemeClr val="bg1"/>
                  </a:solidFill>
                  <a:latin typeface="Calibri" pitchFamily="34" charset="0"/>
                  <a:cs typeface="Calibri" pitchFamily="34" charset="0"/>
                </a:rPr>
                <a:t>UTILITIES</a:t>
              </a:r>
            </a:p>
          </p:txBody>
        </p:sp>
        <p:sp>
          <p:nvSpPr>
            <p:cNvPr id="44" name="ZoneTexte 6">
              <a:extLst>
                <a:ext uri="{FF2B5EF4-FFF2-40B4-BE49-F238E27FC236}">
                  <a16:creationId xmlns:a16="http://schemas.microsoft.com/office/drawing/2014/main" xmlns="" id="{21169BE4-E293-4A71-A77A-B05357A55DF8}"/>
                </a:ext>
              </a:extLst>
            </p:cNvPr>
            <p:cNvSpPr txBox="1"/>
            <p:nvPr/>
          </p:nvSpPr>
          <p:spPr>
            <a:xfrm>
              <a:off x="431800" y="3803588"/>
              <a:ext cx="1627632" cy="898133"/>
            </a:xfrm>
            <a:prstGeom prst="rect">
              <a:avLst/>
            </a:prstGeom>
            <a:solidFill>
              <a:schemeClr val="accent6"/>
            </a:solidFill>
          </p:spPr>
          <p:txBody>
            <a:bodyPr wrap="square" lIns="0" rIns="0">
              <a:noAutofit/>
            </a:bodyPr>
            <a:lstStyle/>
            <a:p>
              <a:pPr algn="ctr">
                <a:defRPr/>
              </a:pPr>
              <a:endParaRPr lang="en-US" sz="1100" b="1" dirty="0">
                <a:solidFill>
                  <a:schemeClr val="accent6"/>
                </a:solidFill>
                <a:latin typeface="Calibri" pitchFamily="34" charset="0"/>
                <a:cs typeface="Calibri" pitchFamily="34" charset="0"/>
              </a:endParaRPr>
            </a:p>
          </p:txBody>
        </p:sp>
        <p:sp>
          <p:nvSpPr>
            <p:cNvPr id="45" name="ZoneTexte 6">
              <a:extLst>
                <a:ext uri="{FF2B5EF4-FFF2-40B4-BE49-F238E27FC236}">
                  <a16:creationId xmlns:a16="http://schemas.microsoft.com/office/drawing/2014/main" xmlns="" id="{DB7F2FF2-1441-4CF8-9D4F-103436655C19}"/>
                </a:ext>
              </a:extLst>
            </p:cNvPr>
            <p:cNvSpPr txBox="1"/>
            <p:nvPr/>
          </p:nvSpPr>
          <p:spPr>
            <a:xfrm>
              <a:off x="2097833" y="3803588"/>
              <a:ext cx="1627632" cy="898133"/>
            </a:xfrm>
            <a:prstGeom prst="rect">
              <a:avLst/>
            </a:prstGeom>
            <a:solidFill>
              <a:schemeClr val="accent6"/>
            </a:solidFill>
          </p:spPr>
          <p:txBody>
            <a:bodyPr wrap="square" lIns="0" rIns="0">
              <a:noAutofit/>
            </a:bodyPr>
            <a:lstStyle/>
            <a:p>
              <a:pPr algn="ctr">
                <a:defRPr/>
              </a:pPr>
              <a:endParaRPr lang="en-US" sz="1100" b="1" dirty="0">
                <a:solidFill>
                  <a:schemeClr val="accent6"/>
                </a:solidFill>
                <a:latin typeface="Calibri" pitchFamily="34" charset="0"/>
                <a:cs typeface="Calibri" pitchFamily="34" charset="0"/>
              </a:endParaRPr>
            </a:p>
          </p:txBody>
        </p:sp>
        <p:sp>
          <p:nvSpPr>
            <p:cNvPr id="46" name="ZoneTexte 6">
              <a:extLst>
                <a:ext uri="{FF2B5EF4-FFF2-40B4-BE49-F238E27FC236}">
                  <a16:creationId xmlns:a16="http://schemas.microsoft.com/office/drawing/2014/main" xmlns="" id="{FB13C6BF-A556-4A14-97EC-95E32DA22099}"/>
                </a:ext>
              </a:extLst>
            </p:cNvPr>
            <p:cNvSpPr txBox="1"/>
            <p:nvPr/>
          </p:nvSpPr>
          <p:spPr>
            <a:xfrm>
              <a:off x="3763866" y="3803588"/>
              <a:ext cx="1627632" cy="898133"/>
            </a:xfrm>
            <a:prstGeom prst="rect">
              <a:avLst/>
            </a:prstGeom>
            <a:solidFill>
              <a:schemeClr val="accent6"/>
            </a:solidFill>
          </p:spPr>
          <p:txBody>
            <a:bodyPr wrap="square" lIns="0" rIns="0">
              <a:noAutofit/>
            </a:bodyPr>
            <a:lstStyle/>
            <a:p>
              <a:pPr algn="ctr">
                <a:defRPr/>
              </a:pPr>
              <a:endParaRPr lang="en-US" sz="1100" b="1" dirty="0">
                <a:solidFill>
                  <a:schemeClr val="accent6"/>
                </a:solidFill>
                <a:latin typeface="Calibri" pitchFamily="34" charset="0"/>
                <a:cs typeface="Calibri" pitchFamily="34" charset="0"/>
              </a:endParaRPr>
            </a:p>
          </p:txBody>
        </p:sp>
        <p:sp>
          <p:nvSpPr>
            <p:cNvPr id="47" name="ZoneTexte 6">
              <a:extLst>
                <a:ext uri="{FF2B5EF4-FFF2-40B4-BE49-F238E27FC236}">
                  <a16:creationId xmlns:a16="http://schemas.microsoft.com/office/drawing/2014/main" xmlns="" id="{45D9D58A-D0A4-4626-A80C-682FC6BDECB3}"/>
                </a:ext>
              </a:extLst>
            </p:cNvPr>
            <p:cNvSpPr txBox="1"/>
            <p:nvPr/>
          </p:nvSpPr>
          <p:spPr>
            <a:xfrm>
              <a:off x="5429899" y="3803588"/>
              <a:ext cx="1627632" cy="898133"/>
            </a:xfrm>
            <a:prstGeom prst="rect">
              <a:avLst/>
            </a:prstGeom>
            <a:solidFill>
              <a:schemeClr val="accent6"/>
            </a:solidFill>
          </p:spPr>
          <p:txBody>
            <a:bodyPr wrap="square" lIns="0" rIns="0">
              <a:noAutofit/>
            </a:bodyPr>
            <a:lstStyle/>
            <a:p>
              <a:pPr algn="ctr">
                <a:defRPr/>
              </a:pPr>
              <a:endParaRPr lang="en-US" sz="1100" b="1" dirty="0">
                <a:solidFill>
                  <a:schemeClr val="accent6"/>
                </a:solidFill>
                <a:latin typeface="Calibri" pitchFamily="34" charset="0"/>
                <a:cs typeface="Calibri" pitchFamily="34" charset="0"/>
              </a:endParaRPr>
            </a:p>
          </p:txBody>
        </p:sp>
        <p:sp>
          <p:nvSpPr>
            <p:cNvPr id="48" name="ZoneTexte 6">
              <a:extLst>
                <a:ext uri="{FF2B5EF4-FFF2-40B4-BE49-F238E27FC236}">
                  <a16:creationId xmlns:a16="http://schemas.microsoft.com/office/drawing/2014/main" xmlns="" id="{10D0DB37-7DBF-48BD-A730-E78EF45984C2}"/>
                </a:ext>
              </a:extLst>
            </p:cNvPr>
            <p:cNvSpPr txBox="1"/>
            <p:nvPr/>
          </p:nvSpPr>
          <p:spPr>
            <a:xfrm>
              <a:off x="7095932" y="3803588"/>
              <a:ext cx="1627632" cy="898133"/>
            </a:xfrm>
            <a:prstGeom prst="rect">
              <a:avLst/>
            </a:prstGeom>
            <a:solidFill>
              <a:schemeClr val="accent6"/>
            </a:solidFill>
          </p:spPr>
          <p:txBody>
            <a:bodyPr wrap="square" lIns="0" rIns="0">
              <a:noAutofit/>
            </a:bodyPr>
            <a:lstStyle/>
            <a:p>
              <a:pPr algn="ctr">
                <a:defRPr/>
              </a:pPr>
              <a:endParaRPr lang="en-US" sz="1100" b="1" dirty="0">
                <a:solidFill>
                  <a:schemeClr val="accent6"/>
                </a:solidFill>
                <a:latin typeface="Calibri" pitchFamily="34" charset="0"/>
                <a:cs typeface="Calibri" pitchFamily="34" charset="0"/>
              </a:endParaRPr>
            </a:p>
          </p:txBody>
        </p:sp>
        <p:pic>
          <p:nvPicPr>
            <p:cNvPr id="68" name="Picture 6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67400" y="3904256"/>
              <a:ext cx="658509" cy="650412"/>
            </a:xfrm>
            <a:prstGeom prst="rect">
              <a:avLst/>
            </a:prstGeom>
          </p:spPr>
        </p:pic>
        <p:pic>
          <p:nvPicPr>
            <p:cNvPr id="69" name="Picture 6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39567" y="3929115"/>
              <a:ext cx="660633" cy="660633"/>
            </a:xfrm>
            <a:prstGeom prst="rect">
              <a:avLst/>
            </a:prstGeom>
          </p:spPr>
        </p:pic>
        <p:pic>
          <p:nvPicPr>
            <p:cNvPr id="71" name="Picture 7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563535" y="3894062"/>
              <a:ext cx="762002" cy="704089"/>
            </a:xfrm>
            <a:prstGeom prst="rect">
              <a:avLst/>
            </a:prstGeom>
          </p:spPr>
        </p:pic>
        <p:pic>
          <p:nvPicPr>
            <p:cNvPr id="73" name="Picture 7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194495" y="4008217"/>
              <a:ext cx="801870" cy="541991"/>
            </a:xfrm>
            <a:prstGeom prst="rect">
              <a:avLst/>
            </a:prstGeom>
          </p:spPr>
        </p:pic>
        <p:pic>
          <p:nvPicPr>
            <p:cNvPr id="75" name="Picture 7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16200000" flipH="1">
              <a:off x="7731203" y="3718531"/>
              <a:ext cx="478136" cy="1067701"/>
            </a:xfrm>
            <a:prstGeom prst="rect">
              <a:avLst/>
            </a:prstGeom>
          </p:spPr>
        </p:pic>
      </p:grpSp>
    </p:spTree>
    <p:extLst>
      <p:ext uri="{BB962C8B-B14F-4D97-AF65-F5344CB8AC3E}">
        <p14:creationId xmlns:p14="http://schemas.microsoft.com/office/powerpoint/2010/main" val="20717384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1000"/>
                                        <p:tgtEl>
                                          <p:spTgt spid="3"/>
                                        </p:tgtEl>
                                      </p:cBhvr>
                                    </p:animEffect>
                                  </p:childTnLst>
                                </p:cTn>
                              </p:par>
                            </p:childTnLst>
                          </p:cTn>
                        </p:par>
                        <p:par>
                          <p:cTn id="12" fill="hold">
                            <p:stCondLst>
                              <p:cond delay="1500"/>
                            </p:stCondLst>
                            <p:childTnLst>
                              <p:par>
                                <p:cTn id="13" presetID="22" presetClass="entr" presetSubtype="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5265" y="292843"/>
            <a:ext cx="7111999" cy="363600"/>
          </a:xfrm>
        </p:spPr>
        <p:txBody>
          <a:bodyPr>
            <a:normAutofit/>
          </a:bodyPr>
          <a:lstStyle/>
          <a:p>
            <a:r>
              <a:rPr lang="en-US" sz="2000" dirty="0"/>
              <a:t>Measuring Markets – Sectors</a:t>
            </a:r>
          </a:p>
        </p:txBody>
      </p:sp>
      <p:cxnSp>
        <p:nvCxnSpPr>
          <p:cNvPr id="9" name="Straight Connector 8">
            <a:extLst>
              <a:ext uri="{FF2B5EF4-FFF2-40B4-BE49-F238E27FC236}">
                <a16:creationId xmlns="" xmlns:a16="http://schemas.microsoft.com/office/drawing/2014/main" id="{28CBA641-C84B-43BC-B8E6-2324D58EB4ED}"/>
              </a:ext>
            </a:extLst>
          </p:cNvPr>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 xmlns:a16="http://schemas.microsoft.com/office/drawing/2014/main" id="{580F3ECF-A554-4010-A3C8-A80C8316C5D5}"/>
              </a:ext>
            </a:extLst>
          </p:cNvPr>
          <p:cNvSpPr txBox="1"/>
          <p:nvPr/>
        </p:nvSpPr>
        <p:spPr>
          <a:xfrm>
            <a:off x="335832" y="5847004"/>
            <a:ext cx="2601011" cy="246221"/>
          </a:xfrm>
          <a:prstGeom prst="rect">
            <a:avLst/>
          </a:prstGeom>
          <a:noFill/>
        </p:spPr>
        <p:txBody>
          <a:bodyPr wrap="square" rtlCol="0">
            <a:spAutoFit/>
          </a:bodyPr>
          <a:lstStyle/>
          <a:p>
            <a:pPr>
              <a:spcAft>
                <a:spcPts val="1200"/>
              </a:spcAft>
            </a:pPr>
            <a:r>
              <a:rPr lang="en-US" sz="1000" dirty="0">
                <a:solidFill>
                  <a:srgbClr val="4B4F54"/>
                </a:solidFill>
              </a:rPr>
              <a:t>Source: RBC Global Asset Management</a:t>
            </a:r>
          </a:p>
        </p:txBody>
      </p:sp>
      <p:sp>
        <p:nvSpPr>
          <p:cNvPr id="11" name="TextBox 10">
            <a:extLst>
              <a:ext uri="{FF2B5EF4-FFF2-40B4-BE49-F238E27FC236}">
                <a16:creationId xmlns="" xmlns:a16="http://schemas.microsoft.com/office/drawing/2014/main" id="{BC527D5D-79E0-48AE-9A60-E09F959BD310}"/>
              </a:ext>
            </a:extLst>
          </p:cNvPr>
          <p:cNvSpPr txBox="1"/>
          <p:nvPr/>
        </p:nvSpPr>
        <p:spPr>
          <a:xfrm>
            <a:off x="792191" y="907638"/>
            <a:ext cx="7559617" cy="553998"/>
          </a:xfrm>
          <a:prstGeom prst="rect">
            <a:avLst/>
          </a:prstGeom>
          <a:noFill/>
        </p:spPr>
        <p:txBody>
          <a:bodyPr wrap="square" lIns="0" tIns="0" rIns="0" bIns="0" rtlCol="0">
            <a:spAutoFit/>
          </a:bodyPr>
          <a:lstStyle/>
          <a:p>
            <a:pPr algn="ctr">
              <a:spcAft>
                <a:spcPts val="1200"/>
              </a:spcAft>
            </a:pPr>
            <a:r>
              <a:rPr lang="en-US" dirty="0">
                <a:solidFill>
                  <a:srgbClr val="002567"/>
                </a:solidFill>
              </a:rPr>
              <a:t>Sector weights will vary by </a:t>
            </a:r>
            <a:r>
              <a:rPr lang="en-US" dirty="0" smtClean="0">
                <a:solidFill>
                  <a:srgbClr val="002567"/>
                </a:solidFill>
              </a:rPr>
              <a:t>country and are </a:t>
            </a:r>
            <a:r>
              <a:rPr lang="en-US" dirty="0">
                <a:solidFill>
                  <a:srgbClr val="002567"/>
                </a:solidFill>
              </a:rPr>
              <a:t>influenced by </a:t>
            </a:r>
            <a:r>
              <a:rPr lang="en-US" dirty="0" smtClean="0">
                <a:solidFill>
                  <a:srgbClr val="002567"/>
                </a:solidFill>
              </a:rPr>
              <a:t>geography, </a:t>
            </a:r>
            <a:r>
              <a:rPr lang="en-US" dirty="0">
                <a:solidFill>
                  <a:srgbClr val="002567"/>
                </a:solidFill>
              </a:rPr>
              <a:t>natural resources, labour force, and government policy</a:t>
            </a:r>
          </a:p>
        </p:txBody>
      </p:sp>
      <p:graphicFrame>
        <p:nvGraphicFramePr>
          <p:cNvPr id="13" name="Chart 12">
            <a:extLst>
              <a:ext uri="{FF2B5EF4-FFF2-40B4-BE49-F238E27FC236}">
                <a16:creationId xmlns="" xmlns:a16="http://schemas.microsoft.com/office/drawing/2014/main" id="{D6AD7BFA-90E1-4E17-BD28-E3693EB8D4A7}"/>
              </a:ext>
            </a:extLst>
          </p:cNvPr>
          <p:cNvGraphicFramePr/>
          <p:nvPr>
            <p:extLst/>
          </p:nvPr>
        </p:nvGraphicFramePr>
        <p:xfrm>
          <a:off x="240632" y="1867299"/>
          <a:ext cx="4437731" cy="4052237"/>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tangle 13">
            <a:extLst>
              <a:ext uri="{FF2B5EF4-FFF2-40B4-BE49-F238E27FC236}">
                <a16:creationId xmlns="" xmlns:a16="http://schemas.microsoft.com/office/drawing/2014/main" id="{2B1E0BAD-3494-48B5-B271-0C1ABD12AFF0}"/>
              </a:ext>
            </a:extLst>
          </p:cNvPr>
          <p:cNvSpPr/>
          <p:nvPr/>
        </p:nvSpPr>
        <p:spPr>
          <a:xfrm>
            <a:off x="431800" y="1669822"/>
            <a:ext cx="3919764" cy="523220"/>
          </a:xfrm>
          <a:prstGeom prst="rect">
            <a:avLst/>
          </a:prstGeom>
          <a:solidFill>
            <a:schemeClr val="accent6"/>
          </a:solidFill>
        </p:spPr>
        <p:txBody>
          <a:bodyPr wrap="square">
            <a:spAutoFit/>
          </a:bodyPr>
          <a:lstStyle/>
          <a:p>
            <a:r>
              <a:rPr lang="en-US" sz="1400" b="1" dirty="0">
                <a:solidFill>
                  <a:srgbClr val="FFFFFF"/>
                </a:solidFill>
              </a:rPr>
              <a:t>S&amp;P/TSX Composite Index </a:t>
            </a:r>
            <a:r>
              <a:rPr lang="en-US" sz="1400" dirty="0">
                <a:solidFill>
                  <a:srgbClr val="FFFFFF"/>
                </a:solidFill>
              </a:rPr>
              <a:t/>
            </a:r>
            <a:br>
              <a:rPr lang="en-US" sz="1400" dirty="0">
                <a:solidFill>
                  <a:srgbClr val="FFFFFF"/>
                </a:solidFill>
              </a:rPr>
            </a:br>
            <a:r>
              <a:rPr lang="en-US" sz="1400" dirty="0">
                <a:solidFill>
                  <a:srgbClr val="FFFFFF"/>
                </a:solidFill>
              </a:rPr>
              <a:t>(Sector Weights, </a:t>
            </a:r>
            <a:r>
              <a:rPr lang="en-US" sz="1400" dirty="0" smtClean="0">
                <a:solidFill>
                  <a:srgbClr val="FFFFFF"/>
                </a:solidFill>
              </a:rPr>
              <a:t>March </a:t>
            </a:r>
            <a:r>
              <a:rPr lang="en-US" sz="1400" dirty="0">
                <a:solidFill>
                  <a:srgbClr val="FFFFFF"/>
                </a:solidFill>
              </a:rPr>
              <a:t>31, </a:t>
            </a:r>
            <a:r>
              <a:rPr lang="en-US" sz="1400" dirty="0" smtClean="0">
                <a:solidFill>
                  <a:srgbClr val="FFFFFF"/>
                </a:solidFill>
              </a:rPr>
              <a:t>2019)</a:t>
            </a:r>
            <a:endParaRPr lang="en-US" sz="1400" dirty="0">
              <a:solidFill>
                <a:srgbClr val="FFFFFF"/>
              </a:solidFill>
            </a:endParaRPr>
          </a:p>
        </p:txBody>
      </p:sp>
      <p:sp>
        <p:nvSpPr>
          <p:cNvPr id="16" name="Rectangle 15">
            <a:extLst>
              <a:ext uri="{FF2B5EF4-FFF2-40B4-BE49-F238E27FC236}">
                <a16:creationId xmlns="" xmlns:a16="http://schemas.microsoft.com/office/drawing/2014/main" id="{7A3300A6-D460-4471-936C-51CAF70D5F97}"/>
              </a:ext>
            </a:extLst>
          </p:cNvPr>
          <p:cNvSpPr/>
          <p:nvPr/>
        </p:nvSpPr>
        <p:spPr>
          <a:xfrm>
            <a:off x="4687500" y="1669822"/>
            <a:ext cx="3919764" cy="523220"/>
          </a:xfrm>
          <a:prstGeom prst="rect">
            <a:avLst/>
          </a:prstGeom>
          <a:solidFill>
            <a:schemeClr val="accent6"/>
          </a:solidFill>
        </p:spPr>
        <p:txBody>
          <a:bodyPr wrap="square">
            <a:spAutoFit/>
          </a:bodyPr>
          <a:lstStyle/>
          <a:p>
            <a:r>
              <a:rPr lang="en-US" sz="1400" b="1" dirty="0">
                <a:solidFill>
                  <a:srgbClr val="FFFFFF"/>
                </a:solidFill>
              </a:rPr>
              <a:t>S&amp;P 500 Index </a:t>
            </a:r>
            <a:r>
              <a:rPr lang="en-US" sz="1400" dirty="0">
                <a:solidFill>
                  <a:srgbClr val="FFFFFF"/>
                </a:solidFill>
              </a:rPr>
              <a:t/>
            </a:r>
            <a:br>
              <a:rPr lang="en-US" sz="1400" dirty="0">
                <a:solidFill>
                  <a:srgbClr val="FFFFFF"/>
                </a:solidFill>
              </a:rPr>
            </a:br>
            <a:r>
              <a:rPr lang="en-US" sz="1400" dirty="0">
                <a:solidFill>
                  <a:srgbClr val="FFFFFF"/>
                </a:solidFill>
              </a:rPr>
              <a:t>(Sector Weights, March 31, 2019)</a:t>
            </a:r>
          </a:p>
        </p:txBody>
      </p:sp>
      <p:graphicFrame>
        <p:nvGraphicFramePr>
          <p:cNvPr id="18" name="Chart 17">
            <a:extLst>
              <a:ext uri="{FF2B5EF4-FFF2-40B4-BE49-F238E27FC236}">
                <a16:creationId xmlns="" xmlns:a16="http://schemas.microsoft.com/office/drawing/2014/main" id="{C1F1C384-1817-4144-A81E-8EFF5D5760E6}"/>
              </a:ext>
            </a:extLst>
          </p:cNvPr>
          <p:cNvGraphicFramePr/>
          <p:nvPr>
            <p:extLst/>
          </p:nvPr>
        </p:nvGraphicFramePr>
        <p:xfrm>
          <a:off x="4475463" y="1867738"/>
          <a:ext cx="4437731" cy="4052237"/>
        </p:xfrm>
        <a:graphic>
          <a:graphicData uri="http://schemas.openxmlformats.org/drawingml/2006/chart">
            <c:chart xmlns:c="http://schemas.openxmlformats.org/drawingml/2006/chart" xmlns:r="http://schemas.openxmlformats.org/officeDocument/2006/relationships" r:id="rId4"/>
          </a:graphicData>
        </a:graphic>
      </p:graphicFrame>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79200" y="1531031"/>
            <a:ext cx="892800" cy="858622"/>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91417" y="1531031"/>
            <a:ext cx="893751" cy="859536"/>
          </a:xfrm>
          <a:prstGeom prst="rect">
            <a:avLst/>
          </a:prstGeom>
        </p:spPr>
      </p:pic>
      <p:sp>
        <p:nvSpPr>
          <p:cNvPr id="17" name="Pentagon 12">
            <a:extLst>
              <a:ext uri="{FF2B5EF4-FFF2-40B4-BE49-F238E27FC236}">
                <a16:creationId xmlns="" xmlns:a16="http://schemas.microsoft.com/office/drawing/2014/main"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rgbClr val="FFFFFF"/>
                </a:solidFill>
              </a:rPr>
              <a:t>PART </a:t>
            </a:r>
            <a:r>
              <a:rPr lang="en-US" sz="1400" b="1" dirty="0" smtClean="0">
                <a:solidFill>
                  <a:srgbClr val="FFFFFF"/>
                </a:solidFill>
              </a:rPr>
              <a:t>5</a:t>
            </a:r>
            <a:endParaRPr lang="en-US" dirty="0">
              <a:solidFill>
                <a:srgbClr val="FFFFFF"/>
              </a:solidFill>
            </a:endParaRPr>
          </a:p>
        </p:txBody>
      </p:sp>
    </p:spTree>
    <p:extLst>
      <p:ext uri="{BB962C8B-B14F-4D97-AF65-F5344CB8AC3E}">
        <p14:creationId xmlns:p14="http://schemas.microsoft.com/office/powerpoint/2010/main" val="28919505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500"/>
                            </p:stCondLst>
                            <p:childTnLst>
                              <p:par>
                                <p:cTn id="19" presetID="18" presetClass="entr" presetSubtype="3"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strips(upRight)">
                                      <p:cBhvr>
                                        <p:cTn id="21" dur="500"/>
                                        <p:tgtEl>
                                          <p:spTgt spid="1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3000"/>
                            </p:stCondLst>
                            <p:childTnLst>
                              <p:par>
                                <p:cTn id="33" presetID="18" presetClass="entr" presetSubtype="3"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strips(upRight)">
                                      <p:cBhvr>
                                        <p:cTn id="35" dur="500"/>
                                        <p:tgtEl>
                                          <p:spTgt spid="18"/>
                                        </p:tgtEl>
                                      </p:cBhvr>
                                    </p:animEffect>
                                  </p:childTnLst>
                                </p:cTn>
                              </p:par>
                            </p:childTnLst>
                          </p:cTn>
                        </p:par>
                        <p:par>
                          <p:cTn id="36" fill="hold">
                            <p:stCondLst>
                              <p:cond delay="3500"/>
                            </p:stCondLst>
                            <p:childTnLst>
                              <p:par>
                                <p:cTn id="37" presetID="1"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Graphic spid="13" grpId="0">
        <p:bldAsOne/>
      </p:bldGraphic>
      <p:bldP spid="14" grpId="0" animBg="1"/>
      <p:bldP spid="16" grpId="0" animBg="1"/>
      <p:bldGraphic spid="18"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177254" y="1943100"/>
            <a:ext cx="7534946" cy="641991"/>
          </a:xfrm>
          <a:prstGeom prst="rect">
            <a:avLst/>
          </a:prstGeom>
          <a:gradFill>
            <a:gsLst>
              <a:gs pos="0">
                <a:schemeClr val="accent1">
                  <a:alpha val="64000"/>
                </a:schemeClr>
              </a:gs>
              <a:gs pos="100000">
                <a:schemeClr val="accent1">
                  <a:lumMod val="30000"/>
                  <a:lumOff val="70000"/>
                  <a:alpha val="0"/>
                </a:schemeClr>
              </a:gs>
            </a:gsLst>
            <a:lin ang="0" scaled="0"/>
          </a:gradFill>
        </p:spPr>
        <p:txBody>
          <a:bodyPr wrap="square" rtlCol="0" anchor="ctr" anchorCtr="0">
            <a:noAutofit/>
          </a:bodyPr>
          <a:lstStyle>
            <a:defPPr>
              <a:defRPr lang="en-US"/>
            </a:defPPr>
          </a:lstStyle>
          <a:p>
            <a:r>
              <a:rPr lang="en-US" dirty="0"/>
              <a:t>Blue Chip Stocks</a:t>
            </a:r>
          </a:p>
        </p:txBody>
      </p:sp>
      <p:sp>
        <p:nvSpPr>
          <p:cNvPr id="11" name="TextBox 10"/>
          <p:cNvSpPr txBox="1"/>
          <p:nvPr/>
        </p:nvSpPr>
        <p:spPr>
          <a:xfrm>
            <a:off x="1177254" y="2692167"/>
            <a:ext cx="7534946" cy="641991"/>
          </a:xfrm>
          <a:prstGeom prst="rect">
            <a:avLst/>
          </a:prstGeom>
          <a:gradFill>
            <a:gsLst>
              <a:gs pos="0">
                <a:schemeClr val="accent1">
                  <a:alpha val="64000"/>
                </a:schemeClr>
              </a:gs>
              <a:gs pos="100000">
                <a:schemeClr val="accent1">
                  <a:lumMod val="30000"/>
                  <a:lumOff val="70000"/>
                  <a:alpha val="0"/>
                </a:schemeClr>
              </a:gs>
            </a:gsLst>
            <a:lin ang="0" scaled="0"/>
          </a:gradFill>
        </p:spPr>
        <p:txBody>
          <a:bodyPr wrap="square" rtlCol="0" anchor="ctr" anchorCtr="0">
            <a:noAutofit/>
          </a:bodyPr>
          <a:lstStyle>
            <a:defPPr>
              <a:defRPr lang="en-US"/>
            </a:defPPr>
          </a:lstStyle>
          <a:p>
            <a:r>
              <a:rPr lang="en-US" dirty="0"/>
              <a:t>Beef and Back Bacon (</a:t>
            </a:r>
            <a:r>
              <a:rPr lang="en-US" dirty="0" err="1"/>
              <a:t>BBBs</a:t>
            </a:r>
            <a:r>
              <a:rPr lang="en-US" dirty="0"/>
              <a:t>) Stocks</a:t>
            </a:r>
          </a:p>
        </p:txBody>
      </p:sp>
      <p:sp>
        <p:nvSpPr>
          <p:cNvPr id="12" name="TextBox 11"/>
          <p:cNvSpPr txBox="1"/>
          <p:nvPr/>
        </p:nvSpPr>
        <p:spPr>
          <a:xfrm>
            <a:off x="1177254" y="3441234"/>
            <a:ext cx="7534946" cy="641991"/>
          </a:xfrm>
          <a:prstGeom prst="rect">
            <a:avLst/>
          </a:prstGeom>
          <a:gradFill>
            <a:gsLst>
              <a:gs pos="0">
                <a:schemeClr val="accent1">
                  <a:alpha val="64000"/>
                </a:schemeClr>
              </a:gs>
              <a:gs pos="100000">
                <a:schemeClr val="accent1">
                  <a:lumMod val="30000"/>
                  <a:lumOff val="70000"/>
                  <a:alpha val="0"/>
                </a:schemeClr>
              </a:gs>
            </a:gsLst>
            <a:lin ang="0" scaled="0"/>
          </a:gradFill>
        </p:spPr>
        <p:txBody>
          <a:bodyPr wrap="square" rtlCol="0" anchor="ctr" anchorCtr="0">
            <a:noAutofit/>
          </a:bodyPr>
          <a:lstStyle>
            <a:defPPr>
              <a:defRPr lang="en-US"/>
            </a:defPPr>
          </a:lstStyle>
          <a:p>
            <a:r>
              <a:rPr lang="en-US" dirty="0"/>
              <a:t>Mining and Energy (Resource) Stocks </a:t>
            </a:r>
          </a:p>
        </p:txBody>
      </p:sp>
      <p:sp>
        <p:nvSpPr>
          <p:cNvPr id="13" name="TextBox 12"/>
          <p:cNvSpPr txBox="1"/>
          <p:nvPr/>
        </p:nvSpPr>
        <p:spPr>
          <a:xfrm>
            <a:off x="1177254" y="4190301"/>
            <a:ext cx="7534946" cy="641991"/>
          </a:xfrm>
          <a:prstGeom prst="rect">
            <a:avLst/>
          </a:prstGeom>
          <a:gradFill>
            <a:gsLst>
              <a:gs pos="0">
                <a:schemeClr val="accent1">
                  <a:alpha val="64000"/>
                </a:schemeClr>
              </a:gs>
              <a:gs pos="100000">
                <a:schemeClr val="accent1">
                  <a:lumMod val="30000"/>
                  <a:lumOff val="70000"/>
                  <a:alpha val="0"/>
                </a:schemeClr>
              </a:gs>
            </a:gsLst>
            <a:lin ang="0" scaled="0"/>
          </a:gradFill>
        </p:spPr>
        <p:txBody>
          <a:bodyPr wrap="square" rtlCol="0" anchor="ctr" anchorCtr="0">
            <a:noAutofit/>
          </a:bodyPr>
          <a:lstStyle>
            <a:defPPr>
              <a:defRPr lang="en-US"/>
            </a:defPPr>
          </a:lstStyle>
          <a:p>
            <a:r>
              <a:rPr lang="en-US" dirty="0"/>
              <a:t>High Priced Pharmaceutical Stocks</a:t>
            </a:r>
          </a:p>
        </p:txBody>
      </p:sp>
      <p:sp>
        <p:nvSpPr>
          <p:cNvPr id="15" name="Rectangle 14"/>
          <p:cNvSpPr/>
          <p:nvPr/>
        </p:nvSpPr>
        <p:spPr>
          <a:xfrm>
            <a:off x="2575249" y="5328557"/>
            <a:ext cx="6136951" cy="587829"/>
          </a:xfrm>
          <a:prstGeom prst="rect">
            <a:avLst/>
          </a:prstGeom>
          <a:solidFill>
            <a:schemeClr val="accent1">
              <a:lumMod val="60000"/>
              <a:lumOff val="40000"/>
            </a:schemeClr>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1200"/>
              </a:spcAft>
            </a:pPr>
            <a:r>
              <a:rPr lang="en-US" b="1" dirty="0"/>
              <a:t>C.  Mining and Energy (Resource) Stocks</a:t>
            </a:r>
          </a:p>
        </p:txBody>
      </p:sp>
      <p:sp>
        <p:nvSpPr>
          <p:cNvPr id="16" name="Pentagon 15"/>
          <p:cNvSpPr/>
          <p:nvPr/>
        </p:nvSpPr>
        <p:spPr>
          <a:xfrm>
            <a:off x="431801" y="5328557"/>
            <a:ext cx="2731278" cy="587829"/>
          </a:xfrm>
          <a:prstGeom prst="homePlate">
            <a:avLst/>
          </a:prstGeom>
          <a:solidFill>
            <a:srgbClr val="00A1AD"/>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1200"/>
              </a:spcAft>
            </a:pPr>
            <a:r>
              <a:rPr lang="en-US" b="1" dirty="0">
                <a:solidFill>
                  <a:schemeClr val="bg1"/>
                </a:solidFill>
              </a:rPr>
              <a:t>ANSWER</a:t>
            </a:r>
          </a:p>
        </p:txBody>
      </p:sp>
      <p:sp>
        <p:nvSpPr>
          <p:cNvPr id="17" name="TextBox 16"/>
          <p:cNvSpPr txBox="1"/>
          <p:nvPr/>
        </p:nvSpPr>
        <p:spPr>
          <a:xfrm>
            <a:off x="431800" y="1943100"/>
            <a:ext cx="641991" cy="641991"/>
          </a:xfrm>
          <a:prstGeom prst="rect">
            <a:avLst/>
          </a:prstGeom>
          <a:solidFill>
            <a:schemeClr val="accent6"/>
          </a:solidFill>
        </p:spPr>
        <p:txBody>
          <a:bodyPr wrap="square" rtlCol="0" anchor="ctr" anchorCtr="0">
            <a:noAutofit/>
          </a:bodyPr>
          <a:lstStyle/>
          <a:p>
            <a:pPr algn="ctr">
              <a:spcAft>
                <a:spcPts val="1200"/>
              </a:spcAft>
            </a:pPr>
            <a:r>
              <a:rPr lang="en-US" dirty="0">
                <a:solidFill>
                  <a:schemeClr val="bg1"/>
                </a:solidFill>
              </a:rPr>
              <a:t>A</a:t>
            </a:r>
          </a:p>
        </p:txBody>
      </p:sp>
      <p:sp>
        <p:nvSpPr>
          <p:cNvPr id="19" name="TextBox 18"/>
          <p:cNvSpPr txBox="1"/>
          <p:nvPr/>
        </p:nvSpPr>
        <p:spPr>
          <a:xfrm>
            <a:off x="431800" y="2692167"/>
            <a:ext cx="641991" cy="641991"/>
          </a:xfrm>
          <a:prstGeom prst="rect">
            <a:avLst/>
          </a:prstGeom>
          <a:solidFill>
            <a:schemeClr val="accent6"/>
          </a:solidFill>
        </p:spPr>
        <p:txBody>
          <a:bodyPr wrap="square" rtlCol="0" anchor="ctr" anchorCtr="0">
            <a:noAutofit/>
          </a:bodyPr>
          <a:lstStyle/>
          <a:p>
            <a:pPr algn="ctr">
              <a:spcAft>
                <a:spcPts val="1200"/>
              </a:spcAft>
            </a:pPr>
            <a:r>
              <a:rPr lang="en-US" dirty="0">
                <a:solidFill>
                  <a:schemeClr val="bg1"/>
                </a:solidFill>
              </a:rPr>
              <a:t>B</a:t>
            </a:r>
          </a:p>
        </p:txBody>
      </p:sp>
      <p:sp>
        <p:nvSpPr>
          <p:cNvPr id="20" name="TextBox 19"/>
          <p:cNvSpPr txBox="1"/>
          <p:nvPr/>
        </p:nvSpPr>
        <p:spPr>
          <a:xfrm>
            <a:off x="431800" y="3441234"/>
            <a:ext cx="641991" cy="641991"/>
          </a:xfrm>
          <a:prstGeom prst="rect">
            <a:avLst/>
          </a:prstGeom>
          <a:solidFill>
            <a:schemeClr val="accent6"/>
          </a:solidFill>
        </p:spPr>
        <p:txBody>
          <a:bodyPr wrap="square" rtlCol="0" anchor="ctr" anchorCtr="0">
            <a:noAutofit/>
          </a:bodyPr>
          <a:lstStyle/>
          <a:p>
            <a:pPr algn="ctr">
              <a:spcAft>
                <a:spcPts val="1200"/>
              </a:spcAft>
            </a:pPr>
            <a:r>
              <a:rPr lang="en-US" dirty="0">
                <a:solidFill>
                  <a:schemeClr val="bg1"/>
                </a:solidFill>
              </a:rPr>
              <a:t>C</a:t>
            </a:r>
          </a:p>
        </p:txBody>
      </p:sp>
      <p:sp>
        <p:nvSpPr>
          <p:cNvPr id="21" name="TextBox 20"/>
          <p:cNvSpPr txBox="1"/>
          <p:nvPr/>
        </p:nvSpPr>
        <p:spPr>
          <a:xfrm>
            <a:off x="431800" y="4190301"/>
            <a:ext cx="641991" cy="641991"/>
          </a:xfrm>
          <a:prstGeom prst="rect">
            <a:avLst/>
          </a:prstGeom>
          <a:solidFill>
            <a:schemeClr val="accent6"/>
          </a:solidFill>
        </p:spPr>
        <p:txBody>
          <a:bodyPr wrap="square" rtlCol="0" anchor="ctr" anchorCtr="0">
            <a:noAutofit/>
          </a:bodyPr>
          <a:lstStyle/>
          <a:p>
            <a:pPr algn="ctr">
              <a:spcAft>
                <a:spcPts val="1200"/>
              </a:spcAft>
            </a:pPr>
            <a:r>
              <a:rPr lang="en-US" dirty="0">
                <a:solidFill>
                  <a:schemeClr val="bg1"/>
                </a:solidFill>
              </a:rPr>
              <a:t>D</a:t>
            </a:r>
          </a:p>
        </p:txBody>
      </p:sp>
      <p:sp>
        <p:nvSpPr>
          <p:cNvPr id="2" name="Title 1"/>
          <p:cNvSpPr>
            <a:spLocks noGrp="1"/>
          </p:cNvSpPr>
          <p:nvPr>
            <p:ph type="title"/>
          </p:nvPr>
        </p:nvSpPr>
        <p:spPr>
          <a:xfrm>
            <a:off x="1600200" y="280800"/>
            <a:ext cx="7111999" cy="363600"/>
          </a:xfrm>
        </p:spPr>
        <p:txBody>
          <a:bodyPr/>
          <a:lstStyle/>
          <a:p>
            <a:r>
              <a:rPr lang="en-US" sz="2000" dirty="0">
                <a:latin typeface="Georgia" panose="02040502050405020303" pitchFamily="18" charset="0"/>
              </a:rPr>
              <a:t>Measuring the </a:t>
            </a:r>
            <a:r>
              <a:rPr lang="en-US" sz="2000" dirty="0" smtClean="0">
                <a:latin typeface="Georgia" panose="02040502050405020303" pitchFamily="18" charset="0"/>
              </a:rPr>
              <a:t>Markets – Group </a:t>
            </a:r>
            <a:r>
              <a:rPr lang="en-US" sz="2000" dirty="0">
                <a:latin typeface="Georgia" panose="02040502050405020303" pitchFamily="18" charset="0"/>
              </a:rPr>
              <a:t>Exercise</a:t>
            </a:r>
            <a:endParaRPr lang="en-US" sz="2000" dirty="0"/>
          </a:p>
        </p:txBody>
      </p:sp>
      <p:sp>
        <p:nvSpPr>
          <p:cNvPr id="6" name="Text Placeholder 5"/>
          <p:cNvSpPr>
            <a:spLocks noGrp="1"/>
          </p:cNvSpPr>
          <p:nvPr>
            <p:ph type="body" idx="4294967295"/>
          </p:nvPr>
        </p:nvSpPr>
        <p:spPr>
          <a:xfrm>
            <a:off x="431800" y="1187450"/>
            <a:ext cx="8712200" cy="566738"/>
          </a:xfrm>
        </p:spPr>
        <p:txBody>
          <a:bodyPr>
            <a:normAutofit fontScale="92500" lnSpcReduction="20000"/>
          </a:bodyPr>
          <a:lstStyle/>
          <a:p>
            <a:pPr algn="ctr"/>
            <a:r>
              <a:rPr lang="en-US" sz="2400" dirty="0">
                <a:solidFill>
                  <a:schemeClr val="accent6"/>
                </a:solidFill>
              </a:rPr>
              <a:t>In comparison to other exchanges around the world, </a:t>
            </a:r>
            <a:r>
              <a:rPr lang="en-US" sz="2400" dirty="0" smtClean="0">
                <a:solidFill>
                  <a:schemeClr val="accent6"/>
                </a:solidFill>
              </a:rPr>
              <a:t>Canada’s S&amp;P/TSX Composite Index is best </a:t>
            </a:r>
            <a:r>
              <a:rPr lang="en-US" sz="2400" dirty="0">
                <a:solidFill>
                  <a:schemeClr val="accent6"/>
                </a:solidFill>
              </a:rPr>
              <a:t>known </a:t>
            </a:r>
            <a:r>
              <a:rPr lang="en-US" sz="2400" dirty="0" smtClean="0">
                <a:solidFill>
                  <a:schemeClr val="accent6"/>
                </a:solidFill>
              </a:rPr>
              <a:t>for what types of stocks?</a:t>
            </a:r>
            <a:endParaRPr lang="en-US" sz="2400" dirty="0">
              <a:solidFill>
                <a:schemeClr val="accent6"/>
              </a:solidFill>
            </a:endParaRPr>
          </a:p>
        </p:txBody>
      </p:sp>
      <p:sp>
        <p:nvSpPr>
          <p:cNvPr id="18" name="Pentagon 12">
            <a:extLst>
              <a:ext uri="{FF2B5EF4-FFF2-40B4-BE49-F238E27FC236}">
                <a16:creationId xmlns="" xmlns:a16="http://schemas.microsoft.com/office/drawing/2014/main"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5</a:t>
            </a:r>
            <a:endParaRPr lang="en-US" dirty="0">
              <a:solidFill>
                <a:schemeClr val="bg1"/>
              </a:solidFill>
            </a:endParaRPr>
          </a:p>
        </p:txBody>
      </p:sp>
      <p:pic>
        <p:nvPicPr>
          <p:cNvPr id="7" name="Picture 6"/>
          <p:cNvPicPr>
            <a:picLocks noChangeAspect="1"/>
          </p:cNvPicPr>
          <p:nvPr/>
        </p:nvPicPr>
        <p:blipFill rotWithShape="1">
          <a:blip r:embed="rId5" cstate="print">
            <a:extLst>
              <a:ext uri="{28A0092B-C50C-407E-A947-70E740481C1C}">
                <a14:useLocalDpi xmlns:a14="http://schemas.microsoft.com/office/drawing/2010/main" val="0"/>
              </a:ext>
            </a:extLst>
          </a:blip>
          <a:srcRect r="11947"/>
          <a:stretch/>
        </p:blipFill>
        <p:spPr>
          <a:xfrm>
            <a:off x="5408126" y="2057379"/>
            <a:ext cx="3735874" cy="2939183"/>
          </a:xfrm>
          <a:prstGeom prst="rect">
            <a:avLst/>
          </a:prstGeom>
        </p:spPr>
      </p:pic>
      <p:pic>
        <p:nvPicPr>
          <p:cNvPr id="22" name="Jeopardy_Music">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661828" y="4375836"/>
            <a:ext cx="487363" cy="487363"/>
          </a:xfrm>
          <a:prstGeom prst="rect">
            <a:avLst/>
          </a:prstGeom>
        </p:spPr>
      </p:pic>
    </p:spTree>
    <p:extLst>
      <p:ext uri="{BB962C8B-B14F-4D97-AF65-F5344CB8AC3E}">
        <p14:creationId xmlns:p14="http://schemas.microsoft.com/office/powerpoint/2010/main" val="210014528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trips(downRight)">
                                      <p:cBhvr>
                                        <p:cTn id="7" dur="500"/>
                                        <p:tgtEl>
                                          <p:spTgt spid="6">
                                            <p:txEl>
                                              <p:pRg st="0" end="0"/>
                                            </p:txEl>
                                          </p:spTgt>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1" fill="hold"/>
                                        <p:tgtEl>
                                          <p:spTgt spid="22"/>
                                        </p:tgtEl>
                                      </p:cBhvr>
                                    </p:cmd>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left)">
                                      <p:cBhvr>
                                        <p:cTn id="14" dur="500"/>
                                        <p:tgtEl>
                                          <p:spTgt spid="17"/>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left)">
                                      <p:cBhvr>
                                        <p:cTn id="30" dur="500"/>
                                        <p:tgtEl>
                                          <p:spTgt spid="20"/>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500"/>
                                        <p:tgtEl>
                                          <p:spTgt spid="12"/>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childTnLst>
                          </p:cTn>
                        </p:par>
                        <p:par>
                          <p:cTn id="43" fill="hold">
                            <p:stCondLst>
                              <p:cond delay="4500"/>
                            </p:stCondLst>
                            <p:childTnLst>
                              <p:par>
                                <p:cTn id="44" presetID="14" presetClass="entr" presetSubtype="10"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randombar(horizontal)">
                                      <p:cBhvr>
                                        <p:cTn id="46" dur="500"/>
                                        <p:tgtEl>
                                          <p:spTgt spid="7"/>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subTnLst>
                                    <p:cmd type="evt" cmd="onstopaudio">
                                      <p:cBhvr>
                                        <p:cTn display="0" masterRel="sameClick">
                                          <p:stCondLst>
                                            <p:cond evt="begin" delay="0">
                                              <p:tn val="49"/>
                                            </p:cond>
                                          </p:stCondLst>
                                        </p:cTn>
                                        <p:tgtEl>
                                          <p:sldTgt/>
                                        </p:tgtEl>
                                      </p:cBhvr>
                                    </p:cmd>
                                  </p:sub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56" repeatCount="indefinite" fill="hold" display="0">
                  <p:stCondLst>
                    <p:cond delay="indefinite"/>
                  </p:stCondLst>
                  <p:endCondLst>
                    <p:cond evt="onStopAudio" delay="0">
                      <p:tgtEl>
                        <p:sldTgt/>
                      </p:tgtEl>
                    </p:cond>
                  </p:endCondLst>
                </p:cTn>
                <p:tgtEl>
                  <p:spTgt spid="22"/>
                </p:tgtEl>
              </p:cMediaNode>
            </p:audio>
          </p:childTnLst>
        </p:cTn>
      </p:par>
    </p:tnLst>
    <p:bldLst>
      <p:bldP spid="10" grpId="0" animBg="1"/>
      <p:bldP spid="11" grpId="0" animBg="1"/>
      <p:bldP spid="12" grpId="0" animBg="1"/>
      <p:bldP spid="13" grpId="0" animBg="1"/>
      <p:bldP spid="15" grpId="0" animBg="1"/>
      <p:bldP spid="16" grpId="0" animBg="1"/>
      <p:bldP spid="17" grpId="0" animBg="1"/>
      <p:bldP spid="19" grpId="0" animBg="1"/>
      <p:bldP spid="20" grpId="0" animBg="1"/>
      <p:bldP spid="21" grpId="0" animBg="1"/>
      <p:bldP spid="6"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600200" y="280800"/>
            <a:ext cx="7111999" cy="363600"/>
          </a:xfrm>
        </p:spPr>
        <p:txBody>
          <a:bodyPr/>
          <a:lstStyle/>
          <a:p>
            <a:r>
              <a:rPr lang="en-US" sz="2000" dirty="0"/>
              <a:t>Investment Vehicles </a:t>
            </a:r>
          </a:p>
        </p:txBody>
      </p:sp>
      <p:sp>
        <p:nvSpPr>
          <p:cNvPr id="20" name="Pentagon 12">
            <a:extLst>
              <a:ext uri="{FF2B5EF4-FFF2-40B4-BE49-F238E27FC236}">
                <a16:creationId xmlns="" xmlns:a16="http://schemas.microsoft.com/office/drawing/2014/main"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6</a:t>
            </a:r>
            <a:endParaRPr lang="en-US" dirty="0">
              <a:solidFill>
                <a:schemeClr val="bg1"/>
              </a:solidFill>
            </a:endParaRPr>
          </a:p>
        </p:txBody>
      </p:sp>
      <p:sp>
        <p:nvSpPr>
          <p:cNvPr id="21" name="TextBox 20"/>
          <p:cNvSpPr txBox="1"/>
          <p:nvPr/>
        </p:nvSpPr>
        <p:spPr>
          <a:xfrm>
            <a:off x="3678055" y="5768975"/>
            <a:ext cx="1756620" cy="307777"/>
          </a:xfrm>
          <a:prstGeom prst="rect">
            <a:avLst/>
          </a:prstGeom>
          <a:noFill/>
        </p:spPr>
        <p:txBody>
          <a:bodyPr wrap="square" rtlCol="0">
            <a:spAutoFit/>
          </a:bodyPr>
          <a:lstStyle/>
          <a:p>
            <a:pPr>
              <a:spcAft>
                <a:spcPts val="1200"/>
              </a:spcAft>
            </a:pPr>
            <a:r>
              <a:rPr lang="en-US" sz="1400" b="1" dirty="0">
                <a:solidFill>
                  <a:schemeClr val="bg1"/>
                </a:solidFill>
              </a:rPr>
              <a:t>Mutual Fund</a:t>
            </a:r>
          </a:p>
        </p:txBody>
      </p:sp>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1799" y="1181100"/>
            <a:ext cx="8301141" cy="1976778"/>
          </a:xfrm>
          <a:prstGeom prst="rect">
            <a:avLst/>
          </a:prstGeom>
        </p:spPr>
      </p:pic>
      <p:graphicFrame>
        <p:nvGraphicFramePr>
          <p:cNvPr id="23" name="Table 22"/>
          <p:cNvGraphicFramePr>
            <a:graphicFrameLocks noGrp="1"/>
          </p:cNvGraphicFramePr>
          <p:nvPr>
            <p:extLst/>
          </p:nvPr>
        </p:nvGraphicFramePr>
        <p:xfrm>
          <a:off x="6656490" y="3149600"/>
          <a:ext cx="2076450" cy="2748834"/>
        </p:xfrm>
        <a:graphic>
          <a:graphicData uri="http://schemas.openxmlformats.org/drawingml/2006/table">
            <a:tbl>
              <a:tblPr firstRow="1" bandRow="1">
                <a:tableStyleId>{5C22544A-7EE6-4342-B048-85BDC9FD1C3A}</a:tableStyleId>
              </a:tblPr>
              <a:tblGrid>
                <a:gridCol w="2076450">
                  <a:extLst>
                    <a:ext uri="{9D8B030D-6E8A-4147-A177-3AD203B41FA5}">
                      <a16:colId xmlns="" xmlns:a16="http://schemas.microsoft.com/office/drawing/2014/main" val="20000"/>
                    </a:ext>
                  </a:extLst>
                </a:gridCol>
              </a:tblGrid>
              <a:tr h="474133">
                <a:tc>
                  <a:txBody>
                    <a:bodyPr/>
                    <a:lstStyle/>
                    <a:p>
                      <a:pPr marL="0" marR="0" lvl="1" indent="0" algn="ctr" defTabSz="914400" rtl="0" eaLnBrk="1" fontAlgn="auto" latinLnBrk="0" hangingPunct="1">
                        <a:lnSpc>
                          <a:spcPct val="90000"/>
                        </a:lnSpc>
                        <a:spcBef>
                          <a:spcPts val="0"/>
                        </a:spcBef>
                        <a:spcAft>
                          <a:spcPts val="900"/>
                        </a:spcAft>
                        <a:buClr>
                          <a:schemeClr val="accent6"/>
                        </a:buClr>
                        <a:buSzTx/>
                        <a:buFontTx/>
                        <a:buNone/>
                        <a:tabLst/>
                        <a:defRPr/>
                      </a:pPr>
                      <a:r>
                        <a:rPr lang="en-US" sz="1400" b="1" dirty="0" smtClean="0">
                          <a:solidFill>
                            <a:schemeClr val="bg1"/>
                          </a:solidFill>
                        </a:rPr>
                        <a:t>Segregated </a:t>
                      </a:r>
                      <a:r>
                        <a:rPr lang="en-US" sz="1400" b="1" dirty="0">
                          <a:solidFill>
                            <a:schemeClr val="bg1"/>
                          </a:solidFill>
                        </a:rPr>
                        <a:t>Fund</a:t>
                      </a:r>
                    </a:p>
                  </a:txBody>
                  <a:tcPr marL="0" marR="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546E7A"/>
                    </a:solidFill>
                  </a:tcPr>
                </a:tc>
                <a:extLst>
                  <a:ext uri="{0D108BD9-81ED-4DB2-BD59-A6C34878D82A}">
                    <a16:rowId xmlns="" xmlns:a16="http://schemas.microsoft.com/office/drawing/2014/main" val="10000"/>
                  </a:ext>
                </a:extLst>
              </a:tr>
              <a:tr h="2274701">
                <a:tc>
                  <a:txBody>
                    <a:bodyPr/>
                    <a:lstStyle/>
                    <a:p>
                      <a:pPr marL="228600" lvl="1" indent="-228600">
                        <a:lnSpc>
                          <a:spcPct val="90000"/>
                        </a:lnSpc>
                        <a:spcAft>
                          <a:spcPts val="900"/>
                        </a:spcAft>
                        <a:buClr>
                          <a:schemeClr val="accent6"/>
                        </a:buClr>
                        <a:buFont typeface="Arial" panose="020B0604020202020204" pitchFamily="34" charset="0"/>
                        <a:buChar char="•"/>
                        <a:defRPr/>
                      </a:pPr>
                      <a:r>
                        <a:rPr lang="en-US" sz="1400" b="0" dirty="0" smtClean="0">
                          <a:solidFill>
                            <a:schemeClr val="dk1"/>
                          </a:solidFill>
                        </a:rPr>
                        <a:t>Operate the same way as a mutual fund, but are insurance contracts</a:t>
                      </a:r>
                      <a:r>
                        <a:rPr lang="en-US" sz="1400" b="0" baseline="0" dirty="0" smtClean="0">
                          <a:solidFill>
                            <a:schemeClr val="dk1"/>
                          </a:solidFill>
                        </a:rPr>
                        <a:t> </a:t>
                      </a:r>
                      <a:r>
                        <a:rPr lang="en-US" sz="1400" b="0" dirty="0" smtClean="0">
                          <a:solidFill>
                            <a:schemeClr val="dk1"/>
                          </a:solidFill>
                        </a:rPr>
                        <a:t>sold through insurance companies.</a:t>
                      </a:r>
                    </a:p>
                    <a:p>
                      <a:pPr marL="228600" lvl="1" indent="-228600">
                        <a:lnSpc>
                          <a:spcPct val="90000"/>
                        </a:lnSpc>
                        <a:spcAft>
                          <a:spcPts val="900"/>
                        </a:spcAft>
                        <a:buClr>
                          <a:schemeClr val="accent6"/>
                        </a:buClr>
                        <a:buFont typeface="Arial" panose="020B0604020202020204" pitchFamily="34" charset="0"/>
                        <a:buChar char="•"/>
                        <a:defRPr/>
                      </a:pPr>
                      <a:r>
                        <a:rPr lang="en-US" sz="1400" b="0" dirty="0" smtClean="0">
                          <a:solidFill>
                            <a:schemeClr val="dk1"/>
                          </a:solidFill>
                        </a:rPr>
                        <a:t>Typically more expensive </a:t>
                      </a:r>
                      <a:r>
                        <a:rPr lang="en-US" sz="1400" b="0" baseline="0" dirty="0" smtClean="0">
                          <a:solidFill>
                            <a:schemeClr val="dk1"/>
                          </a:solidFill>
                        </a:rPr>
                        <a:t>given the additional protection features and guarantees offered.</a:t>
                      </a:r>
                      <a:endParaRPr lang="en-US" sz="1400" b="0" dirty="0" smtClean="0">
                        <a:solidFill>
                          <a:schemeClr val="dk1"/>
                        </a:solidFill>
                      </a:endParaRPr>
                    </a:p>
                  </a:txBody>
                  <a:tcPr marR="0">
                    <a:lnL w="6350" cap="flat" cmpd="sng" algn="ctr">
                      <a:noFill/>
                      <a:prstDash val="solid"/>
                      <a:round/>
                      <a:headEnd type="none" w="med" len="med"/>
                      <a:tailEnd type="none" w="med" len="med"/>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bl>
          </a:graphicData>
        </a:graphic>
      </p:graphicFrame>
      <p:graphicFrame>
        <p:nvGraphicFramePr>
          <p:cNvPr id="24" name="Table 23"/>
          <p:cNvGraphicFramePr>
            <a:graphicFrameLocks noGrp="1"/>
          </p:cNvGraphicFramePr>
          <p:nvPr>
            <p:extLst/>
          </p:nvPr>
        </p:nvGraphicFramePr>
        <p:xfrm>
          <a:off x="2506697" y="3149600"/>
          <a:ext cx="2076450" cy="2748834"/>
        </p:xfrm>
        <a:graphic>
          <a:graphicData uri="http://schemas.openxmlformats.org/drawingml/2006/table">
            <a:tbl>
              <a:tblPr firstRow="1" bandRow="1">
                <a:tableStyleId>{5C22544A-7EE6-4342-B048-85BDC9FD1C3A}</a:tableStyleId>
              </a:tblPr>
              <a:tblGrid>
                <a:gridCol w="2076450">
                  <a:extLst>
                    <a:ext uri="{9D8B030D-6E8A-4147-A177-3AD203B41FA5}">
                      <a16:colId xmlns="" xmlns:a16="http://schemas.microsoft.com/office/drawing/2014/main" val="20000"/>
                    </a:ext>
                  </a:extLst>
                </a:gridCol>
              </a:tblGrid>
              <a:tr h="474133">
                <a:tc>
                  <a:txBody>
                    <a:bodyPr/>
                    <a:lstStyle/>
                    <a:p>
                      <a:pPr marL="0" marR="0" lvl="1" indent="0" algn="ctr" defTabSz="914400" rtl="0" eaLnBrk="1" fontAlgn="auto" latinLnBrk="0" hangingPunct="1">
                        <a:lnSpc>
                          <a:spcPct val="90000"/>
                        </a:lnSpc>
                        <a:spcBef>
                          <a:spcPts val="0"/>
                        </a:spcBef>
                        <a:spcAft>
                          <a:spcPts val="900"/>
                        </a:spcAft>
                        <a:buClr>
                          <a:schemeClr val="accent6"/>
                        </a:buClr>
                        <a:buSzTx/>
                        <a:buFontTx/>
                        <a:buNone/>
                        <a:tabLst/>
                        <a:defRPr/>
                      </a:pPr>
                      <a:r>
                        <a:rPr lang="en-US" sz="1400" b="1" dirty="0" smtClean="0">
                          <a:solidFill>
                            <a:schemeClr val="bg1"/>
                          </a:solidFill>
                        </a:rPr>
                        <a:t>Index Fund </a:t>
                      </a:r>
                      <a:endParaRPr lang="en-US" sz="1400" b="1" dirty="0">
                        <a:solidFill>
                          <a:schemeClr val="bg1"/>
                        </a:solidFill>
                      </a:endParaRPr>
                    </a:p>
                  </a:txBody>
                  <a:tcPr marL="0" marR="0" anchor="ctr">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546E7A"/>
                    </a:solidFill>
                  </a:tcPr>
                </a:tc>
                <a:extLst>
                  <a:ext uri="{0D108BD9-81ED-4DB2-BD59-A6C34878D82A}">
                    <a16:rowId xmlns="" xmlns:a16="http://schemas.microsoft.com/office/drawing/2014/main" val="10000"/>
                  </a:ext>
                </a:extLst>
              </a:tr>
              <a:tr h="2274701">
                <a:tc>
                  <a:txBody>
                    <a:bodyPr/>
                    <a:lstStyle/>
                    <a:p>
                      <a:pPr marL="228600" lvl="1" indent="-228600" algn="l" defTabSz="914400" rtl="0" eaLnBrk="1" latinLnBrk="0" hangingPunct="1">
                        <a:lnSpc>
                          <a:spcPct val="90000"/>
                        </a:lnSpc>
                        <a:spcAft>
                          <a:spcPts val="900"/>
                        </a:spcAft>
                        <a:buClr>
                          <a:schemeClr val="accent6"/>
                        </a:buClr>
                        <a:buFont typeface="Arial" panose="020B0604020202020204" pitchFamily="34" charset="0"/>
                        <a:buChar char="•"/>
                        <a:defRPr/>
                      </a:pPr>
                      <a:r>
                        <a:rPr lang="en-US" sz="1400" b="0" kern="1200" dirty="0" smtClean="0">
                          <a:solidFill>
                            <a:schemeClr val="dk1"/>
                          </a:solidFill>
                          <a:latin typeface="+mn-lt"/>
                          <a:ea typeface="+mn-ea"/>
                          <a:cs typeface="+mn-cs"/>
                        </a:rPr>
                        <a:t>Operates the same way as a mutual fund, but </a:t>
                      </a:r>
                      <a:r>
                        <a:rPr lang="en-US" sz="1400" b="0" kern="1200" baseline="0" dirty="0" smtClean="0">
                          <a:solidFill>
                            <a:schemeClr val="dk1"/>
                          </a:solidFill>
                          <a:latin typeface="+mn-lt"/>
                          <a:ea typeface="+mn-ea"/>
                          <a:cs typeface="+mn-cs"/>
                        </a:rPr>
                        <a:t>replicates the performance of a given index or basket of securities.</a:t>
                      </a:r>
                      <a:endParaRPr lang="en-US" sz="1400" b="0" kern="1200" dirty="0" smtClean="0">
                        <a:solidFill>
                          <a:schemeClr val="dk1"/>
                        </a:solidFill>
                        <a:latin typeface="+mn-lt"/>
                        <a:ea typeface="+mn-ea"/>
                        <a:cs typeface="+mn-cs"/>
                      </a:endParaRPr>
                    </a:p>
                    <a:p>
                      <a:pPr marL="228600" lvl="1" indent="-228600" algn="l" defTabSz="914400" rtl="0" eaLnBrk="1" latinLnBrk="0" hangingPunct="1">
                        <a:lnSpc>
                          <a:spcPct val="90000"/>
                        </a:lnSpc>
                        <a:spcAft>
                          <a:spcPts val="900"/>
                        </a:spcAft>
                        <a:buClr>
                          <a:schemeClr val="accent6"/>
                        </a:buClr>
                        <a:buFont typeface="Arial" panose="020B0604020202020204" pitchFamily="34" charset="0"/>
                        <a:buChar char="•"/>
                        <a:defRPr/>
                      </a:pPr>
                      <a:r>
                        <a:rPr lang="en-US" sz="1400" b="0" kern="1200" dirty="0" smtClean="0">
                          <a:solidFill>
                            <a:schemeClr val="dk1"/>
                          </a:solidFill>
                          <a:latin typeface="+mn-lt"/>
                          <a:ea typeface="+mn-ea"/>
                          <a:cs typeface="+mn-cs"/>
                        </a:rPr>
                        <a:t>Relatively inexpensive because they buy and hold rather than trade</a:t>
                      </a:r>
                      <a:r>
                        <a:rPr lang="en-US" sz="1400" b="0" kern="1200" baseline="0" dirty="0" smtClean="0">
                          <a:solidFill>
                            <a:schemeClr val="dk1"/>
                          </a:solidFill>
                          <a:latin typeface="+mn-lt"/>
                          <a:ea typeface="+mn-ea"/>
                          <a:cs typeface="+mn-cs"/>
                        </a:rPr>
                        <a:t> (cheaper to operate).</a:t>
                      </a:r>
                      <a:r>
                        <a:rPr lang="en-US" sz="1400" b="0" kern="1200" dirty="0" smtClean="0">
                          <a:solidFill>
                            <a:schemeClr val="dk1"/>
                          </a:solidFill>
                          <a:latin typeface="+mn-lt"/>
                          <a:ea typeface="+mn-ea"/>
                          <a:cs typeface="+mn-cs"/>
                        </a:rPr>
                        <a:t> </a:t>
                      </a:r>
                    </a:p>
                  </a:txBody>
                  <a:tcPr marR="0">
                    <a:lnL w="6350" cap="flat" cmpd="sng" algn="ctr">
                      <a:no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bl>
          </a:graphicData>
        </a:graphic>
      </p:graphicFrame>
      <p:graphicFrame>
        <p:nvGraphicFramePr>
          <p:cNvPr id="25" name="Table 24"/>
          <p:cNvGraphicFramePr>
            <a:graphicFrameLocks noGrp="1"/>
          </p:cNvGraphicFramePr>
          <p:nvPr>
            <p:extLst/>
          </p:nvPr>
        </p:nvGraphicFramePr>
        <p:xfrm>
          <a:off x="4581594" y="3014134"/>
          <a:ext cx="2076450" cy="2928959"/>
        </p:xfrm>
        <a:graphic>
          <a:graphicData uri="http://schemas.openxmlformats.org/drawingml/2006/table">
            <a:tbl>
              <a:tblPr firstRow="1" bandRow="1">
                <a:tableStyleId>{5C22544A-7EE6-4342-B048-85BDC9FD1C3A}</a:tableStyleId>
              </a:tblPr>
              <a:tblGrid>
                <a:gridCol w="2076450">
                  <a:extLst>
                    <a:ext uri="{9D8B030D-6E8A-4147-A177-3AD203B41FA5}">
                      <a16:colId xmlns="" xmlns:a16="http://schemas.microsoft.com/office/drawing/2014/main" val="20000"/>
                    </a:ext>
                  </a:extLst>
                </a:gridCol>
              </a:tblGrid>
              <a:tr h="610955">
                <a:tc>
                  <a:txBody>
                    <a:bodyPr/>
                    <a:lstStyle/>
                    <a:p>
                      <a:pPr marL="0" marR="0" lvl="1" indent="0" algn="ctr" defTabSz="914400" rtl="0" eaLnBrk="1" fontAlgn="auto" latinLnBrk="0" hangingPunct="1">
                        <a:lnSpc>
                          <a:spcPct val="90000"/>
                        </a:lnSpc>
                        <a:spcBef>
                          <a:spcPts val="0"/>
                        </a:spcBef>
                        <a:spcAft>
                          <a:spcPts val="900"/>
                        </a:spcAft>
                        <a:buClr>
                          <a:schemeClr val="accent6"/>
                        </a:buClr>
                        <a:buSzTx/>
                        <a:buFontTx/>
                        <a:buNone/>
                        <a:tabLst/>
                        <a:defRPr/>
                      </a:pPr>
                      <a:r>
                        <a:rPr lang="en-US" sz="1400" b="1" dirty="0" smtClean="0">
                          <a:solidFill>
                            <a:schemeClr val="bg1"/>
                          </a:solidFill>
                        </a:rPr>
                        <a:t>Exchange Traded    Fund (ETF)</a:t>
                      </a:r>
                      <a:endParaRPr lang="en-US" sz="1400" b="1" dirty="0">
                        <a:solidFill>
                          <a:schemeClr val="bg1"/>
                        </a:solidFill>
                      </a:endParaRPr>
                    </a:p>
                  </a:txBody>
                  <a:tcPr marL="0" marR="0" anchor="ctr">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546E7A"/>
                    </a:solidFill>
                  </a:tcPr>
                </a:tc>
                <a:extLst>
                  <a:ext uri="{0D108BD9-81ED-4DB2-BD59-A6C34878D82A}">
                    <a16:rowId xmlns="" xmlns:a16="http://schemas.microsoft.com/office/drawing/2014/main" val="10000"/>
                  </a:ext>
                </a:extLst>
              </a:tr>
              <a:tr h="2274701">
                <a:tc>
                  <a:txBody>
                    <a:bodyPr/>
                    <a:lstStyle/>
                    <a:p>
                      <a:pPr marL="228600" marR="0" lvl="1" indent="-228600" algn="l" defTabSz="914400" rtl="0" eaLnBrk="1" fontAlgn="auto" latinLnBrk="0" hangingPunct="1">
                        <a:lnSpc>
                          <a:spcPct val="90000"/>
                        </a:lnSpc>
                        <a:spcBef>
                          <a:spcPts val="0"/>
                        </a:spcBef>
                        <a:spcAft>
                          <a:spcPts val="900"/>
                        </a:spcAft>
                        <a:buClr>
                          <a:schemeClr val="accent6"/>
                        </a:buClr>
                        <a:buSzTx/>
                        <a:buFont typeface="Arial" panose="020B0604020202020204" pitchFamily="34" charset="0"/>
                        <a:buChar char="•"/>
                        <a:tabLst/>
                        <a:defRPr/>
                      </a:pPr>
                      <a:r>
                        <a:rPr lang="en-US" sz="1400" b="0" kern="1200" noProof="0" dirty="0" smtClean="0">
                          <a:solidFill>
                            <a:schemeClr val="dk1"/>
                          </a:solidFill>
                          <a:latin typeface="+mn-lt"/>
                          <a:ea typeface="+mn-ea"/>
                          <a:cs typeface="+mn-cs"/>
                        </a:rPr>
                        <a:t>Operate similar to</a:t>
                      </a:r>
                      <a:r>
                        <a:rPr lang="en-US" sz="1400" b="0" kern="1200" baseline="0" noProof="0" dirty="0" smtClean="0">
                          <a:solidFill>
                            <a:schemeClr val="dk1"/>
                          </a:solidFill>
                          <a:latin typeface="+mn-lt"/>
                          <a:ea typeface="+mn-ea"/>
                          <a:cs typeface="+mn-cs"/>
                        </a:rPr>
                        <a:t> </a:t>
                      </a:r>
                      <a:r>
                        <a:rPr lang="en-US" sz="1400" b="0" kern="1200" noProof="0" dirty="0" smtClean="0">
                          <a:solidFill>
                            <a:schemeClr val="dk1"/>
                          </a:solidFill>
                          <a:latin typeface="+mn-lt"/>
                          <a:ea typeface="+mn-ea"/>
                          <a:cs typeface="+mn-cs"/>
                        </a:rPr>
                        <a:t>a</a:t>
                      </a:r>
                      <a:r>
                        <a:rPr lang="en-US" sz="1400" b="0" kern="1200" baseline="0" noProof="0" dirty="0" smtClean="0">
                          <a:solidFill>
                            <a:schemeClr val="dk1"/>
                          </a:solidFill>
                          <a:latin typeface="+mn-lt"/>
                          <a:ea typeface="+mn-ea"/>
                          <a:cs typeface="+mn-cs"/>
                        </a:rPr>
                        <a:t> mutual fund or index fund but instead of buying into the fund, you actually purchase shares of the fund on a stock exchange.</a:t>
                      </a:r>
                      <a:endParaRPr lang="en-US" sz="1400" b="0" kern="1200" noProof="0" dirty="0" smtClean="0">
                        <a:solidFill>
                          <a:schemeClr val="dk1"/>
                        </a:solidFill>
                        <a:latin typeface="+mn-lt"/>
                        <a:ea typeface="+mn-ea"/>
                        <a:cs typeface="+mn-cs"/>
                      </a:endParaRPr>
                    </a:p>
                    <a:p>
                      <a:pPr marL="228600" marR="0" lvl="1" indent="-228600" algn="l" defTabSz="914400" rtl="0" eaLnBrk="1" fontAlgn="auto" latinLnBrk="0" hangingPunct="1">
                        <a:lnSpc>
                          <a:spcPct val="90000"/>
                        </a:lnSpc>
                        <a:spcBef>
                          <a:spcPts val="0"/>
                        </a:spcBef>
                        <a:spcAft>
                          <a:spcPts val="900"/>
                        </a:spcAft>
                        <a:buClr>
                          <a:schemeClr val="accent6"/>
                        </a:buClr>
                        <a:buSzTx/>
                        <a:buFont typeface="Arial" panose="020B0604020202020204" pitchFamily="34" charset="0"/>
                        <a:buChar char="•"/>
                        <a:tabLst/>
                        <a:defRPr/>
                      </a:pPr>
                      <a:r>
                        <a:rPr lang="en-US" sz="1400" b="0" kern="1200" baseline="0" noProof="0" dirty="0" smtClean="0">
                          <a:solidFill>
                            <a:schemeClr val="dk1"/>
                          </a:solidFill>
                          <a:latin typeface="+mn-lt"/>
                          <a:ea typeface="+mn-ea"/>
                          <a:cs typeface="+mn-cs"/>
                        </a:rPr>
                        <a:t>ETFs can be bought and sold throughout the day unlike mutual and index funds.</a:t>
                      </a:r>
                      <a:endParaRPr lang="en-US" sz="1400" b="0" kern="1200" noProof="0" dirty="0">
                        <a:solidFill>
                          <a:schemeClr val="dk1"/>
                        </a:solidFill>
                        <a:latin typeface="+mn-lt"/>
                        <a:ea typeface="+mn-ea"/>
                        <a:cs typeface="+mn-cs"/>
                      </a:endParaRPr>
                    </a:p>
                  </a:txBody>
                  <a:tcPr marR="0">
                    <a:lnL w="6350" cap="flat" cmpd="sng" algn="ctr">
                      <a:no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bl>
          </a:graphicData>
        </a:graphic>
      </p:graphicFrame>
      <p:graphicFrame>
        <p:nvGraphicFramePr>
          <p:cNvPr id="26" name="Table 25"/>
          <p:cNvGraphicFramePr>
            <a:graphicFrameLocks noGrp="1"/>
          </p:cNvGraphicFramePr>
          <p:nvPr>
            <p:extLst/>
          </p:nvPr>
        </p:nvGraphicFramePr>
        <p:xfrm>
          <a:off x="431799" y="3149600"/>
          <a:ext cx="2076450" cy="2748834"/>
        </p:xfrm>
        <a:graphic>
          <a:graphicData uri="http://schemas.openxmlformats.org/drawingml/2006/table">
            <a:tbl>
              <a:tblPr firstRow="1" bandRow="1">
                <a:tableStyleId>{5C22544A-7EE6-4342-B048-85BDC9FD1C3A}</a:tableStyleId>
              </a:tblPr>
              <a:tblGrid>
                <a:gridCol w="2076450">
                  <a:extLst>
                    <a:ext uri="{9D8B030D-6E8A-4147-A177-3AD203B41FA5}">
                      <a16:colId xmlns="" xmlns:a16="http://schemas.microsoft.com/office/drawing/2014/main" val="20000"/>
                    </a:ext>
                  </a:extLst>
                </a:gridCol>
              </a:tblGrid>
              <a:tr h="474133">
                <a:tc>
                  <a:txBody>
                    <a:bodyPr/>
                    <a:lstStyle/>
                    <a:p>
                      <a:pPr marL="0" marR="0" lvl="1" indent="0" algn="ctr" defTabSz="914400" rtl="0" eaLnBrk="1" fontAlgn="auto" latinLnBrk="0" hangingPunct="1">
                        <a:lnSpc>
                          <a:spcPct val="90000"/>
                        </a:lnSpc>
                        <a:spcBef>
                          <a:spcPts val="0"/>
                        </a:spcBef>
                        <a:spcAft>
                          <a:spcPts val="900"/>
                        </a:spcAft>
                        <a:buClr>
                          <a:schemeClr val="accent6"/>
                        </a:buClr>
                        <a:buSzTx/>
                        <a:buFontTx/>
                        <a:buNone/>
                        <a:tabLst/>
                        <a:defRPr/>
                      </a:pPr>
                      <a:r>
                        <a:rPr lang="en-US" sz="1400" dirty="0" smtClean="0"/>
                        <a:t>Mutual </a:t>
                      </a:r>
                      <a:r>
                        <a:rPr lang="en-US" sz="1400" dirty="0"/>
                        <a:t>Fund</a:t>
                      </a:r>
                    </a:p>
                  </a:txBody>
                  <a:tcPr marL="0" marR="0" anchor="ctr">
                    <a:lnL w="12700" cmpd="sng">
                      <a:noFill/>
                    </a:lnL>
                    <a:lnR w="635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546E7A"/>
                    </a:solidFill>
                  </a:tcPr>
                </a:tc>
                <a:extLst>
                  <a:ext uri="{0D108BD9-81ED-4DB2-BD59-A6C34878D82A}">
                    <a16:rowId xmlns="" xmlns:a16="http://schemas.microsoft.com/office/drawing/2014/main" val="10000"/>
                  </a:ext>
                </a:extLst>
              </a:tr>
              <a:tr h="2274701">
                <a:tc>
                  <a:txBody>
                    <a:bodyPr/>
                    <a:lstStyle/>
                    <a:p>
                      <a:pPr marL="228600" marR="0" lvl="1" indent="-228600" algn="l" defTabSz="914400" rtl="0" eaLnBrk="1" fontAlgn="auto" latinLnBrk="0" hangingPunct="1">
                        <a:lnSpc>
                          <a:spcPct val="90000"/>
                        </a:lnSpc>
                        <a:spcBef>
                          <a:spcPts val="0"/>
                        </a:spcBef>
                        <a:spcAft>
                          <a:spcPts val="900"/>
                        </a:spcAft>
                        <a:buClr>
                          <a:schemeClr val="accent6"/>
                        </a:buClr>
                        <a:buSzTx/>
                        <a:buFont typeface="Arial" panose="020B0604020202020204" pitchFamily="34" charset="0"/>
                        <a:buChar char="•"/>
                        <a:tabLst/>
                        <a:defRPr/>
                      </a:pPr>
                      <a:r>
                        <a:rPr lang="en-US" sz="1400" b="0" kern="1200" noProof="0" dirty="0" smtClean="0">
                          <a:solidFill>
                            <a:schemeClr val="dk1"/>
                          </a:solidFill>
                          <a:latin typeface="+mn-lt"/>
                          <a:ea typeface="+mn-ea"/>
                          <a:cs typeface="+mn-cs"/>
                        </a:rPr>
                        <a:t>Pool of funds collected from many investors for the purpose of actively investing in the debt and equity markets.</a:t>
                      </a:r>
                    </a:p>
                    <a:p>
                      <a:pPr marL="228600" marR="0" lvl="1" indent="-228600" algn="l" defTabSz="914400" rtl="0" eaLnBrk="1" fontAlgn="auto" latinLnBrk="0" hangingPunct="1">
                        <a:lnSpc>
                          <a:spcPct val="90000"/>
                        </a:lnSpc>
                        <a:spcBef>
                          <a:spcPts val="0"/>
                        </a:spcBef>
                        <a:spcAft>
                          <a:spcPts val="900"/>
                        </a:spcAft>
                        <a:buClr>
                          <a:schemeClr val="accent6"/>
                        </a:buClr>
                        <a:buSzTx/>
                        <a:buFont typeface="Arial" panose="020B0604020202020204" pitchFamily="34" charset="0"/>
                        <a:buChar char="•"/>
                        <a:tabLst/>
                        <a:defRPr/>
                      </a:pPr>
                      <a:r>
                        <a:rPr lang="en-US" sz="1400" b="0" kern="1200" noProof="0" dirty="0" smtClean="0">
                          <a:solidFill>
                            <a:schemeClr val="dk1"/>
                          </a:solidFill>
                          <a:latin typeface="+mn-lt"/>
                          <a:ea typeface="+mn-ea"/>
                          <a:cs typeface="+mn-cs"/>
                        </a:rPr>
                        <a:t>Gives small investors access to a professionally managed portfolio.</a:t>
                      </a:r>
                      <a:endParaRPr lang="en-US" sz="1400" b="0" kern="1200" noProof="0" dirty="0">
                        <a:solidFill>
                          <a:schemeClr val="dk1"/>
                        </a:solidFill>
                        <a:latin typeface="+mn-lt"/>
                        <a:ea typeface="+mn-ea"/>
                        <a:cs typeface="+mn-cs"/>
                      </a:endParaRPr>
                    </a:p>
                  </a:txBody>
                  <a:tcPr marR="0">
                    <a:lnL w="12700" cmpd="sng">
                      <a:noFill/>
                    </a:lnL>
                    <a:lnR w="12700" cap="flat" cmpd="sng" algn="ctr">
                      <a:solidFill>
                        <a:schemeClr val="bg2">
                          <a:lumMod val="75000"/>
                        </a:schemeClr>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bl>
          </a:graphicData>
        </a:graphic>
      </p:graphicFrame>
      <p:pic>
        <p:nvPicPr>
          <p:cNvPr id="27" name="Picture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853650" y="2602870"/>
            <a:ext cx="1737216" cy="542499"/>
          </a:xfrm>
          <a:prstGeom prst="rect">
            <a:avLst/>
          </a:prstGeom>
        </p:spPr>
      </p:pic>
      <p:pic>
        <p:nvPicPr>
          <p:cNvPr id="28" name="Picture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1853650" y="2298095"/>
            <a:ext cx="1804267" cy="847274"/>
          </a:xfrm>
          <a:prstGeom prst="rect">
            <a:avLst/>
          </a:prstGeom>
        </p:spPr>
      </p:pic>
      <p:pic>
        <p:nvPicPr>
          <p:cNvPr id="29" name="Picture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1853650" y="2650066"/>
            <a:ext cx="1733559" cy="495303"/>
          </a:xfrm>
          <a:prstGeom prst="rect">
            <a:avLst/>
          </a:prstGeom>
        </p:spPr>
      </p:pic>
      <p:pic>
        <p:nvPicPr>
          <p:cNvPr id="30" name="Picture 2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1853650" y="2621156"/>
            <a:ext cx="1566542" cy="524213"/>
          </a:xfrm>
          <a:prstGeom prst="rect">
            <a:avLst/>
          </a:prstGeom>
        </p:spPr>
      </p:pic>
    </p:spTree>
    <p:extLst>
      <p:ext uri="{BB962C8B-B14F-4D97-AF65-F5344CB8AC3E}">
        <p14:creationId xmlns:p14="http://schemas.microsoft.com/office/powerpoint/2010/main" val="220929820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up)">
                                      <p:cBhvr>
                                        <p:cTn id="12" dur="500"/>
                                        <p:tgtEl>
                                          <p:spTgt spid="23"/>
                                        </p:tgtEl>
                                      </p:cBhvr>
                                    </p:animEffect>
                                  </p:childTnLst>
                                </p:cTn>
                              </p:par>
                            </p:childTnLst>
                          </p:cTn>
                        </p:par>
                        <p:par>
                          <p:cTn id="13" fill="hold">
                            <p:stCondLst>
                              <p:cond delay="1000"/>
                            </p:stCondLst>
                            <p:childTnLst>
                              <p:par>
                                <p:cTn id="14" presetID="63" presetClass="path" presetSubtype="0" accel="50000" decel="50000" fill="hold" nodeType="afterEffect">
                                  <p:stCondLst>
                                    <p:cond delay="0"/>
                                  </p:stCondLst>
                                  <p:childTnLst>
                                    <p:animMotion origin="layout" path="M -0.95642 -1.48148E-6 L 0.94809 -1.48148E-6 " pathEditMode="relative" rAng="0" ptsTypes="AA">
                                      <p:cBhvr>
                                        <p:cTn id="15" dur="1250" fill="hold"/>
                                        <p:tgtEl>
                                          <p:spTgt spid="27"/>
                                        </p:tgtEl>
                                        <p:attrNameLst>
                                          <p:attrName>ppt_x</p:attrName>
                                          <p:attrName>ppt_y</p:attrName>
                                        </p:attrNameLst>
                                      </p:cBhvr>
                                      <p:rCtr x="95226" y="0"/>
                                    </p:animMotion>
                                  </p:childTnLst>
                                </p:cTn>
                              </p:par>
                            </p:childTnLst>
                          </p:cTn>
                        </p:par>
                        <p:par>
                          <p:cTn id="16" fill="hold">
                            <p:stCondLst>
                              <p:cond delay="2250"/>
                            </p:stCondLst>
                            <p:childTnLst>
                              <p:par>
                                <p:cTn id="17" presetID="22" presetClass="entr" presetSubtype="1"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750"/>
                            </p:stCondLst>
                            <p:childTnLst>
                              <p:par>
                                <p:cTn id="21" presetID="63" presetClass="path" presetSubtype="0" accel="50000" decel="50000" fill="hold" nodeType="afterEffect">
                                  <p:stCondLst>
                                    <p:cond delay="0"/>
                                  </p:stCondLst>
                                  <p:childTnLst>
                                    <p:animMotion origin="layout" path="M -0.72552 -3.7037E-6 L 0.72622 -3.7037E-6 " pathEditMode="relative" rAng="0" ptsTypes="AA">
                                      <p:cBhvr>
                                        <p:cTn id="22" dur="1250" fill="hold"/>
                                        <p:tgtEl>
                                          <p:spTgt spid="29"/>
                                        </p:tgtEl>
                                        <p:attrNameLst>
                                          <p:attrName>ppt_x</p:attrName>
                                          <p:attrName>ppt_y</p:attrName>
                                        </p:attrNameLst>
                                      </p:cBhvr>
                                      <p:rCtr x="72587" y="0"/>
                                    </p:animMotion>
                                  </p:childTnLst>
                                </p:cTn>
                              </p:par>
                            </p:childTnLst>
                          </p:cTn>
                        </p:par>
                        <p:par>
                          <p:cTn id="23" fill="hold">
                            <p:stCondLst>
                              <p:cond delay="4000"/>
                            </p:stCondLst>
                            <p:childTnLst>
                              <p:par>
                                <p:cTn id="24" presetID="22" presetClass="entr" presetSubtype="1"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up)">
                                      <p:cBhvr>
                                        <p:cTn id="26" dur="500"/>
                                        <p:tgtEl>
                                          <p:spTgt spid="24"/>
                                        </p:tgtEl>
                                      </p:cBhvr>
                                    </p:animEffect>
                                  </p:childTnLst>
                                </p:cTn>
                              </p:par>
                            </p:childTnLst>
                          </p:cTn>
                        </p:par>
                        <p:par>
                          <p:cTn id="27" fill="hold">
                            <p:stCondLst>
                              <p:cond delay="4500"/>
                            </p:stCondLst>
                            <p:childTnLst>
                              <p:par>
                                <p:cTn id="28" presetID="63" presetClass="path" presetSubtype="0" accel="50000" decel="50000" fill="hold" nodeType="afterEffect">
                                  <p:stCondLst>
                                    <p:cond delay="0"/>
                                  </p:stCondLst>
                                  <p:childTnLst>
                                    <p:animMotion origin="layout" path="M 3.05556E-6 7.40741E-7 L 0.48958 7.40741E-7 " pathEditMode="relative" rAng="0" ptsTypes="AA">
                                      <p:cBhvr>
                                        <p:cTn id="29" dur="850" fill="hold"/>
                                        <p:tgtEl>
                                          <p:spTgt spid="28"/>
                                        </p:tgtEl>
                                        <p:attrNameLst>
                                          <p:attrName>ppt_x</p:attrName>
                                          <p:attrName>ppt_y</p:attrName>
                                        </p:attrNameLst>
                                      </p:cBhvr>
                                      <p:rCtr x="24479" y="0"/>
                                    </p:animMotion>
                                  </p:childTnLst>
                                </p:cTn>
                              </p:par>
                            </p:childTnLst>
                          </p:cTn>
                        </p:par>
                        <p:par>
                          <p:cTn id="30" fill="hold">
                            <p:stCondLst>
                              <p:cond delay="5350"/>
                            </p:stCondLst>
                            <p:childTnLst>
                              <p:par>
                                <p:cTn id="31" presetID="22" presetClass="entr" presetSubtype="1"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up)">
                                      <p:cBhvr>
                                        <p:cTn id="33" dur="500"/>
                                        <p:tgtEl>
                                          <p:spTgt spid="26"/>
                                        </p:tgtEl>
                                      </p:cBhvr>
                                    </p:animEffect>
                                  </p:childTnLst>
                                </p:cTn>
                              </p:par>
                            </p:childTnLst>
                          </p:cTn>
                        </p:par>
                        <p:par>
                          <p:cTn id="34" fill="hold">
                            <p:stCondLst>
                              <p:cond delay="5850"/>
                            </p:stCondLst>
                            <p:childTnLst>
                              <p:par>
                                <p:cTn id="35" presetID="63" presetClass="path" presetSubtype="0" accel="50000" decel="50000" fill="hold" nodeType="afterEffect">
                                  <p:stCondLst>
                                    <p:cond delay="500"/>
                                  </p:stCondLst>
                                  <p:childTnLst>
                                    <p:animMotion origin="layout" path="M 3.88889E-6 -3.7037E-7 L 0.27656 0.00394 " pathEditMode="relative" rAng="0" ptsTypes="AA">
                                      <p:cBhvr>
                                        <p:cTn id="36" dur="600" fill="hold"/>
                                        <p:tgtEl>
                                          <p:spTgt spid="30"/>
                                        </p:tgtEl>
                                        <p:attrNameLst>
                                          <p:attrName>ppt_x</p:attrName>
                                          <p:attrName>ppt_y</p:attrName>
                                        </p:attrNameLst>
                                      </p:cBhvr>
                                      <p:rCtr x="13819" y="1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5416" flipV="1">
            <a:off x="5597254" y="1245985"/>
            <a:ext cx="1799140" cy="896646"/>
          </a:xfrm>
          <a:prstGeom prst="rect">
            <a:avLst/>
          </a:prstGeom>
        </p:spPr>
      </p:pic>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857973" flipV="1">
            <a:off x="1844621" y="1245985"/>
            <a:ext cx="1799140" cy="896646"/>
          </a:xfrm>
          <a:prstGeom prst="rect">
            <a:avLst/>
          </a:prstGeom>
        </p:spPr>
      </p:pic>
      <p:pic>
        <p:nvPicPr>
          <p:cNvPr id="29" name="Picture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09742" flipH="1">
            <a:off x="4663271" y="4578335"/>
            <a:ext cx="1799140" cy="896646"/>
          </a:xfrm>
          <a:prstGeom prst="rect">
            <a:avLst/>
          </a:prstGeom>
        </p:spPr>
      </p:pic>
      <p:pic>
        <p:nvPicPr>
          <p:cNvPr id="30" name="Picture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701549" flipH="1">
            <a:off x="2805015" y="4839347"/>
            <a:ext cx="1799140" cy="896646"/>
          </a:xfrm>
          <a:prstGeom prst="rect">
            <a:avLst/>
          </a:prstGeom>
        </p:spPr>
      </p:pic>
      <p:sp>
        <p:nvSpPr>
          <p:cNvPr id="7" name="Title 1"/>
          <p:cNvSpPr>
            <a:spLocks noGrp="1"/>
          </p:cNvSpPr>
          <p:nvPr>
            <p:ph type="title"/>
          </p:nvPr>
        </p:nvSpPr>
        <p:spPr>
          <a:xfrm>
            <a:off x="1600200" y="280800"/>
            <a:ext cx="7111999" cy="363600"/>
          </a:xfrm>
        </p:spPr>
        <p:txBody>
          <a:bodyPr/>
          <a:lstStyle/>
          <a:p>
            <a:r>
              <a:rPr lang="en-US" sz="2000" dirty="0" smtClean="0"/>
              <a:t>Investment Funds – Overview</a:t>
            </a:r>
            <a:endParaRPr lang="en-US" sz="2000" dirty="0"/>
          </a:p>
        </p:txBody>
      </p:sp>
      <p:sp>
        <p:nvSpPr>
          <p:cNvPr id="14" name="TextBox 13"/>
          <p:cNvSpPr txBox="1"/>
          <p:nvPr/>
        </p:nvSpPr>
        <p:spPr>
          <a:xfrm>
            <a:off x="3048818" y="3393958"/>
            <a:ext cx="1756620" cy="307777"/>
          </a:xfrm>
          <a:prstGeom prst="rect">
            <a:avLst/>
          </a:prstGeom>
          <a:noFill/>
        </p:spPr>
        <p:txBody>
          <a:bodyPr wrap="square" rtlCol="0">
            <a:spAutoFit/>
          </a:bodyPr>
          <a:lstStyle/>
          <a:p>
            <a:pPr>
              <a:spcAft>
                <a:spcPts val="1200"/>
              </a:spcAft>
            </a:pPr>
            <a:r>
              <a:rPr lang="en-US" sz="1400" b="1" dirty="0">
                <a:solidFill>
                  <a:schemeClr val="bg1"/>
                </a:solidFill>
              </a:rPr>
              <a:t>GIC</a:t>
            </a:r>
          </a:p>
        </p:txBody>
      </p:sp>
      <p:sp>
        <p:nvSpPr>
          <p:cNvPr id="20" name="Pentagon 12">
            <a:extLst>
              <a:ext uri="{FF2B5EF4-FFF2-40B4-BE49-F238E27FC236}">
                <a16:creationId xmlns:a16="http://schemas.microsoft.com/office/drawing/2014/main" xmlns=""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6</a:t>
            </a:r>
            <a:endParaRPr lang="en-US" dirty="0">
              <a:solidFill>
                <a:schemeClr val="bg1"/>
              </a:solidFill>
            </a:endParaRPr>
          </a:p>
        </p:txBody>
      </p:sp>
      <p:grpSp>
        <p:nvGrpSpPr>
          <p:cNvPr id="2" name="Group 1"/>
          <p:cNvGrpSpPr/>
          <p:nvPr/>
        </p:nvGrpSpPr>
        <p:grpSpPr>
          <a:xfrm>
            <a:off x="545651" y="2323653"/>
            <a:ext cx="2694437" cy="2700533"/>
            <a:chOff x="545651" y="2323653"/>
            <a:chExt cx="2694437" cy="2700533"/>
          </a:xfrm>
        </p:grpSpPr>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5651" y="2323653"/>
              <a:ext cx="2694437" cy="2700533"/>
            </a:xfrm>
            <a:prstGeom prst="rect">
              <a:avLst/>
            </a:prstGeom>
            <a:effectLst>
              <a:outerShdw blurRad="127000" dist="38100" dir="3600000" algn="ctr" rotWithShape="0">
                <a:srgbClr val="000000">
                  <a:alpha val="43137"/>
                </a:srgbClr>
              </a:outerShdw>
            </a:effectLst>
          </p:spPr>
        </p:pic>
        <p:sp>
          <p:nvSpPr>
            <p:cNvPr id="22" name="Rectangle 21">
              <a:extLst>
                <a:ext uri="{FF2B5EF4-FFF2-40B4-BE49-F238E27FC236}">
                  <a16:creationId xmlns:a16="http://schemas.microsoft.com/office/drawing/2014/main" xmlns="" id="{F27FF6C0-E2BF-49CE-8EBE-006EE6CA7BD1}"/>
                </a:ext>
              </a:extLst>
            </p:cNvPr>
            <p:cNvSpPr/>
            <p:nvPr/>
          </p:nvSpPr>
          <p:spPr>
            <a:xfrm>
              <a:off x="1135771" y="3489253"/>
              <a:ext cx="1514197" cy="369332"/>
            </a:xfrm>
            <a:prstGeom prst="rect">
              <a:avLst/>
            </a:prstGeom>
            <a:noFill/>
          </p:spPr>
          <p:txBody>
            <a:bodyPr wrap="none">
              <a:spAutoFit/>
            </a:bodyPr>
            <a:lstStyle/>
            <a:p>
              <a:r>
                <a:rPr lang="en-US" b="1" dirty="0">
                  <a:solidFill>
                    <a:schemeClr val="bg1"/>
                  </a:solidFill>
                </a:rPr>
                <a:t>INVESTORS</a:t>
              </a:r>
              <a:endParaRPr lang="en-US" dirty="0">
                <a:solidFill>
                  <a:schemeClr val="bg1"/>
                </a:solidFill>
              </a:endParaRPr>
            </a:p>
          </p:txBody>
        </p:sp>
      </p:grpSp>
      <p:grpSp>
        <p:nvGrpSpPr>
          <p:cNvPr id="3" name="Group 2"/>
          <p:cNvGrpSpPr/>
          <p:nvPr/>
        </p:nvGrpSpPr>
        <p:grpSpPr>
          <a:xfrm>
            <a:off x="3198130" y="1702697"/>
            <a:ext cx="2694437" cy="2700533"/>
            <a:chOff x="3198130" y="1702697"/>
            <a:chExt cx="2694437" cy="2700533"/>
          </a:xfrm>
        </p:grpSpPr>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899303">
              <a:off x="3198130" y="1702697"/>
              <a:ext cx="2694437" cy="2700533"/>
            </a:xfrm>
            <a:prstGeom prst="rect">
              <a:avLst/>
            </a:prstGeom>
          </p:spPr>
        </p:pic>
        <p:sp>
          <p:nvSpPr>
            <p:cNvPr id="23" name="Rectangle 22">
              <a:extLst>
                <a:ext uri="{FF2B5EF4-FFF2-40B4-BE49-F238E27FC236}">
                  <a16:creationId xmlns:a16="http://schemas.microsoft.com/office/drawing/2014/main" xmlns="" id="{F49C1C34-46DA-4D55-8F9D-F65ED04042F6}"/>
                </a:ext>
              </a:extLst>
            </p:cNvPr>
            <p:cNvSpPr/>
            <p:nvPr/>
          </p:nvSpPr>
          <p:spPr>
            <a:xfrm>
              <a:off x="3613596" y="2799493"/>
              <a:ext cx="1767879" cy="646331"/>
            </a:xfrm>
            <a:prstGeom prst="rect">
              <a:avLst/>
            </a:prstGeom>
            <a:noFill/>
          </p:spPr>
          <p:txBody>
            <a:bodyPr wrap="square">
              <a:spAutoFit/>
            </a:bodyPr>
            <a:lstStyle/>
            <a:p>
              <a:pPr algn="ctr"/>
              <a:r>
                <a:rPr lang="en-US" b="1" dirty="0" smtClean="0">
                  <a:solidFill>
                    <a:schemeClr val="bg1"/>
                  </a:solidFill>
                </a:rPr>
                <a:t>INVESTMENT</a:t>
              </a:r>
              <a:r>
                <a:rPr lang="en-US" b="1" dirty="0">
                  <a:solidFill>
                    <a:schemeClr val="bg1"/>
                  </a:solidFill>
                </a:rPr>
                <a:t/>
              </a:r>
              <a:br>
                <a:rPr lang="en-US" b="1" dirty="0">
                  <a:solidFill>
                    <a:schemeClr val="bg1"/>
                  </a:solidFill>
                </a:rPr>
              </a:br>
              <a:r>
                <a:rPr lang="en-US" b="1" dirty="0">
                  <a:solidFill>
                    <a:schemeClr val="bg1"/>
                  </a:solidFill>
                </a:rPr>
                <a:t>FUNDS</a:t>
              </a:r>
              <a:endParaRPr lang="en-US" dirty="0">
                <a:solidFill>
                  <a:schemeClr val="bg1"/>
                </a:solidFill>
              </a:endParaRPr>
            </a:p>
          </p:txBody>
        </p:sp>
      </p:grpSp>
      <p:grpSp>
        <p:nvGrpSpPr>
          <p:cNvPr id="4" name="Group 3"/>
          <p:cNvGrpSpPr/>
          <p:nvPr/>
        </p:nvGrpSpPr>
        <p:grpSpPr>
          <a:xfrm>
            <a:off x="5942901" y="2323653"/>
            <a:ext cx="2694437" cy="2700533"/>
            <a:chOff x="5942901" y="2323653"/>
            <a:chExt cx="2694437" cy="2700533"/>
          </a:xfrm>
        </p:grpSpPr>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42901" y="2323653"/>
              <a:ext cx="2694437" cy="2700533"/>
            </a:xfrm>
            <a:prstGeom prst="rect">
              <a:avLst/>
            </a:prstGeom>
          </p:spPr>
        </p:pic>
        <p:sp>
          <p:nvSpPr>
            <p:cNvPr id="24" name="Rectangle 23">
              <a:extLst>
                <a:ext uri="{FF2B5EF4-FFF2-40B4-BE49-F238E27FC236}">
                  <a16:creationId xmlns:a16="http://schemas.microsoft.com/office/drawing/2014/main" xmlns="" id="{3457BBF0-DD1A-46DE-BA54-C226A40E883B}"/>
                </a:ext>
              </a:extLst>
            </p:cNvPr>
            <p:cNvSpPr/>
            <p:nvPr/>
          </p:nvSpPr>
          <p:spPr>
            <a:xfrm>
              <a:off x="6389873" y="3350754"/>
              <a:ext cx="1800493" cy="646331"/>
            </a:xfrm>
            <a:prstGeom prst="rect">
              <a:avLst/>
            </a:prstGeom>
            <a:noFill/>
          </p:spPr>
          <p:txBody>
            <a:bodyPr wrap="none">
              <a:spAutoFit/>
            </a:bodyPr>
            <a:lstStyle/>
            <a:p>
              <a:pPr algn="ctr"/>
              <a:r>
                <a:rPr lang="en-US" b="1" dirty="0">
                  <a:solidFill>
                    <a:schemeClr val="bg1"/>
                  </a:solidFill>
                </a:rPr>
                <a:t>EQUITY/DEBT </a:t>
              </a:r>
              <a:br>
                <a:rPr lang="en-US" b="1" dirty="0">
                  <a:solidFill>
                    <a:schemeClr val="bg1"/>
                  </a:solidFill>
                </a:rPr>
              </a:br>
              <a:r>
                <a:rPr lang="en-US" b="1" dirty="0">
                  <a:solidFill>
                    <a:schemeClr val="bg1"/>
                  </a:solidFill>
                </a:rPr>
                <a:t>SECURITIES</a:t>
              </a:r>
              <a:endParaRPr lang="en-US" dirty="0">
                <a:solidFill>
                  <a:schemeClr val="bg1"/>
                </a:solidFill>
              </a:endParaRPr>
            </a:p>
          </p:txBody>
        </p:sp>
      </p:grpSp>
      <p:sp>
        <p:nvSpPr>
          <p:cNvPr id="17" name="Rectangle 16">
            <a:extLst>
              <a:ext uri="{FF2B5EF4-FFF2-40B4-BE49-F238E27FC236}">
                <a16:creationId xmlns:a16="http://schemas.microsoft.com/office/drawing/2014/main" xmlns="" id="{1B8C445B-E786-42A7-AA89-62BD6B6E03B7}"/>
              </a:ext>
            </a:extLst>
          </p:cNvPr>
          <p:cNvSpPr/>
          <p:nvPr/>
        </p:nvSpPr>
        <p:spPr>
          <a:xfrm>
            <a:off x="2579194" y="1694308"/>
            <a:ext cx="889987" cy="646331"/>
          </a:xfrm>
          <a:prstGeom prst="rect">
            <a:avLst/>
          </a:prstGeom>
          <a:noFill/>
        </p:spPr>
        <p:txBody>
          <a:bodyPr wrap="none">
            <a:spAutoFit/>
          </a:bodyPr>
          <a:lstStyle/>
          <a:p>
            <a:pPr algn="ctr"/>
            <a:r>
              <a:rPr lang="en-US" b="1" dirty="0"/>
              <a:t>Give it</a:t>
            </a:r>
            <a:br>
              <a:rPr lang="en-US" b="1" dirty="0"/>
            </a:br>
            <a:r>
              <a:rPr lang="en-US" b="1" dirty="0"/>
              <a:t>back</a:t>
            </a:r>
            <a:endParaRPr lang="en-US" dirty="0"/>
          </a:p>
        </p:txBody>
      </p:sp>
      <p:sp>
        <p:nvSpPr>
          <p:cNvPr id="18" name="Rectangle 17">
            <a:extLst>
              <a:ext uri="{FF2B5EF4-FFF2-40B4-BE49-F238E27FC236}">
                <a16:creationId xmlns:a16="http://schemas.microsoft.com/office/drawing/2014/main" xmlns="" id="{F8E89F68-9357-4F62-97F8-2225E122C396}"/>
              </a:ext>
            </a:extLst>
          </p:cNvPr>
          <p:cNvSpPr/>
          <p:nvPr/>
        </p:nvSpPr>
        <p:spPr>
          <a:xfrm>
            <a:off x="6121400" y="1658845"/>
            <a:ext cx="1249060" cy="646331"/>
          </a:xfrm>
          <a:prstGeom prst="rect">
            <a:avLst/>
          </a:prstGeom>
          <a:noFill/>
        </p:spPr>
        <p:txBody>
          <a:bodyPr wrap="none">
            <a:spAutoFit/>
          </a:bodyPr>
          <a:lstStyle/>
          <a:p>
            <a:pPr algn="ctr"/>
            <a:r>
              <a:rPr lang="en-US" b="1" dirty="0"/>
              <a:t>Generate </a:t>
            </a:r>
            <a:br>
              <a:rPr lang="en-US" b="1" dirty="0"/>
            </a:br>
            <a:r>
              <a:rPr lang="en-US" b="1" dirty="0"/>
              <a:t>returns</a:t>
            </a:r>
            <a:endParaRPr lang="en-US" dirty="0"/>
          </a:p>
        </p:txBody>
      </p:sp>
      <p:sp>
        <p:nvSpPr>
          <p:cNvPr id="19" name="Rectangle 18">
            <a:extLst>
              <a:ext uri="{FF2B5EF4-FFF2-40B4-BE49-F238E27FC236}">
                <a16:creationId xmlns:a16="http://schemas.microsoft.com/office/drawing/2014/main" xmlns="" id="{9D8936BA-6624-4655-A409-11F181D44E8E}"/>
              </a:ext>
            </a:extLst>
          </p:cNvPr>
          <p:cNvSpPr/>
          <p:nvPr/>
        </p:nvSpPr>
        <p:spPr>
          <a:xfrm>
            <a:off x="2694794" y="4693262"/>
            <a:ext cx="1249060" cy="646331"/>
          </a:xfrm>
          <a:prstGeom prst="rect">
            <a:avLst/>
          </a:prstGeom>
          <a:noFill/>
        </p:spPr>
        <p:txBody>
          <a:bodyPr wrap="none">
            <a:spAutoFit/>
          </a:bodyPr>
          <a:lstStyle/>
          <a:p>
            <a:pPr algn="ctr"/>
            <a:r>
              <a:rPr lang="en-US" b="1" dirty="0"/>
              <a:t>Pool their</a:t>
            </a:r>
            <a:br>
              <a:rPr lang="en-US" b="1" dirty="0"/>
            </a:br>
            <a:r>
              <a:rPr lang="en-US" b="1" dirty="0"/>
              <a:t>money</a:t>
            </a:r>
            <a:endParaRPr lang="en-US" dirty="0"/>
          </a:p>
        </p:txBody>
      </p:sp>
      <p:sp>
        <p:nvSpPr>
          <p:cNvPr id="21" name="Rectangle 20">
            <a:extLst>
              <a:ext uri="{FF2B5EF4-FFF2-40B4-BE49-F238E27FC236}">
                <a16:creationId xmlns:a16="http://schemas.microsoft.com/office/drawing/2014/main" xmlns="" id="{15C4DAA0-396B-48B1-AD9A-75D02535B3DF}"/>
              </a:ext>
            </a:extLst>
          </p:cNvPr>
          <p:cNvSpPr/>
          <p:nvPr/>
        </p:nvSpPr>
        <p:spPr>
          <a:xfrm>
            <a:off x="4990643" y="4393692"/>
            <a:ext cx="979755" cy="646331"/>
          </a:xfrm>
          <a:prstGeom prst="rect">
            <a:avLst/>
          </a:prstGeom>
          <a:noFill/>
        </p:spPr>
        <p:txBody>
          <a:bodyPr wrap="none">
            <a:spAutoFit/>
          </a:bodyPr>
          <a:lstStyle/>
          <a:p>
            <a:pPr algn="ctr"/>
            <a:r>
              <a:rPr lang="en-US" b="1" dirty="0"/>
              <a:t>Invests</a:t>
            </a:r>
            <a:br>
              <a:rPr lang="en-US" b="1" dirty="0"/>
            </a:br>
            <a:r>
              <a:rPr lang="en-US" b="1" dirty="0"/>
              <a:t>in</a:t>
            </a:r>
            <a:endParaRPr lang="en-US" dirty="0"/>
          </a:p>
        </p:txBody>
      </p:sp>
      <p:sp>
        <p:nvSpPr>
          <p:cNvPr id="5" name="TextBox 4"/>
          <p:cNvSpPr txBox="1"/>
          <p:nvPr/>
        </p:nvSpPr>
        <p:spPr>
          <a:xfrm>
            <a:off x="526155" y="5831284"/>
            <a:ext cx="8091687" cy="246221"/>
          </a:xfrm>
          <a:prstGeom prst="rect">
            <a:avLst/>
          </a:prstGeom>
          <a:noFill/>
        </p:spPr>
        <p:txBody>
          <a:bodyPr wrap="square" rtlCol="0">
            <a:spAutoFit/>
          </a:bodyPr>
          <a:lstStyle/>
          <a:p>
            <a:pPr algn="ctr">
              <a:spcAft>
                <a:spcPts val="1200"/>
              </a:spcAft>
            </a:pPr>
            <a:r>
              <a:rPr lang="en-US" sz="1000" i="1" dirty="0" smtClean="0">
                <a:solidFill>
                  <a:schemeClr val="bg1">
                    <a:lumMod val="50000"/>
                  </a:schemeClr>
                </a:solidFill>
              </a:rPr>
              <a:t>Note:  for illustration purposes only; investment fund returns are not guaranteed.</a:t>
            </a:r>
            <a:endParaRPr lang="en-US" sz="1000" i="1" dirty="0">
              <a:solidFill>
                <a:schemeClr val="bg1">
                  <a:lumMod val="50000"/>
                </a:schemeClr>
              </a:solidFill>
            </a:endParaRPr>
          </a:p>
        </p:txBody>
      </p:sp>
    </p:spTree>
    <p:extLst>
      <p:ext uri="{BB962C8B-B14F-4D97-AF65-F5344CB8AC3E}">
        <p14:creationId xmlns:p14="http://schemas.microsoft.com/office/powerpoint/2010/main" val="398023437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31"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 calcmode="lin" valueType="num">
                                      <p:cBhvr>
                                        <p:cTn id="16" dur="500" fill="hold"/>
                                        <p:tgtEl>
                                          <p:spTgt spid="3"/>
                                        </p:tgtEl>
                                        <p:attrNameLst>
                                          <p:attrName>style.rotation</p:attrName>
                                        </p:attrNameLst>
                                      </p:cBhvr>
                                      <p:tavLst>
                                        <p:tav tm="0">
                                          <p:val>
                                            <p:fltVal val="90"/>
                                          </p:val>
                                        </p:tav>
                                        <p:tav tm="100000">
                                          <p:val>
                                            <p:fltVal val="0"/>
                                          </p:val>
                                        </p:tav>
                                      </p:tavLst>
                                    </p:anim>
                                    <p:animEffect transition="in" filter="fade">
                                      <p:cBhvr>
                                        <p:cTn id="17" dur="500"/>
                                        <p:tgtEl>
                                          <p:spTgt spid="3"/>
                                        </p:tgtEl>
                                      </p:cBhvr>
                                    </p:animEffect>
                                  </p:childTnLst>
                                </p:cTn>
                              </p:par>
                            </p:childTnLst>
                          </p:cTn>
                        </p:par>
                        <p:par>
                          <p:cTn id="18" fill="hold">
                            <p:stCondLst>
                              <p:cond delay="1000"/>
                            </p:stCondLst>
                            <p:childTnLst>
                              <p:par>
                                <p:cTn id="19" presetID="31"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 calcmode="lin" valueType="num">
                                      <p:cBhvr>
                                        <p:cTn id="23" dur="500" fill="hold"/>
                                        <p:tgtEl>
                                          <p:spTgt spid="4"/>
                                        </p:tgtEl>
                                        <p:attrNameLst>
                                          <p:attrName>style.rotation</p:attrName>
                                        </p:attrNameLst>
                                      </p:cBhvr>
                                      <p:tavLst>
                                        <p:tav tm="0">
                                          <p:val>
                                            <p:fltVal val="90"/>
                                          </p:val>
                                        </p:tav>
                                        <p:tav tm="100000">
                                          <p:val>
                                            <p:fltVal val="0"/>
                                          </p:val>
                                        </p:tav>
                                      </p:tavLst>
                                    </p:anim>
                                    <p:animEffect transition="in" filter="fade">
                                      <p:cBhvr>
                                        <p:cTn id="24" dur="500"/>
                                        <p:tgtEl>
                                          <p:spTgt spid="4"/>
                                        </p:tgtEl>
                                      </p:cBhvr>
                                    </p:animEffect>
                                  </p:childTnLst>
                                </p:cTn>
                              </p:par>
                            </p:childTnLst>
                          </p:cTn>
                        </p:par>
                        <p:par>
                          <p:cTn id="25" fill="hold">
                            <p:stCondLst>
                              <p:cond delay="1500"/>
                            </p:stCondLst>
                            <p:childTnLst>
                              <p:par>
                                <p:cTn id="26" presetID="22" presetClass="entr" presetSubtype="2"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right)">
                                      <p:cBhvr>
                                        <p:cTn id="28" dur="500"/>
                                        <p:tgtEl>
                                          <p:spTgt spid="26"/>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childTnLst>
                          </p:cTn>
                        </p:par>
                        <p:par>
                          <p:cTn id="33" fill="hold">
                            <p:stCondLst>
                              <p:cond delay="2500"/>
                            </p:stCondLst>
                            <p:childTnLst>
                              <p:par>
                                <p:cTn id="34" presetID="22" presetClass="entr" presetSubtype="2"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right)">
                                      <p:cBhvr>
                                        <p:cTn id="36" dur="500"/>
                                        <p:tgtEl>
                                          <p:spTgt spid="28"/>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left)">
                                      <p:cBhvr>
                                        <p:cTn id="40" dur="500"/>
                                        <p:tgtEl>
                                          <p:spTgt spid="17"/>
                                        </p:tgtEl>
                                      </p:cBhvr>
                                    </p:animEffect>
                                  </p:childTnLst>
                                </p:cTn>
                              </p:par>
                            </p:childTnLst>
                          </p:cTn>
                        </p:par>
                        <p:par>
                          <p:cTn id="41" fill="hold">
                            <p:stCondLst>
                              <p:cond delay="3500"/>
                            </p:stCondLst>
                            <p:childTnLst>
                              <p:par>
                                <p:cTn id="42" presetID="22" presetClass="entr" presetSubtype="4" fill="hold"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wipe(down)">
                                      <p:cBhvr>
                                        <p:cTn id="44" dur="500"/>
                                        <p:tgtEl>
                                          <p:spTgt spid="30"/>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500"/>
                                        <p:tgtEl>
                                          <p:spTgt spid="19"/>
                                        </p:tgtEl>
                                      </p:cBhvr>
                                    </p:animEffect>
                                  </p:childTnLst>
                                </p:cTn>
                              </p:par>
                            </p:childTnLst>
                          </p:cTn>
                        </p:par>
                        <p:par>
                          <p:cTn id="49" fill="hold">
                            <p:stCondLst>
                              <p:cond delay="4500"/>
                            </p:stCondLst>
                            <p:childTnLst>
                              <p:par>
                                <p:cTn id="50" presetID="22" presetClass="entr" presetSubtype="8" fill="hold"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ipe(left)">
                                      <p:cBhvr>
                                        <p:cTn id="52" dur="500"/>
                                        <p:tgtEl>
                                          <p:spTgt spid="29"/>
                                        </p:tgtEl>
                                      </p:cBhvr>
                                    </p:animEffect>
                                  </p:childTnLst>
                                </p:cTn>
                              </p:par>
                            </p:childTnLst>
                          </p:cTn>
                        </p:par>
                        <p:par>
                          <p:cTn id="53" fill="hold">
                            <p:stCondLst>
                              <p:cond delay="5000"/>
                            </p:stCondLst>
                            <p:childTnLst>
                              <p:par>
                                <p:cTn id="54" presetID="22" presetClass="entr" presetSubtype="8"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600200" y="280800"/>
            <a:ext cx="7111999" cy="363600"/>
          </a:xfrm>
        </p:spPr>
        <p:txBody>
          <a:bodyPr/>
          <a:lstStyle/>
          <a:p>
            <a:r>
              <a:rPr lang="en-US" sz="2000" dirty="0"/>
              <a:t>Investment Vehicles – </a:t>
            </a:r>
            <a:r>
              <a:rPr lang="en-US" sz="2000" dirty="0" smtClean="0"/>
              <a:t>Mutual Funds </a:t>
            </a:r>
            <a:endParaRPr lang="en-US" sz="2000" dirty="0"/>
          </a:p>
        </p:txBody>
      </p:sp>
      <p:sp>
        <p:nvSpPr>
          <p:cNvPr id="12" name="TextBox 11"/>
          <p:cNvSpPr txBox="1"/>
          <p:nvPr/>
        </p:nvSpPr>
        <p:spPr>
          <a:xfrm>
            <a:off x="7094551" y="3117985"/>
            <a:ext cx="1756620" cy="307777"/>
          </a:xfrm>
          <a:prstGeom prst="rect">
            <a:avLst/>
          </a:prstGeom>
          <a:noFill/>
        </p:spPr>
        <p:txBody>
          <a:bodyPr wrap="square" rtlCol="0">
            <a:spAutoFit/>
          </a:bodyPr>
          <a:lstStyle/>
          <a:p>
            <a:pPr>
              <a:spcAft>
                <a:spcPts val="1200"/>
              </a:spcAft>
            </a:pPr>
            <a:r>
              <a:rPr lang="en-US" sz="1400" b="1" dirty="0">
                <a:solidFill>
                  <a:schemeClr val="bg1"/>
                </a:solidFill>
              </a:rPr>
              <a:t>Mutual Fund</a:t>
            </a:r>
          </a:p>
        </p:txBody>
      </p:sp>
      <p:sp>
        <p:nvSpPr>
          <p:cNvPr id="13" name="TextBox 12"/>
          <p:cNvSpPr txBox="1"/>
          <p:nvPr/>
        </p:nvSpPr>
        <p:spPr>
          <a:xfrm>
            <a:off x="4220268" y="3149038"/>
            <a:ext cx="2525170" cy="307777"/>
          </a:xfrm>
          <a:prstGeom prst="rect">
            <a:avLst/>
          </a:prstGeom>
          <a:noFill/>
        </p:spPr>
        <p:txBody>
          <a:bodyPr wrap="square" rtlCol="0">
            <a:spAutoFit/>
          </a:bodyPr>
          <a:lstStyle/>
          <a:p>
            <a:pPr>
              <a:spcAft>
                <a:spcPts val="1200"/>
              </a:spcAft>
            </a:pPr>
            <a:r>
              <a:rPr lang="en-US" sz="1400" b="1" dirty="0">
                <a:solidFill>
                  <a:schemeClr val="bg1"/>
                </a:solidFill>
              </a:rPr>
              <a:t>Exchanged Traded Fund</a:t>
            </a:r>
          </a:p>
        </p:txBody>
      </p:sp>
      <p:sp>
        <p:nvSpPr>
          <p:cNvPr id="14" name="TextBox 13"/>
          <p:cNvSpPr txBox="1"/>
          <p:nvPr/>
        </p:nvSpPr>
        <p:spPr>
          <a:xfrm>
            <a:off x="3048818" y="3149038"/>
            <a:ext cx="1756620" cy="307777"/>
          </a:xfrm>
          <a:prstGeom prst="rect">
            <a:avLst/>
          </a:prstGeom>
          <a:noFill/>
        </p:spPr>
        <p:txBody>
          <a:bodyPr wrap="square" rtlCol="0">
            <a:spAutoFit/>
          </a:bodyPr>
          <a:lstStyle/>
          <a:p>
            <a:pPr>
              <a:spcAft>
                <a:spcPts val="1200"/>
              </a:spcAft>
            </a:pPr>
            <a:r>
              <a:rPr lang="en-US" sz="1400" b="1" dirty="0">
                <a:solidFill>
                  <a:schemeClr val="bg1"/>
                </a:solidFill>
              </a:rPr>
              <a:t>GIC</a:t>
            </a:r>
          </a:p>
        </p:txBody>
      </p:sp>
      <p:sp>
        <p:nvSpPr>
          <p:cNvPr id="2" name="TextBox 1"/>
          <p:cNvSpPr txBox="1"/>
          <p:nvPr/>
        </p:nvSpPr>
        <p:spPr>
          <a:xfrm>
            <a:off x="580919" y="3149037"/>
            <a:ext cx="3284613" cy="307777"/>
          </a:xfrm>
          <a:prstGeom prst="rect">
            <a:avLst/>
          </a:prstGeom>
          <a:noFill/>
        </p:spPr>
        <p:txBody>
          <a:bodyPr wrap="square" rtlCol="0">
            <a:spAutoFit/>
          </a:bodyPr>
          <a:lstStyle>
            <a:defPPr>
              <a:defRPr lang="en-US"/>
            </a:defPPr>
            <a:lvl1pPr>
              <a:spcAft>
                <a:spcPts val="1200"/>
              </a:spcAft>
              <a:defRPr sz="1400" b="1">
                <a:solidFill>
                  <a:schemeClr val="bg1"/>
                </a:solidFill>
              </a:defRPr>
            </a:lvl1pPr>
          </a:lstStyle>
          <a:p>
            <a:r>
              <a:rPr lang="en-US" dirty="0"/>
              <a:t>Segregated Fund</a:t>
            </a:r>
          </a:p>
        </p:txBody>
      </p:sp>
      <p:sp>
        <p:nvSpPr>
          <p:cNvPr id="20" name="Pentagon 12">
            <a:extLst>
              <a:ext uri="{FF2B5EF4-FFF2-40B4-BE49-F238E27FC236}">
                <a16:creationId xmlns:a16="http://schemas.microsoft.com/office/drawing/2014/main" xmlns=""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6</a:t>
            </a:r>
            <a:endParaRPr lang="en-US" dirty="0">
              <a:solidFill>
                <a:schemeClr val="bg1"/>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817" t="3983" r="408" b="5117"/>
          <a:stretch/>
        </p:blipFill>
        <p:spPr>
          <a:xfrm>
            <a:off x="431801" y="774274"/>
            <a:ext cx="8280400" cy="5280451"/>
          </a:xfrm>
          <a:prstGeom prst="rect">
            <a:avLst/>
          </a:prstGeom>
        </p:spPr>
      </p:pic>
      <p:cxnSp>
        <p:nvCxnSpPr>
          <p:cNvPr id="15" name="Straight Connector 14"/>
          <p:cNvCxnSpPr/>
          <p:nvPr/>
        </p:nvCxnSpPr>
        <p:spPr>
          <a:xfrm>
            <a:off x="422275" y="7742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209983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600200" y="280800"/>
            <a:ext cx="7111999" cy="363600"/>
          </a:xfrm>
        </p:spPr>
        <p:txBody>
          <a:bodyPr/>
          <a:lstStyle/>
          <a:p>
            <a:r>
              <a:rPr lang="en-US" sz="2000" dirty="0"/>
              <a:t>Investment Vehicles – Index Funds </a:t>
            </a:r>
          </a:p>
        </p:txBody>
      </p:sp>
      <p:sp>
        <p:nvSpPr>
          <p:cNvPr id="20" name="Pentagon 12">
            <a:extLst>
              <a:ext uri="{FF2B5EF4-FFF2-40B4-BE49-F238E27FC236}">
                <a16:creationId xmlns:a16="http://schemas.microsoft.com/office/drawing/2014/main" xmlns=""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6</a:t>
            </a:r>
            <a:endParaRPr lang="en-US" dirty="0">
              <a:solidFill>
                <a:schemeClr val="bg1"/>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4300"/>
          <a:stretch/>
        </p:blipFill>
        <p:spPr>
          <a:xfrm>
            <a:off x="771524" y="685800"/>
            <a:ext cx="7836353" cy="5486400"/>
          </a:xfrm>
          <a:prstGeom prst="rect">
            <a:avLst/>
          </a:prstGeom>
        </p:spPr>
      </p:pic>
      <p:sp>
        <p:nvSpPr>
          <p:cNvPr id="6" name="Left Arrow 5"/>
          <p:cNvSpPr/>
          <p:nvPr/>
        </p:nvSpPr>
        <p:spPr>
          <a:xfrm>
            <a:off x="2114550" y="2771537"/>
            <a:ext cx="1038225" cy="733663"/>
          </a:xfrm>
          <a:prstGeom prst="leftArrow">
            <a:avLst>
              <a:gd name="adj1" fmla="val 50000"/>
              <a:gd name="adj2" fmla="val 38316"/>
            </a:avLst>
          </a:prstGeom>
          <a:solidFill>
            <a:srgbClr val="E28432"/>
          </a:solidFill>
        </p:spPr>
        <p:txBody>
          <a:bodyPr rtlCol="0" anchor="ctr">
            <a:spAutoFit/>
          </a:bodyPr>
          <a:lstStyle/>
          <a:p>
            <a:pPr algn="ctr">
              <a:spcAft>
                <a:spcPts val="1200"/>
              </a:spcAft>
            </a:pPr>
            <a:r>
              <a:rPr lang="en-US" dirty="0" smtClean="0">
                <a:solidFill>
                  <a:schemeClr val="bg1"/>
                </a:solidFill>
              </a:rPr>
              <a:t>Index</a:t>
            </a:r>
            <a:endParaRPr lang="en-US" dirty="0">
              <a:solidFill>
                <a:schemeClr val="bg1"/>
              </a:solidFill>
            </a:endParaRPr>
          </a:p>
        </p:txBody>
      </p:sp>
    </p:spTree>
    <p:extLst>
      <p:ext uri="{BB962C8B-B14F-4D97-AF65-F5344CB8AC3E}">
        <p14:creationId xmlns:p14="http://schemas.microsoft.com/office/powerpoint/2010/main" val="409768835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7236"/>
          <a:stretch/>
        </p:blipFill>
        <p:spPr bwMode="auto">
          <a:xfrm>
            <a:off x="447475" y="1007304"/>
            <a:ext cx="8279965" cy="505017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a:spLocks noGrp="1"/>
          </p:cNvSpPr>
          <p:nvPr>
            <p:ph type="title"/>
          </p:nvPr>
        </p:nvSpPr>
        <p:spPr>
          <a:xfrm>
            <a:off x="1504952" y="367597"/>
            <a:ext cx="7111999" cy="363600"/>
          </a:xfrm>
        </p:spPr>
        <p:txBody>
          <a:bodyPr/>
          <a:lstStyle/>
          <a:p>
            <a:pPr>
              <a:lnSpc>
                <a:spcPct val="90000"/>
              </a:lnSpc>
            </a:pPr>
            <a:r>
              <a:rPr lang="en-US" sz="2000" dirty="0"/>
              <a:t>Investment Vehicles – </a:t>
            </a:r>
            <a:r>
              <a:rPr lang="en-US" sz="2000" dirty="0" smtClean="0"/>
              <a:t>Exchange </a:t>
            </a:r>
            <a:r>
              <a:rPr lang="en-US" sz="2000" dirty="0"/>
              <a:t>Traded Funds (ETFs) </a:t>
            </a:r>
          </a:p>
        </p:txBody>
      </p:sp>
      <p:sp>
        <p:nvSpPr>
          <p:cNvPr id="20" name="Pentagon 12">
            <a:extLst>
              <a:ext uri="{FF2B5EF4-FFF2-40B4-BE49-F238E27FC236}">
                <a16:creationId xmlns:a16="http://schemas.microsoft.com/office/drawing/2014/main" xmlns=""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6</a:t>
            </a:r>
            <a:endParaRPr lang="en-US" dirty="0">
              <a:solidFill>
                <a:schemeClr val="bg1"/>
              </a:solidFill>
            </a:endParaRPr>
          </a:p>
        </p:txBody>
      </p:sp>
      <p:sp>
        <p:nvSpPr>
          <p:cNvPr id="16" name="TextBox 15">
            <a:extLst>
              <a:ext uri="{FF2B5EF4-FFF2-40B4-BE49-F238E27FC236}">
                <a16:creationId xmlns:a16="http://schemas.microsoft.com/office/drawing/2014/main" xmlns="" id="{98B2F793-E904-4C21-B3EB-8F5C5C2B1B7D}"/>
              </a:ext>
            </a:extLst>
          </p:cNvPr>
          <p:cNvSpPr txBox="1"/>
          <p:nvPr/>
        </p:nvSpPr>
        <p:spPr>
          <a:xfrm>
            <a:off x="3454221" y="3050566"/>
            <a:ext cx="1957278" cy="677108"/>
          </a:xfrm>
          <a:prstGeom prst="rect">
            <a:avLst/>
          </a:prstGeom>
          <a:noFill/>
        </p:spPr>
        <p:txBody>
          <a:bodyPr wrap="square" rtlCol="0">
            <a:spAutoFit/>
          </a:bodyPr>
          <a:lstStyle/>
          <a:p>
            <a:pPr algn="ctr">
              <a:spcAft>
                <a:spcPts val="1200"/>
              </a:spcAft>
            </a:pPr>
            <a:r>
              <a:rPr lang="en-US" sz="1900" b="1" dirty="0">
                <a:solidFill>
                  <a:schemeClr val="accent6"/>
                </a:solidFill>
              </a:rPr>
              <a:t>Characteristics of </a:t>
            </a:r>
            <a:r>
              <a:rPr lang="en-US" sz="1900" b="1" dirty="0" smtClean="0">
                <a:solidFill>
                  <a:schemeClr val="accent6"/>
                </a:solidFill>
              </a:rPr>
              <a:t>ETFs</a:t>
            </a:r>
            <a:endParaRPr lang="en-US" sz="1900" b="1" dirty="0">
              <a:solidFill>
                <a:schemeClr val="accent6"/>
              </a:solidFill>
            </a:endParaRPr>
          </a:p>
        </p:txBody>
      </p:sp>
      <p:grpSp>
        <p:nvGrpSpPr>
          <p:cNvPr id="8" name="Group 7">
            <a:extLst>
              <a:ext uri="{FF2B5EF4-FFF2-40B4-BE49-F238E27FC236}">
                <a16:creationId xmlns:a16="http://schemas.microsoft.com/office/drawing/2014/main" xmlns="" id="{3D723DE4-3C87-4451-95C2-7BC74C01ABAC}"/>
              </a:ext>
            </a:extLst>
          </p:cNvPr>
          <p:cNvGrpSpPr>
            <a:grpSpLocks noChangeAspect="1"/>
          </p:cNvGrpSpPr>
          <p:nvPr/>
        </p:nvGrpSpPr>
        <p:grpSpPr>
          <a:xfrm>
            <a:off x="2226656" y="1364238"/>
            <a:ext cx="4363544" cy="4071884"/>
            <a:chOff x="2071815" y="1421496"/>
            <a:chExt cx="4823071" cy="4500695"/>
          </a:xfrm>
        </p:grpSpPr>
        <p:sp>
          <p:nvSpPr>
            <p:cNvPr id="17" name="Block Arc 16">
              <a:extLst>
                <a:ext uri="{FF2B5EF4-FFF2-40B4-BE49-F238E27FC236}">
                  <a16:creationId xmlns:a16="http://schemas.microsoft.com/office/drawing/2014/main" xmlns="" id="{EFED4676-B7B2-405D-8F2A-F8E0E6EAC9F2}"/>
                </a:ext>
              </a:extLst>
            </p:cNvPr>
            <p:cNvSpPr/>
            <p:nvPr/>
          </p:nvSpPr>
          <p:spPr>
            <a:xfrm>
              <a:off x="2662984" y="1739345"/>
              <a:ext cx="3725956" cy="3725956"/>
            </a:xfrm>
            <a:prstGeom prst="blockArc">
              <a:avLst>
                <a:gd name="adj1" fmla="val 13500000"/>
                <a:gd name="adj2" fmla="val 16200000"/>
                <a:gd name="adj3" fmla="val 3434"/>
              </a:avLst>
            </a:prstGeom>
            <a:solidFill>
              <a:schemeClr val="tx1"/>
            </a:solidFill>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18" name="Block Arc 17">
              <a:extLst>
                <a:ext uri="{FF2B5EF4-FFF2-40B4-BE49-F238E27FC236}">
                  <a16:creationId xmlns:a16="http://schemas.microsoft.com/office/drawing/2014/main" xmlns="" id="{78A898B3-15B4-4B8B-8DE2-8FEB957990EB}"/>
                </a:ext>
              </a:extLst>
            </p:cNvPr>
            <p:cNvSpPr/>
            <p:nvPr/>
          </p:nvSpPr>
          <p:spPr>
            <a:xfrm>
              <a:off x="2662984" y="1739345"/>
              <a:ext cx="3725956" cy="3725956"/>
            </a:xfrm>
            <a:prstGeom prst="blockArc">
              <a:avLst>
                <a:gd name="adj1" fmla="val 10800000"/>
                <a:gd name="adj2" fmla="val 13500000"/>
                <a:gd name="adj3" fmla="val 3434"/>
              </a:avLst>
            </a:prstGeom>
            <a:solidFill>
              <a:schemeClr val="tx1"/>
            </a:solidFill>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19" name="Block Arc 18">
              <a:extLst>
                <a:ext uri="{FF2B5EF4-FFF2-40B4-BE49-F238E27FC236}">
                  <a16:creationId xmlns:a16="http://schemas.microsoft.com/office/drawing/2014/main" xmlns="" id="{D47E6CF3-07B0-4FE8-ADAD-4F45D747F09D}"/>
                </a:ext>
              </a:extLst>
            </p:cNvPr>
            <p:cNvSpPr/>
            <p:nvPr/>
          </p:nvSpPr>
          <p:spPr>
            <a:xfrm>
              <a:off x="2662984" y="1739345"/>
              <a:ext cx="3725956" cy="3725956"/>
            </a:xfrm>
            <a:prstGeom prst="blockArc">
              <a:avLst>
                <a:gd name="adj1" fmla="val 8100000"/>
                <a:gd name="adj2" fmla="val 10800000"/>
                <a:gd name="adj3" fmla="val 3434"/>
              </a:avLst>
            </a:prstGeom>
            <a:solidFill>
              <a:schemeClr val="tx1"/>
            </a:solidFill>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21" name="Block Arc 20">
              <a:extLst>
                <a:ext uri="{FF2B5EF4-FFF2-40B4-BE49-F238E27FC236}">
                  <a16:creationId xmlns:a16="http://schemas.microsoft.com/office/drawing/2014/main" xmlns="" id="{8BFC6067-406D-40DE-9563-AACC3AA65B38}"/>
                </a:ext>
              </a:extLst>
            </p:cNvPr>
            <p:cNvSpPr/>
            <p:nvPr/>
          </p:nvSpPr>
          <p:spPr>
            <a:xfrm>
              <a:off x="2662984" y="1739345"/>
              <a:ext cx="3725956" cy="3725956"/>
            </a:xfrm>
            <a:prstGeom prst="blockArc">
              <a:avLst>
                <a:gd name="adj1" fmla="val 5400000"/>
                <a:gd name="adj2" fmla="val 8100000"/>
                <a:gd name="adj3" fmla="val 3434"/>
              </a:avLst>
            </a:prstGeom>
            <a:solidFill>
              <a:schemeClr val="tx1"/>
            </a:solidFill>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22" name="Block Arc 21">
              <a:extLst>
                <a:ext uri="{FF2B5EF4-FFF2-40B4-BE49-F238E27FC236}">
                  <a16:creationId xmlns:a16="http://schemas.microsoft.com/office/drawing/2014/main" xmlns="" id="{8BB32C7D-787D-4437-9D26-9CE9DB03D78A}"/>
                </a:ext>
              </a:extLst>
            </p:cNvPr>
            <p:cNvSpPr/>
            <p:nvPr/>
          </p:nvSpPr>
          <p:spPr>
            <a:xfrm>
              <a:off x="2662984" y="1739345"/>
              <a:ext cx="3725956" cy="3725956"/>
            </a:xfrm>
            <a:prstGeom prst="blockArc">
              <a:avLst>
                <a:gd name="adj1" fmla="val 2700000"/>
                <a:gd name="adj2" fmla="val 5400000"/>
                <a:gd name="adj3" fmla="val 3434"/>
              </a:avLst>
            </a:prstGeom>
            <a:solidFill>
              <a:schemeClr val="tx1"/>
            </a:solidFill>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23" name="Block Arc 22">
              <a:extLst>
                <a:ext uri="{FF2B5EF4-FFF2-40B4-BE49-F238E27FC236}">
                  <a16:creationId xmlns:a16="http://schemas.microsoft.com/office/drawing/2014/main" xmlns="" id="{7337F751-C94F-40FA-8800-136741C39C2D}"/>
                </a:ext>
              </a:extLst>
            </p:cNvPr>
            <p:cNvSpPr/>
            <p:nvPr/>
          </p:nvSpPr>
          <p:spPr>
            <a:xfrm>
              <a:off x="2662984" y="1739345"/>
              <a:ext cx="3725956" cy="3725956"/>
            </a:xfrm>
            <a:prstGeom prst="blockArc">
              <a:avLst>
                <a:gd name="adj1" fmla="val 0"/>
                <a:gd name="adj2" fmla="val 2700000"/>
                <a:gd name="adj3" fmla="val 3434"/>
              </a:avLst>
            </a:prstGeom>
            <a:solidFill>
              <a:schemeClr val="tx1"/>
            </a:solidFill>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24" name="Block Arc 23">
              <a:extLst>
                <a:ext uri="{FF2B5EF4-FFF2-40B4-BE49-F238E27FC236}">
                  <a16:creationId xmlns:a16="http://schemas.microsoft.com/office/drawing/2014/main" xmlns="" id="{A00E9C07-236E-443A-BC28-EA48D846D9DA}"/>
                </a:ext>
              </a:extLst>
            </p:cNvPr>
            <p:cNvSpPr/>
            <p:nvPr/>
          </p:nvSpPr>
          <p:spPr>
            <a:xfrm>
              <a:off x="2662984" y="1739345"/>
              <a:ext cx="3725956" cy="3725956"/>
            </a:xfrm>
            <a:prstGeom prst="blockArc">
              <a:avLst>
                <a:gd name="adj1" fmla="val 18900000"/>
                <a:gd name="adj2" fmla="val 0"/>
                <a:gd name="adj3" fmla="val 3434"/>
              </a:avLst>
            </a:prstGeom>
            <a:solidFill>
              <a:schemeClr val="tx1"/>
            </a:solidFill>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25" name="Block Arc 24">
              <a:extLst>
                <a:ext uri="{FF2B5EF4-FFF2-40B4-BE49-F238E27FC236}">
                  <a16:creationId xmlns:a16="http://schemas.microsoft.com/office/drawing/2014/main" xmlns="" id="{AB66935E-FD76-4FE2-A25B-0A261EF5B59D}"/>
                </a:ext>
              </a:extLst>
            </p:cNvPr>
            <p:cNvSpPr/>
            <p:nvPr/>
          </p:nvSpPr>
          <p:spPr>
            <a:xfrm>
              <a:off x="2662984" y="1739345"/>
              <a:ext cx="3725956" cy="3725956"/>
            </a:xfrm>
            <a:prstGeom prst="blockArc">
              <a:avLst>
                <a:gd name="adj1" fmla="val 16200000"/>
                <a:gd name="adj2" fmla="val 18900000"/>
                <a:gd name="adj3" fmla="val 3434"/>
              </a:avLst>
            </a:prstGeom>
            <a:solidFill>
              <a:schemeClr val="tx1"/>
            </a:solidFill>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28" name="Freeform: Shape 27">
              <a:extLst>
                <a:ext uri="{FF2B5EF4-FFF2-40B4-BE49-F238E27FC236}">
                  <a16:creationId xmlns:a16="http://schemas.microsoft.com/office/drawing/2014/main" xmlns="" id="{1B380864-6DC3-4108-9185-43735A67218A}"/>
                </a:ext>
              </a:extLst>
            </p:cNvPr>
            <p:cNvSpPr>
              <a:spLocks noChangeAspect="1"/>
            </p:cNvSpPr>
            <p:nvPr/>
          </p:nvSpPr>
          <p:spPr>
            <a:xfrm>
              <a:off x="4519281" y="1421496"/>
              <a:ext cx="1189361" cy="1189361"/>
            </a:xfrm>
            <a:custGeom>
              <a:avLst/>
              <a:gdLst>
                <a:gd name="connsiteX0" fmla="*/ 0 w 888601"/>
                <a:gd name="connsiteY0" fmla="*/ 444301 h 888601"/>
                <a:gd name="connsiteX1" fmla="*/ 444301 w 888601"/>
                <a:gd name="connsiteY1" fmla="*/ 0 h 888601"/>
                <a:gd name="connsiteX2" fmla="*/ 888602 w 888601"/>
                <a:gd name="connsiteY2" fmla="*/ 444301 h 888601"/>
                <a:gd name="connsiteX3" fmla="*/ 444301 w 888601"/>
                <a:gd name="connsiteY3" fmla="*/ 888602 h 888601"/>
                <a:gd name="connsiteX4" fmla="*/ 0 w 888601"/>
                <a:gd name="connsiteY4" fmla="*/ 444301 h 888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601" h="888601">
                  <a:moveTo>
                    <a:pt x="0" y="444301"/>
                  </a:moveTo>
                  <a:cubicBezTo>
                    <a:pt x="0" y="198920"/>
                    <a:pt x="198920" y="0"/>
                    <a:pt x="444301" y="0"/>
                  </a:cubicBezTo>
                  <a:cubicBezTo>
                    <a:pt x="689682" y="0"/>
                    <a:pt x="888602" y="198920"/>
                    <a:pt x="888602" y="444301"/>
                  </a:cubicBezTo>
                  <a:cubicBezTo>
                    <a:pt x="888602" y="689682"/>
                    <a:pt x="689682" y="888602"/>
                    <a:pt x="444301" y="888602"/>
                  </a:cubicBezTo>
                  <a:cubicBezTo>
                    <a:pt x="198920" y="888602"/>
                    <a:pt x="0" y="689682"/>
                    <a:pt x="0" y="444301"/>
                  </a:cubicBezTo>
                  <a:close/>
                </a:path>
              </a:pathLst>
            </a:custGeom>
            <a:solidFill>
              <a:schemeClr val="accent1">
                <a:lumMod val="75000"/>
              </a:schemeClr>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54263" tIns="154263" rIns="154263" bIns="154263" numCol="1" spcCol="1270" anchor="ctr" anchorCtr="0">
              <a:noAutofit/>
            </a:bodyPr>
            <a:lstStyle/>
            <a:p>
              <a:pPr marL="0" lvl="0" indent="0" algn="ctr" defTabSz="844550">
                <a:lnSpc>
                  <a:spcPct val="90000"/>
                </a:lnSpc>
                <a:spcBef>
                  <a:spcPct val="0"/>
                </a:spcBef>
                <a:spcAft>
                  <a:spcPct val="35000"/>
                </a:spcAft>
                <a:buNone/>
              </a:pPr>
              <a:endParaRPr lang="en-US" sz="1900" kern="1200" dirty="0">
                <a:solidFill>
                  <a:schemeClr val="bg1"/>
                </a:solidFill>
              </a:endParaRPr>
            </a:p>
          </p:txBody>
        </p:sp>
        <p:sp>
          <p:nvSpPr>
            <p:cNvPr id="29" name="Freeform: Shape 28">
              <a:extLst>
                <a:ext uri="{FF2B5EF4-FFF2-40B4-BE49-F238E27FC236}">
                  <a16:creationId xmlns:a16="http://schemas.microsoft.com/office/drawing/2014/main" xmlns="" id="{1FC4A42E-D7F5-45E8-A463-D70545B8116C}"/>
                </a:ext>
              </a:extLst>
            </p:cNvPr>
            <p:cNvSpPr>
              <a:spLocks noChangeAspect="1"/>
            </p:cNvSpPr>
            <p:nvPr/>
          </p:nvSpPr>
          <p:spPr>
            <a:xfrm>
              <a:off x="5702265" y="2463603"/>
              <a:ext cx="1192621" cy="1192621"/>
            </a:xfrm>
            <a:custGeom>
              <a:avLst/>
              <a:gdLst>
                <a:gd name="connsiteX0" fmla="*/ 0 w 888601"/>
                <a:gd name="connsiteY0" fmla="*/ 444301 h 888601"/>
                <a:gd name="connsiteX1" fmla="*/ 444301 w 888601"/>
                <a:gd name="connsiteY1" fmla="*/ 0 h 888601"/>
                <a:gd name="connsiteX2" fmla="*/ 888602 w 888601"/>
                <a:gd name="connsiteY2" fmla="*/ 444301 h 888601"/>
                <a:gd name="connsiteX3" fmla="*/ 444301 w 888601"/>
                <a:gd name="connsiteY3" fmla="*/ 888602 h 888601"/>
                <a:gd name="connsiteX4" fmla="*/ 0 w 888601"/>
                <a:gd name="connsiteY4" fmla="*/ 444301 h 888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601" h="888601">
                  <a:moveTo>
                    <a:pt x="0" y="444301"/>
                  </a:moveTo>
                  <a:cubicBezTo>
                    <a:pt x="0" y="198920"/>
                    <a:pt x="198920" y="0"/>
                    <a:pt x="444301" y="0"/>
                  </a:cubicBezTo>
                  <a:cubicBezTo>
                    <a:pt x="689682" y="0"/>
                    <a:pt x="888602" y="198920"/>
                    <a:pt x="888602" y="444301"/>
                  </a:cubicBezTo>
                  <a:cubicBezTo>
                    <a:pt x="888602" y="689682"/>
                    <a:pt x="689682" y="888602"/>
                    <a:pt x="444301" y="888602"/>
                  </a:cubicBezTo>
                  <a:cubicBezTo>
                    <a:pt x="198920" y="888602"/>
                    <a:pt x="0" y="689682"/>
                    <a:pt x="0" y="444301"/>
                  </a:cubicBezTo>
                  <a:close/>
                </a:path>
              </a:pathLst>
            </a:custGeom>
            <a:solidFill>
              <a:schemeClr val="accent3">
                <a:lumMod val="75000"/>
              </a:schemeClr>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54263" tIns="154263" rIns="154263" bIns="154263" numCol="1" spcCol="1270" anchor="ctr" anchorCtr="0">
              <a:noAutofit/>
            </a:bodyPr>
            <a:lstStyle/>
            <a:p>
              <a:pPr marL="0" lvl="0" indent="0" algn="ctr" defTabSz="844550">
                <a:lnSpc>
                  <a:spcPct val="90000"/>
                </a:lnSpc>
                <a:spcBef>
                  <a:spcPct val="0"/>
                </a:spcBef>
                <a:spcAft>
                  <a:spcPct val="35000"/>
                </a:spcAft>
                <a:buNone/>
              </a:pPr>
              <a:endParaRPr lang="en-US" sz="1900" kern="1200">
                <a:solidFill>
                  <a:schemeClr val="bg1"/>
                </a:solidFill>
              </a:endParaRPr>
            </a:p>
          </p:txBody>
        </p:sp>
        <p:sp>
          <p:nvSpPr>
            <p:cNvPr id="30" name="Freeform: Shape 29">
              <a:extLst>
                <a:ext uri="{FF2B5EF4-FFF2-40B4-BE49-F238E27FC236}">
                  <a16:creationId xmlns:a16="http://schemas.microsoft.com/office/drawing/2014/main" xmlns="" id="{CB7C87F8-1AD9-4531-8BFD-B924AE075D51}"/>
                </a:ext>
              </a:extLst>
            </p:cNvPr>
            <p:cNvSpPr>
              <a:spLocks noChangeAspect="1"/>
            </p:cNvSpPr>
            <p:nvPr/>
          </p:nvSpPr>
          <p:spPr>
            <a:xfrm>
              <a:off x="5592055" y="3949023"/>
              <a:ext cx="1189361" cy="1189361"/>
            </a:xfrm>
            <a:custGeom>
              <a:avLst/>
              <a:gdLst>
                <a:gd name="connsiteX0" fmla="*/ 0 w 888601"/>
                <a:gd name="connsiteY0" fmla="*/ 444301 h 888601"/>
                <a:gd name="connsiteX1" fmla="*/ 444301 w 888601"/>
                <a:gd name="connsiteY1" fmla="*/ 0 h 888601"/>
                <a:gd name="connsiteX2" fmla="*/ 888602 w 888601"/>
                <a:gd name="connsiteY2" fmla="*/ 444301 h 888601"/>
                <a:gd name="connsiteX3" fmla="*/ 444301 w 888601"/>
                <a:gd name="connsiteY3" fmla="*/ 888602 h 888601"/>
                <a:gd name="connsiteX4" fmla="*/ 0 w 888601"/>
                <a:gd name="connsiteY4" fmla="*/ 444301 h 888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601" h="888601">
                  <a:moveTo>
                    <a:pt x="0" y="444301"/>
                  </a:moveTo>
                  <a:cubicBezTo>
                    <a:pt x="0" y="198920"/>
                    <a:pt x="198920" y="0"/>
                    <a:pt x="444301" y="0"/>
                  </a:cubicBezTo>
                  <a:cubicBezTo>
                    <a:pt x="689682" y="0"/>
                    <a:pt x="888602" y="198920"/>
                    <a:pt x="888602" y="444301"/>
                  </a:cubicBezTo>
                  <a:cubicBezTo>
                    <a:pt x="888602" y="689682"/>
                    <a:pt x="689682" y="888602"/>
                    <a:pt x="444301" y="888602"/>
                  </a:cubicBezTo>
                  <a:cubicBezTo>
                    <a:pt x="198920" y="888602"/>
                    <a:pt x="0" y="689682"/>
                    <a:pt x="0" y="444301"/>
                  </a:cubicBezTo>
                  <a:close/>
                </a:path>
              </a:pathLst>
            </a:custGeom>
            <a:solidFill>
              <a:schemeClr val="accent4"/>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54263" tIns="154263" rIns="154263" bIns="154263" numCol="1" spcCol="1270" anchor="ctr" anchorCtr="0">
              <a:noAutofit/>
            </a:bodyPr>
            <a:lstStyle/>
            <a:p>
              <a:pPr marL="0" lvl="0" indent="0" algn="ctr" defTabSz="844550">
                <a:lnSpc>
                  <a:spcPct val="90000"/>
                </a:lnSpc>
                <a:spcBef>
                  <a:spcPct val="0"/>
                </a:spcBef>
                <a:spcAft>
                  <a:spcPct val="35000"/>
                </a:spcAft>
                <a:buNone/>
              </a:pPr>
              <a:endParaRPr lang="en-US" sz="1900" kern="1200" dirty="0">
                <a:solidFill>
                  <a:schemeClr val="bg1"/>
                </a:solidFill>
              </a:endParaRPr>
            </a:p>
          </p:txBody>
        </p:sp>
        <p:sp>
          <p:nvSpPr>
            <p:cNvPr id="31" name="Freeform: Shape 30">
              <a:extLst>
                <a:ext uri="{FF2B5EF4-FFF2-40B4-BE49-F238E27FC236}">
                  <a16:creationId xmlns:a16="http://schemas.microsoft.com/office/drawing/2014/main" xmlns="" id="{CB2C1F84-4349-461E-AB8B-C27D5D24219D}"/>
                </a:ext>
              </a:extLst>
            </p:cNvPr>
            <p:cNvSpPr>
              <a:spLocks noChangeAspect="1"/>
            </p:cNvSpPr>
            <p:nvPr/>
          </p:nvSpPr>
          <p:spPr>
            <a:xfrm>
              <a:off x="4246401" y="4732830"/>
              <a:ext cx="1189361" cy="1189361"/>
            </a:xfrm>
            <a:custGeom>
              <a:avLst/>
              <a:gdLst>
                <a:gd name="connsiteX0" fmla="*/ 0 w 888601"/>
                <a:gd name="connsiteY0" fmla="*/ 444301 h 888601"/>
                <a:gd name="connsiteX1" fmla="*/ 444301 w 888601"/>
                <a:gd name="connsiteY1" fmla="*/ 0 h 888601"/>
                <a:gd name="connsiteX2" fmla="*/ 888602 w 888601"/>
                <a:gd name="connsiteY2" fmla="*/ 444301 h 888601"/>
                <a:gd name="connsiteX3" fmla="*/ 444301 w 888601"/>
                <a:gd name="connsiteY3" fmla="*/ 888602 h 888601"/>
                <a:gd name="connsiteX4" fmla="*/ 0 w 888601"/>
                <a:gd name="connsiteY4" fmla="*/ 444301 h 888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601" h="888601">
                  <a:moveTo>
                    <a:pt x="0" y="444301"/>
                  </a:moveTo>
                  <a:cubicBezTo>
                    <a:pt x="0" y="198920"/>
                    <a:pt x="198920" y="0"/>
                    <a:pt x="444301" y="0"/>
                  </a:cubicBezTo>
                  <a:cubicBezTo>
                    <a:pt x="689682" y="0"/>
                    <a:pt x="888602" y="198920"/>
                    <a:pt x="888602" y="444301"/>
                  </a:cubicBezTo>
                  <a:cubicBezTo>
                    <a:pt x="888602" y="689682"/>
                    <a:pt x="689682" y="888602"/>
                    <a:pt x="444301" y="888602"/>
                  </a:cubicBezTo>
                  <a:cubicBezTo>
                    <a:pt x="198920" y="888602"/>
                    <a:pt x="0" y="689682"/>
                    <a:pt x="0" y="444301"/>
                  </a:cubicBezTo>
                  <a:close/>
                </a:path>
              </a:pathLst>
            </a:custGeom>
            <a:solidFill>
              <a:schemeClr val="accent5"/>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80933" tIns="180933" rIns="180933" bIns="180933" numCol="1" spcCol="1270" anchor="ctr" anchorCtr="0">
              <a:noAutofit/>
            </a:bodyPr>
            <a:lstStyle/>
            <a:p>
              <a:pPr marL="0" lvl="0" indent="0" algn="ctr" defTabSz="1778000">
                <a:lnSpc>
                  <a:spcPct val="90000"/>
                </a:lnSpc>
                <a:spcBef>
                  <a:spcPct val="0"/>
                </a:spcBef>
                <a:spcAft>
                  <a:spcPct val="35000"/>
                </a:spcAft>
                <a:buNone/>
              </a:pPr>
              <a:endParaRPr lang="en-US" sz="1200" kern="1200" dirty="0">
                <a:solidFill>
                  <a:schemeClr val="bg1"/>
                </a:solidFill>
              </a:endParaRPr>
            </a:p>
          </p:txBody>
        </p:sp>
        <p:sp>
          <p:nvSpPr>
            <p:cNvPr id="32" name="Freeform: Shape 31">
              <a:extLst>
                <a:ext uri="{FF2B5EF4-FFF2-40B4-BE49-F238E27FC236}">
                  <a16:creationId xmlns:a16="http://schemas.microsoft.com/office/drawing/2014/main" xmlns="" id="{1F5A3767-3EBE-43D7-A48D-C04D9236D3D2}"/>
                </a:ext>
              </a:extLst>
            </p:cNvPr>
            <p:cNvSpPr>
              <a:spLocks noChangeAspect="1"/>
            </p:cNvSpPr>
            <p:nvPr/>
          </p:nvSpPr>
          <p:spPr>
            <a:xfrm>
              <a:off x="2724809" y="4258426"/>
              <a:ext cx="1189361" cy="1189361"/>
            </a:xfrm>
            <a:custGeom>
              <a:avLst/>
              <a:gdLst>
                <a:gd name="connsiteX0" fmla="*/ 0 w 888601"/>
                <a:gd name="connsiteY0" fmla="*/ 444301 h 888601"/>
                <a:gd name="connsiteX1" fmla="*/ 444301 w 888601"/>
                <a:gd name="connsiteY1" fmla="*/ 0 h 888601"/>
                <a:gd name="connsiteX2" fmla="*/ 888602 w 888601"/>
                <a:gd name="connsiteY2" fmla="*/ 444301 h 888601"/>
                <a:gd name="connsiteX3" fmla="*/ 444301 w 888601"/>
                <a:gd name="connsiteY3" fmla="*/ 888602 h 888601"/>
                <a:gd name="connsiteX4" fmla="*/ 0 w 888601"/>
                <a:gd name="connsiteY4" fmla="*/ 444301 h 888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601" h="888601">
                  <a:moveTo>
                    <a:pt x="0" y="444301"/>
                  </a:moveTo>
                  <a:cubicBezTo>
                    <a:pt x="0" y="198920"/>
                    <a:pt x="198920" y="0"/>
                    <a:pt x="444301" y="0"/>
                  </a:cubicBezTo>
                  <a:cubicBezTo>
                    <a:pt x="689682" y="0"/>
                    <a:pt x="888602" y="198920"/>
                    <a:pt x="888602" y="444301"/>
                  </a:cubicBezTo>
                  <a:cubicBezTo>
                    <a:pt x="888602" y="689682"/>
                    <a:pt x="689682" y="888602"/>
                    <a:pt x="444301" y="888602"/>
                  </a:cubicBezTo>
                  <a:cubicBezTo>
                    <a:pt x="198920" y="888602"/>
                    <a:pt x="0" y="689682"/>
                    <a:pt x="0" y="444301"/>
                  </a:cubicBezTo>
                  <a:close/>
                </a:path>
              </a:pathLst>
            </a:custGeom>
            <a:solidFill>
              <a:srgbClr val="644B78"/>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80933" tIns="180933" rIns="180933" bIns="180933" numCol="1" spcCol="1270" anchor="ctr" anchorCtr="0">
              <a:noAutofit/>
            </a:bodyPr>
            <a:lstStyle/>
            <a:p>
              <a:pPr marL="0" lvl="0" indent="0" algn="ctr" defTabSz="1778000">
                <a:lnSpc>
                  <a:spcPct val="90000"/>
                </a:lnSpc>
                <a:spcBef>
                  <a:spcPct val="0"/>
                </a:spcBef>
                <a:spcAft>
                  <a:spcPct val="35000"/>
                </a:spcAft>
                <a:buNone/>
              </a:pPr>
              <a:endParaRPr lang="en-US" sz="4000" kern="1200" dirty="0">
                <a:solidFill>
                  <a:schemeClr val="bg1"/>
                </a:solidFill>
              </a:endParaRPr>
            </a:p>
          </p:txBody>
        </p:sp>
        <p:sp>
          <p:nvSpPr>
            <p:cNvPr id="33" name="Freeform: Shape 32">
              <a:extLst>
                <a:ext uri="{FF2B5EF4-FFF2-40B4-BE49-F238E27FC236}">
                  <a16:creationId xmlns:a16="http://schemas.microsoft.com/office/drawing/2014/main" xmlns="" id="{66DCD916-9288-4A1D-9872-703B156D6374}"/>
                </a:ext>
              </a:extLst>
            </p:cNvPr>
            <p:cNvSpPr>
              <a:spLocks noChangeAspect="1"/>
            </p:cNvSpPr>
            <p:nvPr/>
          </p:nvSpPr>
          <p:spPr>
            <a:xfrm>
              <a:off x="2071815" y="2860588"/>
              <a:ext cx="1189361" cy="1189361"/>
            </a:xfrm>
            <a:custGeom>
              <a:avLst/>
              <a:gdLst>
                <a:gd name="connsiteX0" fmla="*/ 0 w 888601"/>
                <a:gd name="connsiteY0" fmla="*/ 444301 h 888601"/>
                <a:gd name="connsiteX1" fmla="*/ 444301 w 888601"/>
                <a:gd name="connsiteY1" fmla="*/ 0 h 888601"/>
                <a:gd name="connsiteX2" fmla="*/ 888602 w 888601"/>
                <a:gd name="connsiteY2" fmla="*/ 444301 h 888601"/>
                <a:gd name="connsiteX3" fmla="*/ 444301 w 888601"/>
                <a:gd name="connsiteY3" fmla="*/ 888602 h 888601"/>
                <a:gd name="connsiteX4" fmla="*/ 0 w 888601"/>
                <a:gd name="connsiteY4" fmla="*/ 444301 h 888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601" h="888601">
                  <a:moveTo>
                    <a:pt x="0" y="444301"/>
                  </a:moveTo>
                  <a:cubicBezTo>
                    <a:pt x="0" y="198920"/>
                    <a:pt x="198920" y="0"/>
                    <a:pt x="444301" y="0"/>
                  </a:cubicBezTo>
                  <a:cubicBezTo>
                    <a:pt x="689682" y="0"/>
                    <a:pt x="888602" y="198920"/>
                    <a:pt x="888602" y="444301"/>
                  </a:cubicBezTo>
                  <a:cubicBezTo>
                    <a:pt x="888602" y="689682"/>
                    <a:pt x="689682" y="888602"/>
                    <a:pt x="444301" y="888602"/>
                  </a:cubicBezTo>
                  <a:cubicBezTo>
                    <a:pt x="198920" y="888602"/>
                    <a:pt x="0" y="689682"/>
                    <a:pt x="0" y="444301"/>
                  </a:cubicBezTo>
                  <a:close/>
                </a:path>
              </a:pathLst>
            </a:custGeom>
            <a:solidFill>
              <a:srgbClr val="E28432"/>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80933" tIns="180933" rIns="180933" bIns="180933" numCol="1" spcCol="1270" anchor="ctr" anchorCtr="0">
              <a:noAutofit/>
            </a:bodyPr>
            <a:lstStyle/>
            <a:p>
              <a:pPr marL="0" lvl="0" indent="0" algn="ctr" defTabSz="1778000">
                <a:lnSpc>
                  <a:spcPct val="90000"/>
                </a:lnSpc>
                <a:spcBef>
                  <a:spcPct val="0"/>
                </a:spcBef>
                <a:spcAft>
                  <a:spcPct val="35000"/>
                </a:spcAft>
                <a:buNone/>
              </a:pPr>
              <a:endParaRPr lang="en-US" sz="4000" kern="1200" dirty="0">
                <a:solidFill>
                  <a:schemeClr val="bg1"/>
                </a:solidFill>
              </a:endParaRPr>
            </a:p>
          </p:txBody>
        </p:sp>
        <p:sp>
          <p:nvSpPr>
            <p:cNvPr id="34" name="Freeform: Shape 33">
              <a:extLst>
                <a:ext uri="{FF2B5EF4-FFF2-40B4-BE49-F238E27FC236}">
                  <a16:creationId xmlns:a16="http://schemas.microsoft.com/office/drawing/2014/main" xmlns="" id="{45DA6D8B-E54E-4671-8830-A5C4119AB70F}"/>
                </a:ext>
              </a:extLst>
            </p:cNvPr>
            <p:cNvSpPr>
              <a:spLocks noChangeAspect="1"/>
            </p:cNvSpPr>
            <p:nvPr/>
          </p:nvSpPr>
          <p:spPr>
            <a:xfrm>
              <a:off x="2931069" y="1547061"/>
              <a:ext cx="1189361" cy="1189361"/>
            </a:xfrm>
            <a:custGeom>
              <a:avLst/>
              <a:gdLst>
                <a:gd name="connsiteX0" fmla="*/ 0 w 888601"/>
                <a:gd name="connsiteY0" fmla="*/ 444301 h 888601"/>
                <a:gd name="connsiteX1" fmla="*/ 444301 w 888601"/>
                <a:gd name="connsiteY1" fmla="*/ 0 h 888601"/>
                <a:gd name="connsiteX2" fmla="*/ 888602 w 888601"/>
                <a:gd name="connsiteY2" fmla="*/ 444301 h 888601"/>
                <a:gd name="connsiteX3" fmla="*/ 444301 w 888601"/>
                <a:gd name="connsiteY3" fmla="*/ 888602 h 888601"/>
                <a:gd name="connsiteX4" fmla="*/ 0 w 888601"/>
                <a:gd name="connsiteY4" fmla="*/ 444301 h 888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601" h="888601">
                  <a:moveTo>
                    <a:pt x="0" y="444301"/>
                  </a:moveTo>
                  <a:cubicBezTo>
                    <a:pt x="0" y="198920"/>
                    <a:pt x="198920" y="0"/>
                    <a:pt x="444301" y="0"/>
                  </a:cubicBezTo>
                  <a:cubicBezTo>
                    <a:pt x="689682" y="0"/>
                    <a:pt x="888602" y="198920"/>
                    <a:pt x="888602" y="444301"/>
                  </a:cubicBezTo>
                  <a:cubicBezTo>
                    <a:pt x="888602" y="689682"/>
                    <a:pt x="689682" y="888602"/>
                    <a:pt x="444301" y="888602"/>
                  </a:cubicBezTo>
                  <a:cubicBezTo>
                    <a:pt x="198920" y="888602"/>
                    <a:pt x="0" y="689682"/>
                    <a:pt x="0" y="444301"/>
                  </a:cubicBezTo>
                  <a:close/>
                </a:path>
              </a:pathLst>
            </a:custGeom>
            <a:solidFill>
              <a:schemeClr val="bg2">
                <a:lumMod val="75000"/>
              </a:schemeClr>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80933" tIns="180933" rIns="180933" bIns="180933" numCol="1" spcCol="1270" anchor="ctr" anchorCtr="0">
              <a:noAutofit/>
            </a:bodyPr>
            <a:lstStyle/>
            <a:p>
              <a:pPr marL="0" lvl="0" indent="0" algn="ctr" defTabSz="1778000">
                <a:lnSpc>
                  <a:spcPct val="90000"/>
                </a:lnSpc>
                <a:spcBef>
                  <a:spcPct val="0"/>
                </a:spcBef>
                <a:spcAft>
                  <a:spcPct val="35000"/>
                </a:spcAft>
                <a:buNone/>
              </a:pPr>
              <a:endParaRPr lang="en-US" sz="4000" kern="1200" dirty="0">
                <a:solidFill>
                  <a:schemeClr val="bg1"/>
                </a:solidFill>
              </a:endParaRPr>
            </a:p>
          </p:txBody>
        </p:sp>
        <p:sp>
          <p:nvSpPr>
            <p:cNvPr id="35" name="Rectangle 34">
              <a:extLst>
                <a:ext uri="{FF2B5EF4-FFF2-40B4-BE49-F238E27FC236}">
                  <a16:creationId xmlns:a16="http://schemas.microsoft.com/office/drawing/2014/main" xmlns="" id="{56AAE7AC-7C06-4CD4-BA5B-3099535D6764}"/>
                </a:ext>
              </a:extLst>
            </p:cNvPr>
            <p:cNvSpPr/>
            <p:nvPr/>
          </p:nvSpPr>
          <p:spPr>
            <a:xfrm>
              <a:off x="4536351" y="5115144"/>
              <a:ext cx="609461" cy="424732"/>
            </a:xfrm>
            <a:prstGeom prst="rect">
              <a:avLst/>
            </a:prstGeom>
          </p:spPr>
          <p:txBody>
            <a:bodyPr wrap="none">
              <a:spAutoFit/>
            </a:bodyPr>
            <a:lstStyle/>
            <a:p>
              <a:pPr lvl="0" algn="ctr" defTabSz="1778000">
                <a:lnSpc>
                  <a:spcPct val="90000"/>
                </a:lnSpc>
                <a:spcBef>
                  <a:spcPct val="0"/>
                </a:spcBef>
                <a:spcAft>
                  <a:spcPct val="35000"/>
                </a:spcAft>
              </a:pPr>
              <a:r>
                <a:rPr lang="en-US" sz="1200" dirty="0">
                  <a:solidFill>
                    <a:schemeClr val="bg1"/>
                  </a:solidFill>
                </a:rPr>
                <a:t>Open </a:t>
              </a:r>
              <a:br>
                <a:rPr lang="en-US" sz="1200" dirty="0">
                  <a:solidFill>
                    <a:schemeClr val="bg1"/>
                  </a:solidFill>
                </a:rPr>
              </a:br>
              <a:r>
                <a:rPr lang="en-US" sz="1200" dirty="0">
                  <a:solidFill>
                    <a:schemeClr val="bg1"/>
                  </a:solidFill>
                </a:rPr>
                <a:t>ended</a:t>
              </a:r>
            </a:p>
          </p:txBody>
        </p:sp>
        <p:sp>
          <p:nvSpPr>
            <p:cNvPr id="36" name="Rectangle 35">
              <a:extLst>
                <a:ext uri="{FF2B5EF4-FFF2-40B4-BE49-F238E27FC236}">
                  <a16:creationId xmlns:a16="http://schemas.microsoft.com/office/drawing/2014/main" xmlns="" id="{F66DCB47-DFB6-452D-86D5-CDD0F843B5E9}"/>
                </a:ext>
              </a:extLst>
            </p:cNvPr>
            <p:cNvSpPr/>
            <p:nvPr/>
          </p:nvSpPr>
          <p:spPr>
            <a:xfrm>
              <a:off x="2795948" y="4557640"/>
              <a:ext cx="1047083" cy="590931"/>
            </a:xfrm>
            <a:prstGeom prst="rect">
              <a:avLst/>
            </a:prstGeom>
          </p:spPr>
          <p:txBody>
            <a:bodyPr wrap="none">
              <a:spAutoFit/>
            </a:bodyPr>
            <a:lstStyle/>
            <a:p>
              <a:pPr lvl="0" algn="ctr" defTabSz="1778000">
                <a:lnSpc>
                  <a:spcPct val="90000"/>
                </a:lnSpc>
                <a:spcBef>
                  <a:spcPct val="0"/>
                </a:spcBef>
                <a:spcAft>
                  <a:spcPct val="35000"/>
                </a:spcAft>
              </a:pPr>
              <a:r>
                <a:rPr lang="en-US" sz="1200" dirty="0">
                  <a:solidFill>
                    <a:schemeClr val="bg1"/>
                  </a:solidFill>
                </a:rPr>
                <a:t>Exposure to </a:t>
              </a:r>
              <a:br>
                <a:rPr lang="en-US" sz="1200" dirty="0">
                  <a:solidFill>
                    <a:schemeClr val="bg1"/>
                  </a:solidFill>
                </a:rPr>
              </a:br>
              <a:r>
                <a:rPr lang="en-US" sz="1200" dirty="0">
                  <a:solidFill>
                    <a:schemeClr val="bg1"/>
                  </a:solidFill>
                </a:rPr>
                <a:t>basket of </a:t>
              </a:r>
              <a:br>
                <a:rPr lang="en-US" sz="1200" dirty="0">
                  <a:solidFill>
                    <a:schemeClr val="bg1"/>
                  </a:solidFill>
                </a:rPr>
              </a:br>
              <a:r>
                <a:rPr lang="en-US" sz="1200" dirty="0">
                  <a:solidFill>
                    <a:schemeClr val="bg1"/>
                  </a:solidFill>
                </a:rPr>
                <a:t>securities</a:t>
              </a:r>
            </a:p>
          </p:txBody>
        </p:sp>
        <p:sp>
          <p:nvSpPr>
            <p:cNvPr id="37" name="Rectangle 36">
              <a:extLst>
                <a:ext uri="{FF2B5EF4-FFF2-40B4-BE49-F238E27FC236}">
                  <a16:creationId xmlns:a16="http://schemas.microsoft.com/office/drawing/2014/main" xmlns="" id="{E0E78296-4127-428D-8DBC-D0809CF69F6A}"/>
                </a:ext>
              </a:extLst>
            </p:cNvPr>
            <p:cNvSpPr/>
            <p:nvPr/>
          </p:nvSpPr>
          <p:spPr>
            <a:xfrm>
              <a:off x="2118109" y="3159803"/>
              <a:ext cx="1096774" cy="590931"/>
            </a:xfrm>
            <a:prstGeom prst="rect">
              <a:avLst/>
            </a:prstGeom>
          </p:spPr>
          <p:txBody>
            <a:bodyPr wrap="none">
              <a:spAutoFit/>
            </a:bodyPr>
            <a:lstStyle/>
            <a:p>
              <a:pPr lvl="0" algn="ctr" defTabSz="1778000">
                <a:lnSpc>
                  <a:spcPct val="90000"/>
                </a:lnSpc>
                <a:spcBef>
                  <a:spcPct val="0"/>
                </a:spcBef>
                <a:spcAft>
                  <a:spcPct val="35000"/>
                </a:spcAft>
              </a:pPr>
              <a:r>
                <a:rPr lang="en-US" sz="1200" dirty="0">
                  <a:solidFill>
                    <a:schemeClr val="bg1"/>
                  </a:solidFill>
                </a:rPr>
                <a:t>Unitized with </a:t>
              </a:r>
              <a:br>
                <a:rPr lang="en-US" sz="1200" dirty="0">
                  <a:solidFill>
                    <a:schemeClr val="bg1"/>
                  </a:solidFill>
                </a:rPr>
              </a:br>
              <a:r>
                <a:rPr lang="en-US" sz="1200" dirty="0">
                  <a:solidFill>
                    <a:schemeClr val="bg1"/>
                  </a:solidFill>
                </a:rPr>
                <a:t>NAV/unit </a:t>
              </a:r>
              <a:br>
                <a:rPr lang="en-US" sz="1200" dirty="0">
                  <a:solidFill>
                    <a:schemeClr val="bg1"/>
                  </a:solidFill>
                </a:rPr>
              </a:br>
              <a:r>
                <a:rPr lang="en-US" sz="1200" dirty="0">
                  <a:solidFill>
                    <a:schemeClr val="bg1"/>
                  </a:solidFill>
                </a:rPr>
                <a:t>quotes</a:t>
              </a:r>
            </a:p>
          </p:txBody>
        </p:sp>
        <p:sp>
          <p:nvSpPr>
            <p:cNvPr id="38" name="Rectangle 37">
              <a:extLst>
                <a:ext uri="{FF2B5EF4-FFF2-40B4-BE49-F238E27FC236}">
                  <a16:creationId xmlns:a16="http://schemas.microsoft.com/office/drawing/2014/main" xmlns="" id="{AF5E26E7-1AF1-4D03-8222-10419C714A7F}"/>
                </a:ext>
              </a:extLst>
            </p:cNvPr>
            <p:cNvSpPr/>
            <p:nvPr/>
          </p:nvSpPr>
          <p:spPr>
            <a:xfrm>
              <a:off x="2973355" y="1846276"/>
              <a:ext cx="1104790" cy="590931"/>
            </a:xfrm>
            <a:prstGeom prst="rect">
              <a:avLst/>
            </a:prstGeom>
          </p:spPr>
          <p:txBody>
            <a:bodyPr wrap="none">
              <a:spAutoFit/>
            </a:bodyPr>
            <a:lstStyle/>
            <a:p>
              <a:pPr lvl="0" algn="ctr" defTabSz="1778000">
                <a:lnSpc>
                  <a:spcPct val="90000"/>
                </a:lnSpc>
                <a:spcBef>
                  <a:spcPct val="0"/>
                </a:spcBef>
                <a:spcAft>
                  <a:spcPct val="35000"/>
                </a:spcAft>
              </a:pPr>
              <a:r>
                <a:rPr lang="en-US" sz="1200" dirty="0">
                  <a:solidFill>
                    <a:schemeClr val="bg1"/>
                  </a:solidFill>
                </a:rPr>
                <a:t>Creation and </a:t>
              </a:r>
              <a:br>
                <a:rPr lang="en-US" sz="1200" dirty="0">
                  <a:solidFill>
                    <a:schemeClr val="bg1"/>
                  </a:solidFill>
                </a:rPr>
              </a:br>
              <a:r>
                <a:rPr lang="en-US" sz="1200" dirty="0">
                  <a:solidFill>
                    <a:schemeClr val="bg1"/>
                  </a:solidFill>
                </a:rPr>
                <a:t>redemption </a:t>
              </a:r>
              <a:br>
                <a:rPr lang="en-US" sz="1200" dirty="0">
                  <a:solidFill>
                    <a:schemeClr val="bg1"/>
                  </a:solidFill>
                </a:rPr>
              </a:br>
              <a:r>
                <a:rPr lang="en-US" sz="1200" dirty="0">
                  <a:solidFill>
                    <a:schemeClr val="bg1"/>
                  </a:solidFill>
                </a:rPr>
                <a:t>can be made</a:t>
              </a:r>
            </a:p>
          </p:txBody>
        </p:sp>
        <p:sp>
          <p:nvSpPr>
            <p:cNvPr id="40" name="Rectangle 39">
              <a:extLst>
                <a:ext uri="{FF2B5EF4-FFF2-40B4-BE49-F238E27FC236}">
                  <a16:creationId xmlns:a16="http://schemas.microsoft.com/office/drawing/2014/main" xmlns="" id="{0A51674B-56E6-4463-B385-66FA597B0754}"/>
                </a:ext>
              </a:extLst>
            </p:cNvPr>
            <p:cNvSpPr/>
            <p:nvPr/>
          </p:nvSpPr>
          <p:spPr>
            <a:xfrm>
              <a:off x="4659423" y="1742225"/>
              <a:ext cx="1061671" cy="653162"/>
            </a:xfrm>
            <a:prstGeom prst="rect">
              <a:avLst/>
            </a:prstGeom>
          </p:spPr>
          <p:txBody>
            <a:bodyPr wrap="none">
              <a:spAutoFit/>
            </a:bodyPr>
            <a:lstStyle/>
            <a:p>
              <a:pPr lvl="0" algn="ctr" defTabSz="1778000">
                <a:lnSpc>
                  <a:spcPct val="90000"/>
                </a:lnSpc>
                <a:spcBef>
                  <a:spcPct val="0"/>
                </a:spcBef>
                <a:spcAft>
                  <a:spcPct val="35000"/>
                </a:spcAft>
              </a:pPr>
              <a:r>
                <a:rPr lang="en-US" sz="1200" dirty="0">
                  <a:solidFill>
                    <a:schemeClr val="bg1"/>
                  </a:solidFill>
                </a:rPr>
                <a:t>Commonly </a:t>
              </a:r>
              <a:br>
                <a:rPr lang="en-US" sz="1200" dirty="0">
                  <a:solidFill>
                    <a:schemeClr val="bg1"/>
                  </a:solidFill>
                </a:rPr>
              </a:br>
              <a:r>
                <a:rPr lang="en-US" sz="1200" dirty="0" smtClean="0">
                  <a:solidFill>
                    <a:schemeClr val="bg1"/>
                  </a:solidFill>
                </a:rPr>
                <a:t>tracks </a:t>
              </a:r>
              <a:r>
                <a:rPr lang="en-US" sz="1200" dirty="0">
                  <a:solidFill>
                    <a:schemeClr val="bg1"/>
                  </a:solidFill>
                </a:rPr>
                <a:t>on </a:t>
              </a:r>
              <a:br>
                <a:rPr lang="en-US" sz="1200" dirty="0">
                  <a:solidFill>
                    <a:schemeClr val="bg1"/>
                  </a:solidFill>
                </a:rPr>
              </a:br>
              <a:r>
                <a:rPr lang="en-US" sz="1200" dirty="0">
                  <a:solidFill>
                    <a:schemeClr val="bg1"/>
                  </a:solidFill>
                </a:rPr>
                <a:t>index</a:t>
              </a:r>
            </a:p>
          </p:txBody>
        </p:sp>
        <p:sp>
          <p:nvSpPr>
            <p:cNvPr id="41" name="Rectangle 40">
              <a:extLst>
                <a:ext uri="{FF2B5EF4-FFF2-40B4-BE49-F238E27FC236}">
                  <a16:creationId xmlns:a16="http://schemas.microsoft.com/office/drawing/2014/main" xmlns="" id="{499EC727-1D0E-47E8-BB79-D74027A01858}"/>
                </a:ext>
              </a:extLst>
            </p:cNvPr>
            <p:cNvSpPr/>
            <p:nvPr/>
          </p:nvSpPr>
          <p:spPr>
            <a:xfrm>
              <a:off x="5869612" y="2764450"/>
              <a:ext cx="857927" cy="590931"/>
            </a:xfrm>
            <a:prstGeom prst="rect">
              <a:avLst/>
            </a:prstGeom>
          </p:spPr>
          <p:txBody>
            <a:bodyPr wrap="none">
              <a:spAutoFit/>
            </a:bodyPr>
            <a:lstStyle/>
            <a:p>
              <a:pPr lvl="0" algn="ctr" defTabSz="1778000">
                <a:lnSpc>
                  <a:spcPct val="90000"/>
                </a:lnSpc>
                <a:spcBef>
                  <a:spcPct val="0"/>
                </a:spcBef>
                <a:spcAft>
                  <a:spcPct val="35000"/>
                </a:spcAft>
              </a:pPr>
              <a:r>
                <a:rPr lang="en-US" sz="1200" dirty="0">
                  <a:solidFill>
                    <a:schemeClr val="bg1"/>
                  </a:solidFill>
                </a:rPr>
                <a:t>Most are </a:t>
              </a:r>
              <a:br>
                <a:rPr lang="en-US" sz="1200" dirty="0">
                  <a:solidFill>
                    <a:schemeClr val="bg1"/>
                  </a:solidFill>
                </a:rPr>
              </a:br>
              <a:r>
                <a:rPr lang="en-US" sz="1200" dirty="0">
                  <a:solidFill>
                    <a:schemeClr val="bg1"/>
                  </a:solidFill>
                </a:rPr>
                <a:t>passively </a:t>
              </a:r>
              <a:br>
                <a:rPr lang="en-US" sz="1200" dirty="0">
                  <a:solidFill>
                    <a:schemeClr val="bg1"/>
                  </a:solidFill>
                </a:rPr>
              </a:br>
              <a:r>
                <a:rPr lang="en-US" sz="1200" dirty="0">
                  <a:solidFill>
                    <a:schemeClr val="bg1"/>
                  </a:solidFill>
                </a:rPr>
                <a:t>managed</a:t>
              </a:r>
            </a:p>
          </p:txBody>
        </p:sp>
        <p:sp>
          <p:nvSpPr>
            <p:cNvPr id="42" name="Rectangle 41">
              <a:extLst>
                <a:ext uri="{FF2B5EF4-FFF2-40B4-BE49-F238E27FC236}">
                  <a16:creationId xmlns:a16="http://schemas.microsoft.com/office/drawing/2014/main" xmlns="" id="{2728D97E-D15B-4EAA-BA2B-B88461AA460B}"/>
                </a:ext>
              </a:extLst>
            </p:cNvPr>
            <p:cNvSpPr/>
            <p:nvPr/>
          </p:nvSpPr>
          <p:spPr>
            <a:xfrm>
              <a:off x="5509964" y="4258426"/>
              <a:ext cx="1384922" cy="979744"/>
            </a:xfrm>
            <a:prstGeom prst="rect">
              <a:avLst/>
            </a:prstGeom>
          </p:spPr>
          <p:txBody>
            <a:bodyPr wrap="none">
              <a:spAutoFit/>
            </a:bodyPr>
            <a:lstStyle/>
            <a:p>
              <a:pPr lvl="0" algn="ctr" defTabSz="1778000">
                <a:lnSpc>
                  <a:spcPct val="90000"/>
                </a:lnSpc>
                <a:spcBef>
                  <a:spcPct val="0"/>
                </a:spcBef>
                <a:spcAft>
                  <a:spcPct val="35000"/>
                </a:spcAft>
              </a:pPr>
              <a:r>
                <a:rPr lang="en-US" sz="1200" dirty="0">
                  <a:solidFill>
                    <a:schemeClr val="bg1"/>
                  </a:solidFill>
                </a:rPr>
                <a:t>Traded </a:t>
              </a:r>
              <a:r>
                <a:rPr lang="en-US" sz="1200" dirty="0" smtClean="0">
                  <a:solidFill>
                    <a:schemeClr val="bg1"/>
                  </a:solidFill>
                </a:rPr>
                <a:t>intraday</a:t>
              </a:r>
            </a:p>
            <a:p>
              <a:pPr lvl="0" algn="ctr" defTabSz="1778000">
                <a:lnSpc>
                  <a:spcPct val="90000"/>
                </a:lnSpc>
                <a:spcBef>
                  <a:spcPct val="0"/>
                </a:spcBef>
                <a:spcAft>
                  <a:spcPct val="35000"/>
                </a:spcAft>
              </a:pPr>
              <a:r>
                <a:rPr lang="en-US" sz="1200" dirty="0" smtClean="0">
                  <a:solidFill>
                    <a:schemeClr val="bg1"/>
                  </a:solidFill>
                </a:rPr>
                <a:t>on an </a:t>
              </a:r>
            </a:p>
            <a:p>
              <a:pPr lvl="0" algn="ctr" defTabSz="1778000">
                <a:lnSpc>
                  <a:spcPct val="90000"/>
                </a:lnSpc>
                <a:spcBef>
                  <a:spcPct val="0"/>
                </a:spcBef>
                <a:spcAft>
                  <a:spcPct val="35000"/>
                </a:spcAft>
              </a:pPr>
              <a:r>
                <a:rPr lang="en-US" sz="1200" dirty="0" smtClean="0">
                  <a:solidFill>
                    <a:schemeClr val="bg1"/>
                  </a:solidFill>
                </a:rPr>
                <a:t>exchange </a:t>
              </a:r>
              <a:br>
                <a:rPr lang="en-US" sz="1200" dirty="0" smtClean="0">
                  <a:solidFill>
                    <a:schemeClr val="bg1"/>
                  </a:solidFill>
                </a:rPr>
              </a:br>
              <a:endParaRPr lang="en-US" sz="1200" dirty="0">
                <a:solidFill>
                  <a:schemeClr val="bg1"/>
                </a:solidFill>
              </a:endParaRPr>
            </a:p>
          </p:txBody>
        </p:sp>
      </p:grpSp>
      <p:cxnSp>
        <p:nvCxnSpPr>
          <p:cNvPr id="43" name="Straight Connector 42"/>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938876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 calcmode="lin" valueType="num">
                                      <p:cBhvr>
                                        <p:cTn id="13" dur="500" fill="hold"/>
                                        <p:tgtEl>
                                          <p:spTgt spid="8"/>
                                        </p:tgtEl>
                                        <p:attrNameLst>
                                          <p:attrName>style.rotation</p:attrName>
                                        </p:attrNameLst>
                                      </p:cBhvr>
                                      <p:tavLst>
                                        <p:tav tm="0">
                                          <p:val>
                                            <p:fltVal val="90"/>
                                          </p:val>
                                        </p:tav>
                                        <p:tav tm="100000">
                                          <p:val>
                                            <p:fltVal val="0"/>
                                          </p:val>
                                        </p:tav>
                                      </p:tavLst>
                                    </p:anim>
                                    <p:animEffect transition="in" filter="fade">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10589" r="12926"/>
          <a:stretch/>
        </p:blipFill>
        <p:spPr>
          <a:xfrm>
            <a:off x="0" y="1707768"/>
            <a:ext cx="2628898" cy="4160529"/>
          </a:xfrm>
          <a:prstGeom prst="rect">
            <a:avLst/>
          </a:prstGeom>
        </p:spPr>
      </p:pic>
      <p:graphicFrame>
        <p:nvGraphicFramePr>
          <p:cNvPr id="4" name="Table 3">
            <a:extLst>
              <a:ext uri="{FF2B5EF4-FFF2-40B4-BE49-F238E27FC236}">
                <a16:creationId xmlns:a16="http://schemas.microsoft.com/office/drawing/2014/main" xmlns="" id="{86EC2BE6-A279-47C1-8050-DB86C1900678}"/>
              </a:ext>
            </a:extLst>
          </p:cNvPr>
          <p:cNvGraphicFramePr>
            <a:graphicFrameLocks noGrp="1"/>
          </p:cNvGraphicFramePr>
          <p:nvPr>
            <p:extLst>
              <p:ext uri="{D42A27DB-BD31-4B8C-83A1-F6EECF244321}">
                <p14:modId xmlns:p14="http://schemas.microsoft.com/office/powerpoint/2010/main" val="3931936551"/>
              </p:ext>
            </p:extLst>
          </p:nvPr>
        </p:nvGraphicFramePr>
        <p:xfrm>
          <a:off x="2624818" y="1714502"/>
          <a:ext cx="3894364" cy="4160610"/>
        </p:xfrm>
        <a:graphic>
          <a:graphicData uri="http://schemas.openxmlformats.org/drawingml/2006/table">
            <a:tbl>
              <a:tblPr firstRow="1" bandRow="1">
                <a:tableStyleId>{5C22544A-7EE6-4342-B048-85BDC9FD1C3A}</a:tableStyleId>
              </a:tblPr>
              <a:tblGrid>
                <a:gridCol w="614572">
                  <a:extLst>
                    <a:ext uri="{9D8B030D-6E8A-4147-A177-3AD203B41FA5}">
                      <a16:colId xmlns:a16="http://schemas.microsoft.com/office/drawing/2014/main" xmlns="" val="1714366610"/>
                    </a:ext>
                  </a:extLst>
                </a:gridCol>
                <a:gridCol w="2629097">
                  <a:extLst>
                    <a:ext uri="{9D8B030D-6E8A-4147-A177-3AD203B41FA5}">
                      <a16:colId xmlns:a16="http://schemas.microsoft.com/office/drawing/2014/main" xmlns="" val="2866891229"/>
                    </a:ext>
                  </a:extLst>
                </a:gridCol>
                <a:gridCol w="650695">
                  <a:extLst>
                    <a:ext uri="{9D8B030D-6E8A-4147-A177-3AD203B41FA5}">
                      <a16:colId xmlns:a16="http://schemas.microsoft.com/office/drawing/2014/main" xmlns="" val="774840824"/>
                    </a:ext>
                  </a:extLst>
                </a:gridCol>
              </a:tblGrid>
              <a:tr h="693435">
                <a:tc>
                  <a:txBody>
                    <a:bodyPr/>
                    <a:lstStyle/>
                    <a:p>
                      <a:endParaRPr lang="en-US" dirty="0"/>
                    </a:p>
                  </a:txBody>
                  <a:tcP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tc>
                  <a:txBody>
                    <a:bodyPr/>
                    <a:lstStyle/>
                    <a:p>
                      <a:pPr algn="ctr"/>
                      <a:r>
                        <a:rPr lang="en-US" sz="1400" b="1" dirty="0" smtClean="0">
                          <a:solidFill>
                            <a:schemeClr val="tx1"/>
                          </a:solidFill>
                        </a:rPr>
                        <a:t>Investment product offering </a:t>
                      </a:r>
                      <a:br>
                        <a:rPr lang="en-US" sz="1400" b="1" dirty="0" smtClean="0">
                          <a:solidFill>
                            <a:schemeClr val="tx1"/>
                          </a:solidFill>
                        </a:rPr>
                      </a:br>
                      <a:r>
                        <a:rPr lang="en-US" sz="1400" b="1" dirty="0" smtClean="0">
                          <a:solidFill>
                            <a:schemeClr val="tx1"/>
                          </a:solidFill>
                        </a:rPr>
                        <a:t>a growth opportunity</a:t>
                      </a:r>
                      <a:endParaRPr lang="en-US" sz="1400" b="1" dirty="0">
                        <a:solidFill>
                          <a:schemeClr val="tx1"/>
                        </a:solidFill>
                      </a:endParaRPr>
                    </a:p>
                  </a:txBody>
                  <a:tcPr marL="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tc>
                  <a:txBody>
                    <a:bodyPr/>
                    <a:lstStyle/>
                    <a:p>
                      <a:endParaRPr lang="en-US"/>
                    </a:p>
                  </a:txBody>
                  <a:tcPr>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xmlns="" val="2675194458"/>
                  </a:ext>
                </a:extLst>
              </a:tr>
              <a:tr h="693435">
                <a:tc>
                  <a:txBody>
                    <a:bodyPr/>
                    <a:lstStyle/>
                    <a:p>
                      <a:endParaRPr lang="en-US" dirty="0"/>
                    </a:p>
                  </a:txBody>
                  <a:tcP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tc>
                  <a:txBody>
                    <a:bodyPr/>
                    <a:lstStyle/>
                    <a:p>
                      <a:pPr algn="ctr"/>
                      <a:r>
                        <a:rPr lang="en-US" sz="1400" b="1" dirty="0" smtClean="0">
                          <a:solidFill>
                            <a:schemeClr val="tx1"/>
                          </a:solidFill>
                        </a:rPr>
                        <a:t>Offers a maturity guarantee on all or a portion of the investment</a:t>
                      </a:r>
                      <a:endParaRPr lang="en-US" sz="1400" b="1" dirty="0">
                        <a:solidFill>
                          <a:schemeClr val="tx1"/>
                        </a:solidFill>
                      </a:endParaRPr>
                    </a:p>
                  </a:txBody>
                  <a:tcPr marL="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tc>
                  <a:txBody>
                    <a:bodyPr/>
                    <a:lstStyle/>
                    <a:p>
                      <a:endParaRPr lang="en-US"/>
                    </a:p>
                  </a:txBody>
                  <a:tcPr>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xmlns="" val="2371934700"/>
                  </a:ext>
                </a:extLst>
              </a:tr>
              <a:tr h="693435">
                <a:tc>
                  <a:txBody>
                    <a:bodyPr/>
                    <a:lstStyle/>
                    <a:p>
                      <a:endParaRPr lang="en-US" dirty="0"/>
                    </a:p>
                  </a:txBody>
                  <a:tcP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tc>
                  <a:txBody>
                    <a:bodyPr/>
                    <a:lstStyle/>
                    <a:p>
                      <a:pPr algn="ctr"/>
                      <a:r>
                        <a:rPr lang="en-US" sz="1400" b="1" dirty="0">
                          <a:solidFill>
                            <a:schemeClr val="tx1"/>
                          </a:solidFill>
                        </a:rPr>
                        <a:t>Allows resets to lock in</a:t>
                      </a:r>
                      <a:br>
                        <a:rPr lang="en-US" sz="1400" b="1" dirty="0">
                          <a:solidFill>
                            <a:schemeClr val="tx1"/>
                          </a:solidFill>
                        </a:rPr>
                      </a:br>
                      <a:r>
                        <a:rPr lang="en-US" sz="1400" b="1" dirty="0">
                          <a:solidFill>
                            <a:schemeClr val="tx1"/>
                          </a:solidFill>
                        </a:rPr>
                        <a:t>investment gains</a:t>
                      </a:r>
                    </a:p>
                  </a:txBody>
                  <a:tcPr marL="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tc>
                  <a:txBody>
                    <a:bodyPr/>
                    <a:lstStyle/>
                    <a:p>
                      <a:endParaRPr lang="en-US"/>
                    </a:p>
                  </a:txBody>
                  <a:tcPr>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xmlns="" val="1505592720"/>
                  </a:ext>
                </a:extLst>
              </a:tr>
              <a:tr h="693435">
                <a:tc>
                  <a:txBody>
                    <a:bodyPr/>
                    <a:lstStyle/>
                    <a:p>
                      <a:endParaRPr lang="en-US" dirty="0"/>
                    </a:p>
                  </a:txBody>
                  <a:tcP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tc>
                  <a:txBody>
                    <a:bodyPr/>
                    <a:lstStyle/>
                    <a:p>
                      <a:pPr algn="ctr"/>
                      <a:r>
                        <a:rPr lang="en-US" sz="1400" b="1" dirty="0">
                          <a:solidFill>
                            <a:schemeClr val="tx1"/>
                          </a:solidFill>
                        </a:rPr>
                        <a:t>Provides a death </a:t>
                      </a:r>
                      <a:r>
                        <a:rPr lang="en-US" sz="1400" b="1" dirty="0" smtClean="0">
                          <a:solidFill>
                            <a:schemeClr val="tx1"/>
                          </a:solidFill>
                        </a:rPr>
                        <a:t>benefit guarantee</a:t>
                      </a:r>
                      <a:endParaRPr lang="en-US" sz="1400" b="1" dirty="0">
                        <a:solidFill>
                          <a:schemeClr val="tx1"/>
                        </a:solidFill>
                      </a:endParaRPr>
                    </a:p>
                  </a:txBody>
                  <a:tcPr marL="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tc>
                  <a:txBody>
                    <a:bodyPr/>
                    <a:lstStyle/>
                    <a:p>
                      <a:endParaRPr lang="en-US"/>
                    </a:p>
                  </a:txBody>
                  <a:tcPr>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xmlns="" val="1915381540"/>
                  </a:ext>
                </a:extLst>
              </a:tr>
              <a:tr h="693435">
                <a:tc>
                  <a:txBody>
                    <a:bodyPr/>
                    <a:lstStyle/>
                    <a:p>
                      <a:endParaRPr lang="en-US" dirty="0"/>
                    </a:p>
                  </a:txBody>
                  <a:tcP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tc>
                  <a:txBody>
                    <a:bodyPr/>
                    <a:lstStyle/>
                    <a:p>
                      <a:pPr algn="ctr"/>
                      <a:r>
                        <a:rPr lang="en-US" sz="1400" b="1" dirty="0">
                          <a:solidFill>
                            <a:schemeClr val="tx1"/>
                          </a:solidFill>
                        </a:rPr>
                        <a:t>Can be passed to heirs</a:t>
                      </a:r>
                      <a:br>
                        <a:rPr lang="en-US" sz="1400" b="1" dirty="0">
                          <a:solidFill>
                            <a:schemeClr val="tx1"/>
                          </a:solidFill>
                        </a:rPr>
                      </a:br>
                      <a:r>
                        <a:rPr lang="en-US" sz="1400" b="1" dirty="0">
                          <a:solidFill>
                            <a:schemeClr val="tx1"/>
                          </a:solidFill>
                        </a:rPr>
                        <a:t>without probate fees</a:t>
                      </a:r>
                    </a:p>
                  </a:txBody>
                  <a:tcPr marL="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tc>
                  <a:txBody>
                    <a:bodyPr/>
                    <a:lstStyle/>
                    <a:p>
                      <a:endParaRPr lang="en-US" dirty="0"/>
                    </a:p>
                  </a:txBody>
                  <a:tcPr>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xmlns="" val="3488699267"/>
                  </a:ext>
                </a:extLst>
              </a:tr>
              <a:tr h="693435">
                <a:tc>
                  <a:txBody>
                    <a:bodyPr/>
                    <a:lstStyle/>
                    <a:p>
                      <a:endParaRPr lang="en-US"/>
                    </a:p>
                  </a:txBody>
                  <a:tcP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tc>
                  <a:txBody>
                    <a:bodyPr/>
                    <a:lstStyle/>
                    <a:p>
                      <a:pPr algn="ctr"/>
                      <a:r>
                        <a:rPr lang="en-US" sz="1400" b="1" dirty="0">
                          <a:solidFill>
                            <a:schemeClr val="tx1"/>
                          </a:solidFill>
                        </a:rPr>
                        <a:t>Provides potential protection</a:t>
                      </a:r>
                      <a:br>
                        <a:rPr lang="en-US" sz="1400" b="1" dirty="0">
                          <a:solidFill>
                            <a:schemeClr val="tx1"/>
                          </a:solidFill>
                        </a:rPr>
                      </a:br>
                      <a:r>
                        <a:rPr lang="en-US" sz="1400" b="1" dirty="0">
                          <a:solidFill>
                            <a:schemeClr val="tx1"/>
                          </a:solidFill>
                        </a:rPr>
                        <a:t>from creditors</a:t>
                      </a:r>
                    </a:p>
                  </a:txBody>
                  <a:tcPr marL="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tc>
                  <a:txBody>
                    <a:bodyPr/>
                    <a:lstStyle/>
                    <a:p>
                      <a:endParaRPr lang="en-US" dirty="0"/>
                    </a:p>
                  </a:txBody>
                  <a:tcPr>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xmlns="" val="4064084295"/>
                  </a:ext>
                </a:extLst>
              </a:tr>
            </a:tbl>
          </a:graphicData>
        </a:graphic>
      </p:graphicFrame>
      <p:sp>
        <p:nvSpPr>
          <p:cNvPr id="7" name="Title 1"/>
          <p:cNvSpPr>
            <a:spLocks noGrp="1"/>
          </p:cNvSpPr>
          <p:nvPr>
            <p:ph type="title"/>
          </p:nvPr>
        </p:nvSpPr>
        <p:spPr>
          <a:xfrm>
            <a:off x="1594886" y="280800"/>
            <a:ext cx="7463390" cy="363600"/>
          </a:xfrm>
        </p:spPr>
        <p:txBody>
          <a:bodyPr/>
          <a:lstStyle/>
          <a:p>
            <a:r>
              <a:rPr lang="en-US" sz="2000" dirty="0"/>
              <a:t>Investment Vehicles – Segregated (</a:t>
            </a:r>
            <a:r>
              <a:rPr lang="en-US" sz="2000" dirty="0" err="1" smtClean="0"/>
              <a:t>Seg</a:t>
            </a:r>
            <a:r>
              <a:rPr lang="en-US" sz="2000" dirty="0" smtClean="0"/>
              <a:t>.) </a:t>
            </a:r>
            <a:r>
              <a:rPr lang="en-US" sz="2000" dirty="0"/>
              <a:t>Funds </a:t>
            </a:r>
          </a:p>
        </p:txBody>
      </p:sp>
      <p:sp>
        <p:nvSpPr>
          <p:cNvPr id="20" name="Pentagon 12">
            <a:extLst>
              <a:ext uri="{FF2B5EF4-FFF2-40B4-BE49-F238E27FC236}">
                <a16:creationId xmlns:a16="http://schemas.microsoft.com/office/drawing/2014/main" xmlns=""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6</a:t>
            </a:r>
            <a:endParaRPr lang="en-US" dirty="0">
              <a:solidFill>
                <a:schemeClr val="bg1"/>
              </a:solidFill>
            </a:endParaRPr>
          </a:p>
        </p:txBody>
      </p:sp>
      <p:grpSp>
        <p:nvGrpSpPr>
          <p:cNvPr id="15" name="Group 14"/>
          <p:cNvGrpSpPr/>
          <p:nvPr/>
        </p:nvGrpSpPr>
        <p:grpSpPr>
          <a:xfrm>
            <a:off x="2703739" y="1819627"/>
            <a:ext cx="457200" cy="3930299"/>
            <a:chOff x="2703739" y="1819627"/>
            <a:chExt cx="457200" cy="3930299"/>
          </a:xfrm>
        </p:grpSpPr>
        <p:sp>
          <p:nvSpPr>
            <p:cNvPr id="25" name="Oval 24">
              <a:extLst>
                <a:ext uri="{FF2B5EF4-FFF2-40B4-BE49-F238E27FC236}">
                  <a16:creationId xmlns:a16="http://schemas.microsoft.com/office/drawing/2014/main" xmlns="" id="{6C34C76B-688D-4657-BD1E-CAECA2525EFB}"/>
                </a:ext>
              </a:extLst>
            </p:cNvPr>
            <p:cNvSpPr/>
            <p:nvPr/>
          </p:nvSpPr>
          <p:spPr>
            <a:xfrm>
              <a:off x="2703739" y="1819627"/>
              <a:ext cx="457200" cy="457200"/>
            </a:xfrm>
            <a:prstGeom prst="ellipse">
              <a:avLst/>
            </a:prstGeom>
            <a:solidFill>
              <a:srgbClr val="00A1AD"/>
            </a:solidFill>
            <a:ln w="12700">
              <a:noFill/>
            </a:ln>
          </p:spPr>
          <p:txBody>
            <a:bodyPr lIns="0" tIns="0" rIns="0" bIns="0" rtlCol="0" anchor="ctr">
              <a:noAutofit/>
            </a:bodyPr>
            <a:lstStyle/>
            <a:p>
              <a:pPr algn="ctr">
                <a:spcAft>
                  <a:spcPts val="1200"/>
                </a:spcAft>
              </a:pPr>
              <a:r>
                <a:rPr lang="en-US" sz="1200" b="1" dirty="0">
                  <a:solidFill>
                    <a:schemeClr val="bg1"/>
                  </a:solidFill>
                </a:rPr>
                <a:t>Yes</a:t>
              </a:r>
            </a:p>
          </p:txBody>
        </p:sp>
        <p:sp>
          <p:nvSpPr>
            <p:cNvPr id="26" name="Oval 25">
              <a:extLst>
                <a:ext uri="{FF2B5EF4-FFF2-40B4-BE49-F238E27FC236}">
                  <a16:creationId xmlns:a16="http://schemas.microsoft.com/office/drawing/2014/main" xmlns="" id="{73AD7504-FEA2-4AA9-8E87-E2A7D0BB0056}"/>
                </a:ext>
              </a:extLst>
            </p:cNvPr>
            <p:cNvSpPr/>
            <p:nvPr/>
          </p:nvSpPr>
          <p:spPr>
            <a:xfrm>
              <a:off x="2703739" y="2514247"/>
              <a:ext cx="457200" cy="457200"/>
            </a:xfrm>
            <a:prstGeom prst="ellipse">
              <a:avLst/>
            </a:prstGeom>
            <a:solidFill>
              <a:srgbClr val="C00000"/>
            </a:solidFill>
            <a:ln w="12700">
              <a:noFill/>
            </a:ln>
          </p:spPr>
          <p:txBody>
            <a:bodyPr lIns="0" tIns="0" rIns="0" bIns="0" rtlCol="0" anchor="ctr">
              <a:noAutofit/>
            </a:bodyPr>
            <a:lstStyle/>
            <a:p>
              <a:pPr algn="ctr">
                <a:spcAft>
                  <a:spcPts val="1200"/>
                </a:spcAft>
              </a:pPr>
              <a:r>
                <a:rPr lang="en-US" sz="1200" b="1" dirty="0">
                  <a:solidFill>
                    <a:schemeClr val="bg1"/>
                  </a:solidFill>
                </a:rPr>
                <a:t>No</a:t>
              </a:r>
            </a:p>
          </p:txBody>
        </p:sp>
        <p:sp>
          <p:nvSpPr>
            <p:cNvPr id="27" name="Oval 26">
              <a:extLst>
                <a:ext uri="{FF2B5EF4-FFF2-40B4-BE49-F238E27FC236}">
                  <a16:creationId xmlns:a16="http://schemas.microsoft.com/office/drawing/2014/main" xmlns="" id="{257C8114-C77D-48F0-8C8A-7312EB9A30FC}"/>
                </a:ext>
              </a:extLst>
            </p:cNvPr>
            <p:cNvSpPr/>
            <p:nvPr/>
          </p:nvSpPr>
          <p:spPr>
            <a:xfrm>
              <a:off x="2703739" y="3208867"/>
              <a:ext cx="457200" cy="457200"/>
            </a:xfrm>
            <a:prstGeom prst="ellipse">
              <a:avLst/>
            </a:prstGeom>
            <a:solidFill>
              <a:srgbClr val="C00000"/>
            </a:solidFill>
            <a:ln w="12700">
              <a:noFill/>
            </a:ln>
          </p:spPr>
          <p:txBody>
            <a:bodyPr lIns="0" tIns="0" rIns="0" bIns="0" rtlCol="0" anchor="ctr">
              <a:noAutofit/>
            </a:bodyPr>
            <a:lstStyle/>
            <a:p>
              <a:pPr algn="ctr">
                <a:spcAft>
                  <a:spcPts val="1200"/>
                </a:spcAft>
              </a:pPr>
              <a:r>
                <a:rPr lang="en-US" sz="1200" b="1" dirty="0">
                  <a:solidFill>
                    <a:schemeClr val="bg1"/>
                  </a:solidFill>
                </a:rPr>
                <a:t>No</a:t>
              </a:r>
            </a:p>
          </p:txBody>
        </p:sp>
        <p:sp>
          <p:nvSpPr>
            <p:cNvPr id="28" name="Oval 27">
              <a:extLst>
                <a:ext uri="{FF2B5EF4-FFF2-40B4-BE49-F238E27FC236}">
                  <a16:creationId xmlns:a16="http://schemas.microsoft.com/office/drawing/2014/main" xmlns="" id="{57EE751F-0FE0-49CA-B7AC-243735DF0EF9}"/>
                </a:ext>
              </a:extLst>
            </p:cNvPr>
            <p:cNvSpPr/>
            <p:nvPr/>
          </p:nvSpPr>
          <p:spPr>
            <a:xfrm>
              <a:off x="2703739" y="3903487"/>
              <a:ext cx="457200" cy="457200"/>
            </a:xfrm>
            <a:prstGeom prst="ellipse">
              <a:avLst/>
            </a:prstGeom>
            <a:solidFill>
              <a:srgbClr val="C00000"/>
            </a:solidFill>
            <a:ln w="12700">
              <a:noFill/>
            </a:ln>
          </p:spPr>
          <p:txBody>
            <a:bodyPr lIns="0" tIns="0" rIns="0" bIns="0" rtlCol="0" anchor="ctr">
              <a:noAutofit/>
            </a:bodyPr>
            <a:lstStyle/>
            <a:p>
              <a:pPr algn="ctr">
                <a:spcAft>
                  <a:spcPts val="1200"/>
                </a:spcAft>
              </a:pPr>
              <a:r>
                <a:rPr lang="en-US" sz="1200" b="1" dirty="0">
                  <a:solidFill>
                    <a:schemeClr val="bg1"/>
                  </a:solidFill>
                </a:rPr>
                <a:t>No</a:t>
              </a:r>
            </a:p>
          </p:txBody>
        </p:sp>
        <p:sp>
          <p:nvSpPr>
            <p:cNvPr id="29" name="Oval 28">
              <a:extLst>
                <a:ext uri="{FF2B5EF4-FFF2-40B4-BE49-F238E27FC236}">
                  <a16:creationId xmlns:a16="http://schemas.microsoft.com/office/drawing/2014/main" xmlns="" id="{DE0CADF9-0E41-408F-8911-4647F39C4E71}"/>
                </a:ext>
              </a:extLst>
            </p:cNvPr>
            <p:cNvSpPr/>
            <p:nvPr/>
          </p:nvSpPr>
          <p:spPr>
            <a:xfrm>
              <a:off x="2703739" y="4598107"/>
              <a:ext cx="457200" cy="457200"/>
            </a:xfrm>
            <a:prstGeom prst="ellipse">
              <a:avLst/>
            </a:prstGeom>
            <a:solidFill>
              <a:srgbClr val="C00000"/>
            </a:solidFill>
            <a:ln w="12700">
              <a:noFill/>
            </a:ln>
          </p:spPr>
          <p:txBody>
            <a:bodyPr lIns="0" tIns="0" rIns="0" bIns="0" rtlCol="0" anchor="ctr">
              <a:noAutofit/>
            </a:bodyPr>
            <a:lstStyle/>
            <a:p>
              <a:pPr algn="ctr">
                <a:spcAft>
                  <a:spcPts val="1200"/>
                </a:spcAft>
              </a:pPr>
              <a:r>
                <a:rPr lang="en-US" sz="1200" b="1" dirty="0">
                  <a:solidFill>
                    <a:schemeClr val="bg1"/>
                  </a:solidFill>
                </a:rPr>
                <a:t>No</a:t>
              </a:r>
            </a:p>
          </p:txBody>
        </p:sp>
        <p:sp>
          <p:nvSpPr>
            <p:cNvPr id="30" name="Oval 29">
              <a:extLst>
                <a:ext uri="{FF2B5EF4-FFF2-40B4-BE49-F238E27FC236}">
                  <a16:creationId xmlns:a16="http://schemas.microsoft.com/office/drawing/2014/main" xmlns="" id="{1C0DD667-BB8E-4DBC-92E9-446A7337D80E}"/>
                </a:ext>
              </a:extLst>
            </p:cNvPr>
            <p:cNvSpPr/>
            <p:nvPr/>
          </p:nvSpPr>
          <p:spPr>
            <a:xfrm>
              <a:off x="2703739" y="5292726"/>
              <a:ext cx="457200" cy="457200"/>
            </a:xfrm>
            <a:prstGeom prst="ellipse">
              <a:avLst/>
            </a:prstGeom>
            <a:solidFill>
              <a:srgbClr val="C00000"/>
            </a:solidFill>
            <a:ln w="12700">
              <a:noFill/>
            </a:ln>
          </p:spPr>
          <p:txBody>
            <a:bodyPr lIns="0" tIns="0" rIns="0" bIns="0" rtlCol="0" anchor="ctr">
              <a:noAutofit/>
            </a:bodyPr>
            <a:lstStyle/>
            <a:p>
              <a:pPr algn="ctr">
                <a:spcAft>
                  <a:spcPts val="1200"/>
                </a:spcAft>
              </a:pPr>
              <a:r>
                <a:rPr lang="en-US" sz="1200" b="1" dirty="0">
                  <a:solidFill>
                    <a:schemeClr val="bg1"/>
                  </a:solidFill>
                </a:rPr>
                <a:t>No</a:t>
              </a:r>
            </a:p>
          </p:txBody>
        </p:sp>
      </p:grpSp>
      <p:grpSp>
        <p:nvGrpSpPr>
          <p:cNvPr id="17" name="Group 16"/>
          <p:cNvGrpSpPr/>
          <p:nvPr/>
        </p:nvGrpSpPr>
        <p:grpSpPr>
          <a:xfrm>
            <a:off x="5926627" y="1819627"/>
            <a:ext cx="457200" cy="3930299"/>
            <a:chOff x="5926627" y="1819627"/>
            <a:chExt cx="457200" cy="3930299"/>
          </a:xfrm>
        </p:grpSpPr>
        <p:sp>
          <p:nvSpPr>
            <p:cNvPr id="31" name="Oval 30">
              <a:extLst>
                <a:ext uri="{FF2B5EF4-FFF2-40B4-BE49-F238E27FC236}">
                  <a16:creationId xmlns:a16="http://schemas.microsoft.com/office/drawing/2014/main" xmlns="" id="{FD9666CB-2B1C-4BC6-8316-C82EA85AA816}"/>
                </a:ext>
              </a:extLst>
            </p:cNvPr>
            <p:cNvSpPr/>
            <p:nvPr/>
          </p:nvSpPr>
          <p:spPr>
            <a:xfrm>
              <a:off x="5926627" y="1819627"/>
              <a:ext cx="457200" cy="457200"/>
            </a:xfrm>
            <a:prstGeom prst="ellipse">
              <a:avLst/>
            </a:prstGeom>
            <a:solidFill>
              <a:srgbClr val="00A1AD"/>
            </a:solidFill>
            <a:ln w="12700">
              <a:noFill/>
            </a:ln>
          </p:spPr>
          <p:txBody>
            <a:bodyPr lIns="0" tIns="0" rIns="0" bIns="0" rtlCol="0" anchor="ctr">
              <a:noAutofit/>
            </a:bodyPr>
            <a:lstStyle/>
            <a:p>
              <a:pPr algn="ctr">
                <a:spcAft>
                  <a:spcPts val="1200"/>
                </a:spcAft>
              </a:pPr>
              <a:r>
                <a:rPr lang="en-US" sz="1200" b="1" dirty="0">
                  <a:solidFill>
                    <a:schemeClr val="bg1"/>
                  </a:solidFill>
                </a:rPr>
                <a:t>Yes</a:t>
              </a:r>
            </a:p>
          </p:txBody>
        </p:sp>
        <p:sp>
          <p:nvSpPr>
            <p:cNvPr id="32" name="Oval 31">
              <a:extLst>
                <a:ext uri="{FF2B5EF4-FFF2-40B4-BE49-F238E27FC236}">
                  <a16:creationId xmlns:a16="http://schemas.microsoft.com/office/drawing/2014/main" xmlns="" id="{9138D634-787D-4DEB-91A0-38CC19EDAE3F}"/>
                </a:ext>
              </a:extLst>
            </p:cNvPr>
            <p:cNvSpPr/>
            <p:nvPr/>
          </p:nvSpPr>
          <p:spPr>
            <a:xfrm>
              <a:off x="5926627" y="2514247"/>
              <a:ext cx="457200" cy="457200"/>
            </a:xfrm>
            <a:prstGeom prst="ellipse">
              <a:avLst/>
            </a:prstGeom>
            <a:solidFill>
              <a:srgbClr val="00A1AD"/>
            </a:solidFill>
            <a:ln w="12700">
              <a:noFill/>
            </a:ln>
          </p:spPr>
          <p:txBody>
            <a:bodyPr lIns="0" tIns="0" rIns="0" bIns="0" rtlCol="0" anchor="ctr">
              <a:noAutofit/>
            </a:bodyPr>
            <a:lstStyle/>
            <a:p>
              <a:pPr algn="ctr">
                <a:spcAft>
                  <a:spcPts val="1200"/>
                </a:spcAft>
              </a:pPr>
              <a:r>
                <a:rPr lang="en-US" sz="1200" b="1" dirty="0">
                  <a:solidFill>
                    <a:schemeClr val="bg1"/>
                  </a:solidFill>
                </a:rPr>
                <a:t>Yes</a:t>
              </a:r>
            </a:p>
          </p:txBody>
        </p:sp>
        <p:sp>
          <p:nvSpPr>
            <p:cNvPr id="33" name="Oval 32">
              <a:extLst>
                <a:ext uri="{FF2B5EF4-FFF2-40B4-BE49-F238E27FC236}">
                  <a16:creationId xmlns:a16="http://schemas.microsoft.com/office/drawing/2014/main" xmlns="" id="{27F5CC85-7BA6-4826-A970-37525CDD67C9}"/>
                </a:ext>
              </a:extLst>
            </p:cNvPr>
            <p:cNvSpPr/>
            <p:nvPr/>
          </p:nvSpPr>
          <p:spPr>
            <a:xfrm>
              <a:off x="5926627" y="3208867"/>
              <a:ext cx="457200" cy="457200"/>
            </a:xfrm>
            <a:prstGeom prst="ellipse">
              <a:avLst/>
            </a:prstGeom>
            <a:solidFill>
              <a:srgbClr val="00A1AD"/>
            </a:solidFill>
            <a:ln w="12700">
              <a:noFill/>
            </a:ln>
          </p:spPr>
          <p:txBody>
            <a:bodyPr lIns="0" tIns="0" rIns="0" bIns="0" rtlCol="0" anchor="ctr">
              <a:noAutofit/>
            </a:bodyPr>
            <a:lstStyle/>
            <a:p>
              <a:pPr algn="ctr">
                <a:spcAft>
                  <a:spcPts val="1200"/>
                </a:spcAft>
              </a:pPr>
              <a:r>
                <a:rPr lang="en-US" sz="1200" b="1" dirty="0">
                  <a:solidFill>
                    <a:schemeClr val="bg1"/>
                  </a:solidFill>
                </a:rPr>
                <a:t>Yes</a:t>
              </a:r>
            </a:p>
          </p:txBody>
        </p:sp>
        <p:sp>
          <p:nvSpPr>
            <p:cNvPr id="34" name="Oval 33">
              <a:extLst>
                <a:ext uri="{FF2B5EF4-FFF2-40B4-BE49-F238E27FC236}">
                  <a16:creationId xmlns:a16="http://schemas.microsoft.com/office/drawing/2014/main" xmlns="" id="{AA58996F-0828-4043-8C11-FB66E369CC57}"/>
                </a:ext>
              </a:extLst>
            </p:cNvPr>
            <p:cNvSpPr/>
            <p:nvPr/>
          </p:nvSpPr>
          <p:spPr>
            <a:xfrm>
              <a:off x="5926627" y="3903487"/>
              <a:ext cx="457200" cy="457200"/>
            </a:xfrm>
            <a:prstGeom prst="ellipse">
              <a:avLst/>
            </a:prstGeom>
            <a:solidFill>
              <a:srgbClr val="00A1AD"/>
            </a:solidFill>
            <a:ln w="12700">
              <a:noFill/>
            </a:ln>
          </p:spPr>
          <p:txBody>
            <a:bodyPr lIns="0" tIns="0" rIns="0" bIns="0" rtlCol="0" anchor="ctr">
              <a:noAutofit/>
            </a:bodyPr>
            <a:lstStyle/>
            <a:p>
              <a:pPr algn="ctr">
                <a:spcAft>
                  <a:spcPts val="1200"/>
                </a:spcAft>
              </a:pPr>
              <a:r>
                <a:rPr lang="en-US" sz="1200" b="1" dirty="0">
                  <a:solidFill>
                    <a:schemeClr val="bg1"/>
                  </a:solidFill>
                </a:rPr>
                <a:t>Yes</a:t>
              </a:r>
            </a:p>
          </p:txBody>
        </p:sp>
        <p:sp>
          <p:nvSpPr>
            <p:cNvPr id="35" name="Oval 34">
              <a:extLst>
                <a:ext uri="{FF2B5EF4-FFF2-40B4-BE49-F238E27FC236}">
                  <a16:creationId xmlns:a16="http://schemas.microsoft.com/office/drawing/2014/main" xmlns="" id="{D7EDF74D-C397-4EDB-9349-BD4A09EC92D5}"/>
                </a:ext>
              </a:extLst>
            </p:cNvPr>
            <p:cNvSpPr/>
            <p:nvPr/>
          </p:nvSpPr>
          <p:spPr>
            <a:xfrm>
              <a:off x="5926627" y="4598107"/>
              <a:ext cx="457200" cy="457200"/>
            </a:xfrm>
            <a:prstGeom prst="ellipse">
              <a:avLst/>
            </a:prstGeom>
            <a:solidFill>
              <a:srgbClr val="00A1AD"/>
            </a:solidFill>
            <a:ln w="12700">
              <a:noFill/>
            </a:ln>
          </p:spPr>
          <p:txBody>
            <a:bodyPr lIns="0" tIns="0" rIns="0" bIns="0" rtlCol="0" anchor="ctr">
              <a:noAutofit/>
            </a:bodyPr>
            <a:lstStyle/>
            <a:p>
              <a:pPr algn="ctr">
                <a:spcAft>
                  <a:spcPts val="1200"/>
                </a:spcAft>
              </a:pPr>
              <a:r>
                <a:rPr lang="en-US" sz="1200" b="1" dirty="0">
                  <a:solidFill>
                    <a:schemeClr val="bg1"/>
                  </a:solidFill>
                </a:rPr>
                <a:t>Yes</a:t>
              </a:r>
            </a:p>
          </p:txBody>
        </p:sp>
        <p:sp>
          <p:nvSpPr>
            <p:cNvPr id="36" name="Oval 35">
              <a:extLst>
                <a:ext uri="{FF2B5EF4-FFF2-40B4-BE49-F238E27FC236}">
                  <a16:creationId xmlns:a16="http://schemas.microsoft.com/office/drawing/2014/main" xmlns="" id="{B0FA7284-2201-4276-9191-56252FC12627}"/>
                </a:ext>
              </a:extLst>
            </p:cNvPr>
            <p:cNvSpPr/>
            <p:nvPr/>
          </p:nvSpPr>
          <p:spPr>
            <a:xfrm>
              <a:off x="5926627" y="5292726"/>
              <a:ext cx="457200" cy="457200"/>
            </a:xfrm>
            <a:prstGeom prst="ellipse">
              <a:avLst/>
            </a:prstGeom>
            <a:solidFill>
              <a:srgbClr val="00A1AD"/>
            </a:solidFill>
            <a:ln w="12700">
              <a:noFill/>
            </a:ln>
          </p:spPr>
          <p:txBody>
            <a:bodyPr lIns="0" tIns="0" rIns="0" bIns="0" rtlCol="0" anchor="ctr">
              <a:noAutofit/>
            </a:bodyPr>
            <a:lstStyle/>
            <a:p>
              <a:pPr algn="ctr">
                <a:spcAft>
                  <a:spcPts val="1200"/>
                </a:spcAft>
              </a:pPr>
              <a:r>
                <a:rPr lang="en-US" sz="1200" b="1" dirty="0">
                  <a:solidFill>
                    <a:schemeClr val="bg1"/>
                  </a:solidFill>
                </a:rPr>
                <a:t>Yes</a:t>
              </a:r>
            </a:p>
          </p:txBody>
        </p:sp>
      </p:grpSp>
      <p:sp>
        <p:nvSpPr>
          <p:cNvPr id="5" name="Rectangle 4"/>
          <p:cNvSpPr/>
          <p:nvPr/>
        </p:nvSpPr>
        <p:spPr>
          <a:xfrm>
            <a:off x="6519182" y="1404077"/>
            <a:ext cx="2624818" cy="369332"/>
          </a:xfrm>
          <a:prstGeom prst="rect">
            <a:avLst/>
          </a:prstGeom>
        </p:spPr>
        <p:txBody>
          <a:bodyPr wrap="square">
            <a:spAutoFit/>
          </a:bodyPr>
          <a:lstStyle/>
          <a:p>
            <a:pPr algn="ctr"/>
            <a:r>
              <a:rPr lang="en-US" b="1" dirty="0" smtClean="0">
                <a:solidFill>
                  <a:srgbClr val="002567"/>
                </a:solidFill>
              </a:rPr>
              <a:t>SEGREGATED FUNDS </a:t>
            </a:r>
            <a:endParaRPr lang="en-US" dirty="0"/>
          </a:p>
        </p:txBody>
      </p:sp>
      <p:sp>
        <p:nvSpPr>
          <p:cNvPr id="8" name="Rectangle 7"/>
          <p:cNvSpPr/>
          <p:nvPr/>
        </p:nvSpPr>
        <p:spPr>
          <a:xfrm>
            <a:off x="0" y="1395729"/>
            <a:ext cx="2624818" cy="369332"/>
          </a:xfrm>
          <a:prstGeom prst="rect">
            <a:avLst/>
          </a:prstGeom>
        </p:spPr>
        <p:txBody>
          <a:bodyPr wrap="square">
            <a:spAutoFit/>
          </a:bodyPr>
          <a:lstStyle/>
          <a:p>
            <a:pPr algn="ctr"/>
            <a:r>
              <a:rPr lang="en-US" b="1" dirty="0" smtClean="0">
                <a:solidFill>
                  <a:srgbClr val="002567"/>
                </a:solidFill>
              </a:rPr>
              <a:t>MUTUAL FUNDS</a:t>
            </a:r>
            <a:endParaRPr lang="en-US" dirty="0"/>
          </a:p>
        </p:txBody>
      </p:sp>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13504" r="19281"/>
          <a:stretch/>
        </p:blipFill>
        <p:spPr>
          <a:xfrm>
            <a:off x="6506937" y="1706561"/>
            <a:ext cx="2637063" cy="4161726"/>
          </a:xfrm>
          <a:prstGeom prst="rect">
            <a:avLst/>
          </a:prstGeom>
        </p:spPr>
      </p:pic>
    </p:spTree>
    <p:extLst>
      <p:ext uri="{BB962C8B-B14F-4D97-AF65-F5344CB8AC3E}">
        <p14:creationId xmlns:p14="http://schemas.microsoft.com/office/powerpoint/2010/main" val="364661712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2000"/>
                            </p:stCondLst>
                            <p:childTnLst>
                              <p:par>
                                <p:cTn id="13" presetID="22" presetClass="entr" presetSubtype="1"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500"/>
                                        <p:tgtEl>
                                          <p:spTgt spid="15"/>
                                        </p:tgtEl>
                                      </p:cBhvr>
                                    </p:animEffect>
                                  </p:childTnLst>
                                </p:cTn>
                              </p:par>
                            </p:childTnLst>
                          </p:cTn>
                        </p:par>
                        <p:par>
                          <p:cTn id="16" fill="hold">
                            <p:stCondLst>
                              <p:cond delay="2500"/>
                            </p:stCondLst>
                            <p:childTnLst>
                              <p:par>
                                <p:cTn id="17" presetID="22" presetClass="entr" presetSubtype="2"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right)">
                                      <p:cBhvr>
                                        <p:cTn id="19" dur="500"/>
                                        <p:tgtEl>
                                          <p:spTgt spid="9"/>
                                        </p:tgtEl>
                                      </p:cBhvr>
                                    </p:animEffect>
                                  </p:childTnLst>
                                </p:cTn>
                              </p:par>
                            </p:childTnLst>
                          </p:cTn>
                        </p:par>
                        <p:par>
                          <p:cTn id="20" fill="hold">
                            <p:stCondLst>
                              <p:cond delay="3000"/>
                            </p:stCondLst>
                            <p:childTnLst>
                              <p:par>
                                <p:cTn id="21" presetID="22" presetClass="entr" presetSubtype="1"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up)">
                                      <p:cBhvr>
                                        <p:cTn id="23" dur="500"/>
                                        <p:tgtEl>
                                          <p:spTgt spid="5"/>
                                        </p:tgtEl>
                                      </p:cBhvr>
                                    </p:animEffect>
                                  </p:childTnLst>
                                </p:cTn>
                              </p:par>
                            </p:childTnLst>
                          </p:cTn>
                        </p:par>
                        <p:par>
                          <p:cTn id="24" fill="hold">
                            <p:stCondLst>
                              <p:cond delay="3500"/>
                            </p:stCondLst>
                            <p:childTnLst>
                              <p:par>
                                <p:cTn id="25" presetID="22" presetClass="entr" presetSubtype="1"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up)">
                                      <p:cBhvr>
                                        <p:cTn id="27" dur="500"/>
                                        <p:tgtEl>
                                          <p:spTgt spid="17"/>
                                        </p:tgtEl>
                                      </p:cBhvr>
                                    </p:animEffect>
                                  </p:childTnLst>
                                </p:cTn>
                              </p:par>
                            </p:childTnLst>
                          </p:cTn>
                        </p:par>
                        <p:par>
                          <p:cTn id="28" fill="hold">
                            <p:stCondLst>
                              <p:cond delay="4000"/>
                            </p:stCondLst>
                            <p:childTnLst>
                              <p:par>
                                <p:cTn id="29" presetID="22" presetClass="entr" presetSubtype="8"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4885" y="280800"/>
            <a:ext cx="8307939" cy="363600"/>
          </a:xfrm>
        </p:spPr>
        <p:txBody>
          <a:bodyPr/>
          <a:lstStyle/>
          <a:p>
            <a:r>
              <a:rPr lang="en-US" sz="2000" dirty="0">
                <a:latin typeface="Georgia" panose="02040502050405020303" pitchFamily="18" charset="0"/>
              </a:rPr>
              <a:t>Investment </a:t>
            </a:r>
            <a:r>
              <a:rPr lang="en-US" sz="2000" dirty="0" smtClean="0">
                <a:latin typeface="Georgia" panose="02040502050405020303" pitchFamily="18" charset="0"/>
              </a:rPr>
              <a:t>Vehicles – Group </a:t>
            </a:r>
            <a:r>
              <a:rPr lang="en-US" sz="2000" dirty="0">
                <a:latin typeface="Georgia" panose="02040502050405020303" pitchFamily="18" charset="0"/>
              </a:rPr>
              <a:t>Exercise</a:t>
            </a:r>
            <a:endParaRPr lang="en-US" sz="2000" dirty="0"/>
          </a:p>
        </p:txBody>
      </p:sp>
      <p:sp>
        <p:nvSpPr>
          <p:cNvPr id="18" name="Pentagon 12">
            <a:extLst>
              <a:ext uri="{FF2B5EF4-FFF2-40B4-BE49-F238E27FC236}">
                <a16:creationId xmlns="" xmlns:a16="http://schemas.microsoft.com/office/drawing/2014/main"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6</a:t>
            </a:r>
            <a:endParaRPr lang="en-US" dirty="0">
              <a:solidFill>
                <a:schemeClr val="bg1"/>
              </a:solidFill>
            </a:endParaRPr>
          </a:p>
        </p:txBody>
      </p:sp>
      <p:sp>
        <p:nvSpPr>
          <p:cNvPr id="9" name="TextBox 8">
            <a:extLst>
              <a:ext uri="{FF2B5EF4-FFF2-40B4-BE49-F238E27FC236}">
                <a16:creationId xmlns="" xmlns:a16="http://schemas.microsoft.com/office/drawing/2014/main" id="{21AE37ED-A81A-4DF1-BF14-26FB7363CEEA}"/>
              </a:ext>
            </a:extLst>
          </p:cNvPr>
          <p:cNvSpPr txBox="1"/>
          <p:nvPr/>
        </p:nvSpPr>
        <p:spPr>
          <a:xfrm>
            <a:off x="1177254" y="1943100"/>
            <a:ext cx="7534946" cy="641991"/>
          </a:xfrm>
          <a:prstGeom prst="rect">
            <a:avLst/>
          </a:prstGeom>
          <a:gradFill>
            <a:gsLst>
              <a:gs pos="0">
                <a:schemeClr val="accent1">
                  <a:alpha val="64000"/>
                </a:schemeClr>
              </a:gs>
              <a:gs pos="100000">
                <a:schemeClr val="accent1">
                  <a:lumMod val="30000"/>
                  <a:lumOff val="70000"/>
                  <a:alpha val="0"/>
                </a:schemeClr>
              </a:gs>
            </a:gsLst>
            <a:lin ang="0" scaled="0"/>
          </a:gradFill>
        </p:spPr>
        <p:txBody>
          <a:bodyPr wrap="square" rtlCol="0" anchor="ctr" anchorCtr="0">
            <a:noAutofit/>
          </a:bodyPr>
          <a:lstStyle>
            <a:defPPr>
              <a:defRPr lang="en-US"/>
            </a:defPPr>
          </a:lstStyle>
          <a:p>
            <a:r>
              <a:rPr lang="en-US" dirty="0"/>
              <a:t>Indexing</a:t>
            </a:r>
          </a:p>
        </p:txBody>
      </p:sp>
      <p:sp>
        <p:nvSpPr>
          <p:cNvPr id="10" name="TextBox 9">
            <a:extLst>
              <a:ext uri="{FF2B5EF4-FFF2-40B4-BE49-F238E27FC236}">
                <a16:creationId xmlns="" xmlns:a16="http://schemas.microsoft.com/office/drawing/2014/main" id="{76704FDD-C5EE-4372-A9C5-AF8DAFDF9129}"/>
              </a:ext>
            </a:extLst>
          </p:cNvPr>
          <p:cNvSpPr txBox="1"/>
          <p:nvPr/>
        </p:nvSpPr>
        <p:spPr>
          <a:xfrm>
            <a:off x="1177254" y="2692167"/>
            <a:ext cx="7534946" cy="641991"/>
          </a:xfrm>
          <a:prstGeom prst="rect">
            <a:avLst/>
          </a:prstGeom>
          <a:gradFill>
            <a:gsLst>
              <a:gs pos="0">
                <a:schemeClr val="accent1">
                  <a:alpha val="64000"/>
                </a:schemeClr>
              </a:gs>
              <a:gs pos="100000">
                <a:schemeClr val="accent1">
                  <a:lumMod val="30000"/>
                  <a:lumOff val="70000"/>
                  <a:alpha val="0"/>
                </a:schemeClr>
              </a:gs>
            </a:gsLst>
            <a:lin ang="0" scaled="0"/>
          </a:gradFill>
        </p:spPr>
        <p:txBody>
          <a:bodyPr wrap="square" rtlCol="0" anchor="ctr" anchorCtr="0">
            <a:noAutofit/>
          </a:bodyPr>
          <a:lstStyle>
            <a:defPPr>
              <a:defRPr lang="en-US"/>
            </a:defPPr>
          </a:lstStyle>
          <a:p>
            <a:r>
              <a:rPr lang="en-US" dirty="0"/>
              <a:t>Country Specific</a:t>
            </a:r>
          </a:p>
        </p:txBody>
      </p:sp>
      <p:sp>
        <p:nvSpPr>
          <p:cNvPr id="11" name="TextBox 10">
            <a:extLst>
              <a:ext uri="{FF2B5EF4-FFF2-40B4-BE49-F238E27FC236}">
                <a16:creationId xmlns="" xmlns:a16="http://schemas.microsoft.com/office/drawing/2014/main" id="{B8646F2A-AA31-43F9-B0B6-030D8826231D}"/>
              </a:ext>
            </a:extLst>
          </p:cNvPr>
          <p:cNvSpPr txBox="1"/>
          <p:nvPr/>
        </p:nvSpPr>
        <p:spPr>
          <a:xfrm>
            <a:off x="1177254" y="3441234"/>
            <a:ext cx="7534946" cy="641991"/>
          </a:xfrm>
          <a:prstGeom prst="rect">
            <a:avLst/>
          </a:prstGeom>
          <a:gradFill>
            <a:gsLst>
              <a:gs pos="0">
                <a:schemeClr val="accent1">
                  <a:alpha val="64000"/>
                </a:schemeClr>
              </a:gs>
              <a:gs pos="100000">
                <a:schemeClr val="accent1">
                  <a:lumMod val="30000"/>
                  <a:lumOff val="70000"/>
                  <a:alpha val="0"/>
                </a:schemeClr>
              </a:gs>
            </a:gsLst>
            <a:lin ang="0" scaled="0"/>
          </a:gradFill>
        </p:spPr>
        <p:txBody>
          <a:bodyPr wrap="square" rtlCol="0" anchor="ctr" anchorCtr="0">
            <a:noAutofit/>
          </a:bodyPr>
          <a:lstStyle>
            <a:defPPr>
              <a:defRPr lang="en-US"/>
            </a:defPPr>
          </a:lstStyle>
          <a:p>
            <a:r>
              <a:rPr lang="en-US" dirty="0"/>
              <a:t>Sector Specific </a:t>
            </a:r>
          </a:p>
        </p:txBody>
      </p:sp>
      <p:sp>
        <p:nvSpPr>
          <p:cNvPr id="12" name="TextBox 11">
            <a:extLst>
              <a:ext uri="{FF2B5EF4-FFF2-40B4-BE49-F238E27FC236}">
                <a16:creationId xmlns="" xmlns:a16="http://schemas.microsoft.com/office/drawing/2014/main" id="{FE445EF3-0C39-4153-88F1-0C8169E2B0AD}"/>
              </a:ext>
            </a:extLst>
          </p:cNvPr>
          <p:cNvSpPr txBox="1"/>
          <p:nvPr/>
        </p:nvSpPr>
        <p:spPr>
          <a:xfrm>
            <a:off x="1177254" y="4190301"/>
            <a:ext cx="7534946" cy="641991"/>
          </a:xfrm>
          <a:prstGeom prst="rect">
            <a:avLst/>
          </a:prstGeom>
          <a:gradFill>
            <a:gsLst>
              <a:gs pos="0">
                <a:schemeClr val="accent1">
                  <a:alpha val="64000"/>
                </a:schemeClr>
              </a:gs>
              <a:gs pos="100000">
                <a:schemeClr val="accent1">
                  <a:lumMod val="30000"/>
                  <a:lumOff val="70000"/>
                  <a:alpha val="0"/>
                </a:schemeClr>
              </a:gs>
            </a:gsLst>
            <a:lin ang="0" scaled="0"/>
          </a:gradFill>
        </p:spPr>
        <p:txBody>
          <a:bodyPr wrap="square" rtlCol="0" anchor="ctr" anchorCtr="0">
            <a:noAutofit/>
          </a:bodyPr>
          <a:lstStyle>
            <a:defPPr>
              <a:defRPr lang="en-US"/>
            </a:defPPr>
          </a:lstStyle>
          <a:p>
            <a:r>
              <a:rPr lang="en-US" dirty="0"/>
              <a:t>Passive Aggressive</a:t>
            </a:r>
          </a:p>
        </p:txBody>
      </p:sp>
      <p:sp>
        <p:nvSpPr>
          <p:cNvPr id="13" name="Rectangle 12">
            <a:extLst>
              <a:ext uri="{FF2B5EF4-FFF2-40B4-BE49-F238E27FC236}">
                <a16:creationId xmlns="" xmlns:a16="http://schemas.microsoft.com/office/drawing/2014/main" id="{1AEF4AFC-0E9E-4020-988D-779FA907B1B0}"/>
              </a:ext>
            </a:extLst>
          </p:cNvPr>
          <p:cNvSpPr/>
          <p:nvPr/>
        </p:nvSpPr>
        <p:spPr>
          <a:xfrm>
            <a:off x="2575249" y="5328557"/>
            <a:ext cx="6136951" cy="587829"/>
          </a:xfrm>
          <a:prstGeom prst="rect">
            <a:avLst/>
          </a:prstGeom>
          <a:solidFill>
            <a:schemeClr val="accent1">
              <a:lumMod val="60000"/>
              <a:lumOff val="40000"/>
            </a:schemeClr>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1200"/>
              </a:spcAft>
            </a:pPr>
            <a:r>
              <a:rPr lang="en-US" b="1" dirty="0"/>
              <a:t>D.  Passive Aggressive</a:t>
            </a:r>
          </a:p>
        </p:txBody>
      </p:sp>
      <p:sp>
        <p:nvSpPr>
          <p:cNvPr id="14" name="Pentagon 15">
            <a:extLst>
              <a:ext uri="{FF2B5EF4-FFF2-40B4-BE49-F238E27FC236}">
                <a16:creationId xmlns="" xmlns:a16="http://schemas.microsoft.com/office/drawing/2014/main" id="{7221FF95-D9AA-428E-8F7C-2F4218DA5D36}"/>
              </a:ext>
            </a:extLst>
          </p:cNvPr>
          <p:cNvSpPr/>
          <p:nvPr/>
        </p:nvSpPr>
        <p:spPr>
          <a:xfrm>
            <a:off x="431801" y="5328557"/>
            <a:ext cx="2731278" cy="587829"/>
          </a:xfrm>
          <a:prstGeom prst="homePlate">
            <a:avLst/>
          </a:prstGeom>
          <a:solidFill>
            <a:srgbClr val="00A1AD"/>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1200"/>
              </a:spcAft>
            </a:pPr>
            <a:r>
              <a:rPr lang="en-US" b="1" dirty="0">
                <a:solidFill>
                  <a:schemeClr val="bg1"/>
                </a:solidFill>
              </a:rPr>
              <a:t>ANSWER</a:t>
            </a:r>
          </a:p>
        </p:txBody>
      </p:sp>
      <p:sp>
        <p:nvSpPr>
          <p:cNvPr id="15" name="TextBox 14">
            <a:extLst>
              <a:ext uri="{FF2B5EF4-FFF2-40B4-BE49-F238E27FC236}">
                <a16:creationId xmlns="" xmlns:a16="http://schemas.microsoft.com/office/drawing/2014/main" id="{E1892DEF-E36C-4BB5-A92D-3364080BE063}"/>
              </a:ext>
            </a:extLst>
          </p:cNvPr>
          <p:cNvSpPr txBox="1"/>
          <p:nvPr/>
        </p:nvSpPr>
        <p:spPr>
          <a:xfrm>
            <a:off x="431800" y="1943100"/>
            <a:ext cx="641991" cy="641991"/>
          </a:xfrm>
          <a:prstGeom prst="rect">
            <a:avLst/>
          </a:prstGeom>
          <a:solidFill>
            <a:schemeClr val="accent6"/>
          </a:solidFill>
        </p:spPr>
        <p:txBody>
          <a:bodyPr wrap="square" rtlCol="0" anchor="ctr" anchorCtr="0">
            <a:noAutofit/>
          </a:bodyPr>
          <a:lstStyle/>
          <a:p>
            <a:pPr algn="ctr">
              <a:spcAft>
                <a:spcPts val="1200"/>
              </a:spcAft>
            </a:pPr>
            <a:r>
              <a:rPr lang="en-US" dirty="0">
                <a:solidFill>
                  <a:schemeClr val="bg1"/>
                </a:solidFill>
              </a:rPr>
              <a:t>A</a:t>
            </a:r>
          </a:p>
        </p:txBody>
      </p:sp>
      <p:sp>
        <p:nvSpPr>
          <p:cNvPr id="16" name="TextBox 15">
            <a:extLst>
              <a:ext uri="{FF2B5EF4-FFF2-40B4-BE49-F238E27FC236}">
                <a16:creationId xmlns="" xmlns:a16="http://schemas.microsoft.com/office/drawing/2014/main" id="{BAE252AC-4C5E-4F4B-B50B-D6F4B24FF947}"/>
              </a:ext>
            </a:extLst>
          </p:cNvPr>
          <p:cNvSpPr txBox="1"/>
          <p:nvPr/>
        </p:nvSpPr>
        <p:spPr>
          <a:xfrm>
            <a:off x="431800" y="2692167"/>
            <a:ext cx="641991" cy="641991"/>
          </a:xfrm>
          <a:prstGeom prst="rect">
            <a:avLst/>
          </a:prstGeom>
          <a:solidFill>
            <a:schemeClr val="accent6"/>
          </a:solidFill>
        </p:spPr>
        <p:txBody>
          <a:bodyPr wrap="square" rtlCol="0" anchor="ctr" anchorCtr="0">
            <a:noAutofit/>
          </a:bodyPr>
          <a:lstStyle/>
          <a:p>
            <a:pPr algn="ctr">
              <a:spcAft>
                <a:spcPts val="1200"/>
              </a:spcAft>
            </a:pPr>
            <a:r>
              <a:rPr lang="en-US" dirty="0">
                <a:solidFill>
                  <a:schemeClr val="bg1"/>
                </a:solidFill>
              </a:rPr>
              <a:t>B</a:t>
            </a:r>
          </a:p>
        </p:txBody>
      </p:sp>
      <p:sp>
        <p:nvSpPr>
          <p:cNvPr id="17" name="TextBox 16">
            <a:extLst>
              <a:ext uri="{FF2B5EF4-FFF2-40B4-BE49-F238E27FC236}">
                <a16:creationId xmlns="" xmlns:a16="http://schemas.microsoft.com/office/drawing/2014/main" id="{B341A36C-41BB-435F-A885-31CE56185EBF}"/>
              </a:ext>
            </a:extLst>
          </p:cNvPr>
          <p:cNvSpPr txBox="1"/>
          <p:nvPr/>
        </p:nvSpPr>
        <p:spPr>
          <a:xfrm>
            <a:off x="431800" y="3441234"/>
            <a:ext cx="641991" cy="641991"/>
          </a:xfrm>
          <a:prstGeom prst="rect">
            <a:avLst/>
          </a:prstGeom>
          <a:solidFill>
            <a:schemeClr val="accent6"/>
          </a:solidFill>
        </p:spPr>
        <p:txBody>
          <a:bodyPr wrap="square" rtlCol="0" anchor="ctr" anchorCtr="0">
            <a:noAutofit/>
          </a:bodyPr>
          <a:lstStyle/>
          <a:p>
            <a:pPr algn="ctr">
              <a:spcAft>
                <a:spcPts val="1200"/>
              </a:spcAft>
            </a:pPr>
            <a:r>
              <a:rPr lang="en-US" dirty="0">
                <a:solidFill>
                  <a:schemeClr val="bg1"/>
                </a:solidFill>
              </a:rPr>
              <a:t>C</a:t>
            </a:r>
          </a:p>
        </p:txBody>
      </p:sp>
      <p:sp>
        <p:nvSpPr>
          <p:cNvPr id="19" name="TextBox 18">
            <a:extLst>
              <a:ext uri="{FF2B5EF4-FFF2-40B4-BE49-F238E27FC236}">
                <a16:creationId xmlns="" xmlns:a16="http://schemas.microsoft.com/office/drawing/2014/main" id="{CBEB401E-65CD-49AE-ABCA-0AC917EF051C}"/>
              </a:ext>
            </a:extLst>
          </p:cNvPr>
          <p:cNvSpPr txBox="1"/>
          <p:nvPr/>
        </p:nvSpPr>
        <p:spPr>
          <a:xfrm>
            <a:off x="431800" y="4190301"/>
            <a:ext cx="641991" cy="641991"/>
          </a:xfrm>
          <a:prstGeom prst="rect">
            <a:avLst/>
          </a:prstGeom>
          <a:solidFill>
            <a:schemeClr val="accent6"/>
          </a:solidFill>
        </p:spPr>
        <p:txBody>
          <a:bodyPr wrap="square" rtlCol="0" anchor="ctr" anchorCtr="0">
            <a:noAutofit/>
          </a:bodyPr>
          <a:lstStyle/>
          <a:p>
            <a:pPr algn="ctr">
              <a:spcAft>
                <a:spcPts val="1200"/>
              </a:spcAft>
            </a:pPr>
            <a:r>
              <a:rPr lang="en-US" dirty="0">
                <a:solidFill>
                  <a:schemeClr val="bg1"/>
                </a:solidFill>
              </a:rPr>
              <a:t>D</a:t>
            </a:r>
          </a:p>
        </p:txBody>
      </p:sp>
      <p:sp>
        <p:nvSpPr>
          <p:cNvPr id="20" name="Text Placeholder 5">
            <a:extLst>
              <a:ext uri="{FF2B5EF4-FFF2-40B4-BE49-F238E27FC236}">
                <a16:creationId xmlns="" xmlns:a16="http://schemas.microsoft.com/office/drawing/2014/main" id="{0AA00160-8933-4713-BCDB-F570E751F20D}"/>
              </a:ext>
            </a:extLst>
          </p:cNvPr>
          <p:cNvSpPr txBox="1">
            <a:spLocks/>
          </p:cNvSpPr>
          <p:nvPr/>
        </p:nvSpPr>
        <p:spPr>
          <a:xfrm>
            <a:off x="431800" y="1037065"/>
            <a:ext cx="8712200" cy="566738"/>
          </a:xfrm>
          <a:prstGeom prst="rect">
            <a:avLst/>
          </a:prstGeom>
        </p:spPr>
        <p:txBody>
          <a:bodyPr vert="horz" lIns="0" tIns="0" rIns="0" bIns="0" rtlCol="0" anchor="t" anchorCtr="0">
            <a:normAutofit fontScale="92500" lnSpcReduction="20000"/>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2400" dirty="0">
                <a:solidFill>
                  <a:schemeClr val="accent6"/>
                </a:solidFill>
              </a:rPr>
              <a:t>Which of the following options is least likely to be an </a:t>
            </a:r>
            <a:r>
              <a:rPr lang="en-US" sz="2400" dirty="0" smtClean="0">
                <a:solidFill>
                  <a:schemeClr val="accent6"/>
                </a:solidFill>
              </a:rPr>
              <a:t/>
            </a:r>
            <a:br>
              <a:rPr lang="en-US" sz="2400" dirty="0" smtClean="0">
                <a:solidFill>
                  <a:schemeClr val="accent6"/>
                </a:solidFill>
              </a:rPr>
            </a:br>
            <a:r>
              <a:rPr lang="en-US" sz="2400" dirty="0" smtClean="0">
                <a:solidFill>
                  <a:schemeClr val="accent6"/>
                </a:solidFill>
              </a:rPr>
              <a:t>investment </a:t>
            </a:r>
            <a:r>
              <a:rPr lang="en-US" sz="2400" dirty="0">
                <a:solidFill>
                  <a:schemeClr val="accent6"/>
                </a:solidFill>
              </a:rPr>
              <a:t>style for </a:t>
            </a:r>
            <a:r>
              <a:rPr lang="en-US" sz="2400" dirty="0" smtClean="0">
                <a:solidFill>
                  <a:schemeClr val="accent6"/>
                </a:solidFill>
              </a:rPr>
              <a:t>an investment fund</a:t>
            </a:r>
            <a:r>
              <a:rPr lang="en-US" sz="2400" dirty="0">
                <a:solidFill>
                  <a:schemeClr val="accent6"/>
                </a:solidFill>
              </a:rPr>
              <a:t>?</a:t>
            </a: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77157" y="1731330"/>
            <a:ext cx="3135043" cy="3395340"/>
          </a:xfrm>
          <a:prstGeom prst="rect">
            <a:avLst/>
          </a:prstGeom>
        </p:spPr>
      </p:pic>
      <p:pic>
        <p:nvPicPr>
          <p:cNvPr id="21" name="Jeopardy_Music">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661828" y="4375836"/>
            <a:ext cx="487363" cy="487363"/>
          </a:xfrm>
          <a:prstGeom prst="rect">
            <a:avLst/>
          </a:prstGeom>
        </p:spPr>
      </p:pic>
    </p:spTree>
    <p:extLst>
      <p:ext uri="{BB962C8B-B14F-4D97-AF65-F5344CB8AC3E}">
        <p14:creationId xmlns:p14="http://schemas.microsoft.com/office/powerpoint/2010/main" val="322085394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strips(downRight)">
                                      <p:cBhvr>
                                        <p:cTn id="7" dur="500"/>
                                        <p:tgtEl>
                                          <p:spTgt spid="20">
                                            <p:txEl>
                                              <p:pRg st="0" end="0"/>
                                            </p:txEl>
                                          </p:spTgt>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1" fill="hold"/>
                                        <p:tgtEl>
                                          <p:spTgt spid="21"/>
                                        </p:tgtEl>
                                      </p:cBhvr>
                                    </p:cmd>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left)">
                                      <p:cBhvr>
                                        <p:cTn id="14" dur="500"/>
                                        <p:tgtEl>
                                          <p:spTgt spid="15"/>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500"/>
                                        <p:tgtEl>
                                          <p:spTgt spid="11"/>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childTnLst>
                          </p:cTn>
                        </p:par>
                        <p:par>
                          <p:cTn id="43" fill="hold">
                            <p:stCondLst>
                              <p:cond delay="4500"/>
                            </p:stCondLst>
                            <p:childTnLst>
                              <p:par>
                                <p:cTn id="44" presetID="14" presetClass="entr" presetSubtype="10" fill="hold"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randombar(horizontal)">
                                      <p:cBhvr>
                                        <p:cTn id="46" dur="500"/>
                                        <p:tgtEl>
                                          <p:spTgt spid="3"/>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subTnLst>
                                    <p:cmd type="evt" cmd="onstopaudio">
                                      <p:cBhvr>
                                        <p:cTn display="0" masterRel="sameClick">
                                          <p:stCondLst>
                                            <p:cond evt="begin" delay="0">
                                              <p:tn val="49"/>
                                            </p:cond>
                                          </p:stCondLst>
                                        </p:cTn>
                                        <p:tgtEl>
                                          <p:sldTgt/>
                                        </p:tgtEl>
                                      </p:cBhvr>
                                    </p:cmd>
                                  </p:sub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56" repeatCount="indefinite" fill="hold" display="0">
                  <p:stCondLst>
                    <p:cond delay="indefinite"/>
                  </p:stCondLst>
                  <p:endCondLst>
                    <p:cond evt="onStopAudio" delay="0">
                      <p:tgtEl>
                        <p:sldTgt/>
                      </p:tgtEl>
                    </p:cond>
                  </p:endCondLst>
                </p:cTn>
                <p:tgtEl>
                  <p:spTgt spid="21"/>
                </p:tgtEl>
              </p:cMediaNode>
            </p:audio>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9" grpId="0" animBg="1"/>
      <p:bldP spid="20"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541138943"/>
              </p:ext>
            </p:extLst>
          </p:nvPr>
        </p:nvGraphicFramePr>
        <p:xfrm>
          <a:off x="418029" y="999944"/>
          <a:ext cx="8280400" cy="4797007"/>
        </p:xfrm>
        <a:graphic>
          <a:graphicData uri="http://schemas.openxmlformats.org/drawingml/2006/table">
            <a:tbl>
              <a:tblPr firstRow="1" bandRow="1">
                <a:tableStyleId>{5C22544A-7EE6-4342-B048-85BDC9FD1C3A}</a:tableStyleId>
              </a:tblPr>
              <a:tblGrid>
                <a:gridCol w="2156125">
                  <a:extLst>
                    <a:ext uri="{9D8B030D-6E8A-4147-A177-3AD203B41FA5}">
                      <a16:colId xmlns:a16="http://schemas.microsoft.com/office/drawing/2014/main" xmlns="" val="20000"/>
                    </a:ext>
                  </a:extLst>
                </a:gridCol>
                <a:gridCol w="6124275">
                  <a:extLst>
                    <a:ext uri="{9D8B030D-6E8A-4147-A177-3AD203B41FA5}">
                      <a16:colId xmlns:a16="http://schemas.microsoft.com/office/drawing/2014/main" xmlns="" val="20001"/>
                    </a:ext>
                  </a:extLst>
                </a:gridCol>
              </a:tblGrid>
              <a:tr h="682207">
                <a:tc>
                  <a:txBody>
                    <a:bodyPr/>
                    <a:lstStyle/>
                    <a:p>
                      <a:r>
                        <a:rPr lang="en-US" sz="2000" b="0" dirty="0">
                          <a:solidFill>
                            <a:schemeClr val="bg1"/>
                          </a:solidFill>
                          <a:latin typeface="Arial" panose="020B0604020202020204" pitchFamily="34" charset="0"/>
                          <a:ea typeface="Times New Roman" pitchFamily="18" charset="0"/>
                          <a:cs typeface="Arial" panose="020B0604020202020204" pitchFamily="34" charset="0"/>
                        </a:rPr>
                        <a:t>PART 1</a:t>
                      </a:r>
                      <a:endParaRPr lang="en-US" sz="2000" b="0" dirty="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r>
                        <a:rPr lang="en-US" sz="2000" b="0" kern="1200" dirty="0" smtClean="0">
                          <a:solidFill>
                            <a:schemeClr val="accent6"/>
                          </a:solidFill>
                          <a:latin typeface="Arial" panose="020B0604020202020204" pitchFamily="34" charset="0"/>
                          <a:ea typeface="Times New Roman" pitchFamily="18" charset="0"/>
                          <a:cs typeface="Arial" panose="020B0604020202020204" pitchFamily="34" charset="0"/>
                        </a:rPr>
                        <a:t>Classification of Financial Markets</a:t>
                      </a:r>
                      <a:endParaRPr lang="en-US" sz="2000" b="0" kern="1200" dirty="0">
                        <a:solidFill>
                          <a:schemeClr val="accent6"/>
                        </a:solidFill>
                        <a:latin typeface="Arial" panose="020B0604020202020204" pitchFamily="34" charset="0"/>
                        <a:ea typeface="Times New Roman" pitchFamily="18" charset="0"/>
                        <a:cs typeface="Arial" panose="020B0604020202020204" pitchFamily="34" charset="0"/>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6814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bg1"/>
                          </a:solidFill>
                          <a:latin typeface="Arial" panose="020B0604020202020204" pitchFamily="34" charset="0"/>
                          <a:ea typeface="Times New Roman" pitchFamily="18" charset="0"/>
                          <a:cs typeface="Arial" panose="020B0604020202020204" pitchFamily="34" charset="0"/>
                        </a:rPr>
                        <a:t>PART 2</a:t>
                      </a:r>
                      <a:endParaRPr lang="en-US" sz="2000" b="0" dirty="0" smtClean="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r>
                        <a:rPr lang="en-US" sz="2000" b="0" kern="1200" dirty="0" smtClean="0">
                          <a:solidFill>
                            <a:schemeClr val="accent6"/>
                          </a:solidFill>
                          <a:latin typeface="Arial" panose="020B0604020202020204" pitchFamily="34" charset="0"/>
                          <a:ea typeface="Times New Roman" pitchFamily="18" charset="0"/>
                          <a:cs typeface="Arial" panose="020B0604020202020204" pitchFamily="34" charset="0"/>
                        </a:rPr>
                        <a:t>The Role of Capital Markets </a:t>
                      </a:r>
                      <a:endParaRPr lang="en-US" sz="2000" b="0" kern="1200" dirty="0">
                        <a:solidFill>
                          <a:schemeClr val="accent6"/>
                        </a:solidFill>
                        <a:latin typeface="Arial" panose="020B0604020202020204" pitchFamily="34" charset="0"/>
                        <a:ea typeface="Times New Roman" pitchFamily="18" charset="0"/>
                        <a:cs typeface="Arial" panose="020B0604020202020204" pitchFamily="34" charset="0"/>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621102">
                <a:tc>
                  <a:txBody>
                    <a:bodyPr/>
                    <a:lstStyle/>
                    <a:p>
                      <a:r>
                        <a:rPr lang="en-US" sz="2000" b="0" dirty="0">
                          <a:solidFill>
                            <a:schemeClr val="bg1"/>
                          </a:solidFill>
                          <a:latin typeface="Arial" panose="020B0604020202020204" pitchFamily="34" charset="0"/>
                          <a:ea typeface="Times New Roman" pitchFamily="18" charset="0"/>
                          <a:cs typeface="Arial" panose="020B0604020202020204" pitchFamily="34" charset="0"/>
                        </a:rPr>
                        <a:t>PART </a:t>
                      </a:r>
                      <a:r>
                        <a:rPr lang="en-US" sz="2000" b="0" dirty="0" smtClean="0">
                          <a:solidFill>
                            <a:schemeClr val="bg1"/>
                          </a:solidFill>
                          <a:latin typeface="Arial" panose="020B0604020202020204" pitchFamily="34" charset="0"/>
                          <a:ea typeface="Times New Roman" pitchFamily="18" charset="0"/>
                          <a:cs typeface="Arial" panose="020B0604020202020204" pitchFamily="34" charset="0"/>
                        </a:rPr>
                        <a:t>3</a:t>
                      </a:r>
                      <a:endParaRPr lang="en-US" sz="2000" b="0" dirty="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r>
                        <a:rPr lang="en-US" sz="2000" b="0" kern="1200" dirty="0">
                          <a:solidFill>
                            <a:schemeClr val="accent6"/>
                          </a:solidFill>
                          <a:latin typeface="Arial" panose="020B0604020202020204" pitchFamily="34" charset="0"/>
                          <a:ea typeface="Times New Roman" pitchFamily="18" charset="0"/>
                          <a:cs typeface="Arial" panose="020B0604020202020204" pitchFamily="34" charset="0"/>
                        </a:rPr>
                        <a:t>Understanding Financial </a:t>
                      </a:r>
                      <a:r>
                        <a:rPr lang="en-US" sz="2000" b="0" kern="1200" dirty="0" smtClean="0">
                          <a:solidFill>
                            <a:schemeClr val="accent6"/>
                          </a:solidFill>
                          <a:latin typeface="Arial" panose="020B0604020202020204" pitchFamily="34" charset="0"/>
                          <a:ea typeface="Times New Roman" pitchFamily="18" charset="0"/>
                          <a:cs typeface="Arial" panose="020B0604020202020204" pitchFamily="34" charset="0"/>
                        </a:rPr>
                        <a:t>Marketplaces</a:t>
                      </a:r>
                    </a:p>
                    <a:p>
                      <a:pPr marL="342900" indent="-342900">
                        <a:buFont typeface="Arial" panose="020B0604020202020204" pitchFamily="34" charset="0"/>
                        <a:buChar char="•"/>
                      </a:pPr>
                      <a:r>
                        <a:rPr lang="en-US" sz="2000" b="0" kern="1200" dirty="0" smtClean="0">
                          <a:solidFill>
                            <a:schemeClr val="accent6"/>
                          </a:solidFill>
                          <a:latin typeface="Arial" panose="020B0604020202020204" pitchFamily="34" charset="0"/>
                          <a:ea typeface="Times New Roman" pitchFamily="18" charset="0"/>
                          <a:cs typeface="Arial" panose="020B0604020202020204" pitchFamily="34" charset="0"/>
                        </a:rPr>
                        <a:t>Group Exercise – </a:t>
                      </a:r>
                      <a:r>
                        <a:rPr lang="en-US" sz="2000" b="0" kern="1200" baseline="0" dirty="0" smtClean="0">
                          <a:solidFill>
                            <a:schemeClr val="accent6"/>
                          </a:solidFill>
                          <a:latin typeface="Arial" panose="020B0604020202020204" pitchFamily="34" charset="0"/>
                          <a:ea typeface="Times New Roman" pitchFamily="18" charset="0"/>
                          <a:cs typeface="Arial" panose="020B0604020202020204" pitchFamily="34" charset="0"/>
                        </a:rPr>
                        <a:t>Reading Quotes</a:t>
                      </a:r>
                      <a:endParaRPr lang="en-US" sz="2000" b="0" kern="1200" dirty="0">
                        <a:solidFill>
                          <a:schemeClr val="accent6"/>
                        </a:solidFill>
                        <a:latin typeface="Arial" panose="020B0604020202020204" pitchFamily="34" charset="0"/>
                        <a:ea typeface="Times New Roman" pitchFamily="18" charset="0"/>
                        <a:cs typeface="Arial" panose="020B0604020202020204" pitchFamily="34" charset="0"/>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661934">
                <a:tc>
                  <a:txBody>
                    <a:bodyPr/>
                    <a:lstStyle/>
                    <a:p>
                      <a:r>
                        <a:rPr lang="en-US" sz="2000" b="0" dirty="0">
                          <a:solidFill>
                            <a:schemeClr val="bg1"/>
                          </a:solidFill>
                          <a:latin typeface="Arial" panose="020B0604020202020204" pitchFamily="34" charset="0"/>
                          <a:ea typeface="Times New Roman" pitchFamily="18" charset="0"/>
                          <a:cs typeface="Arial" panose="020B0604020202020204" pitchFamily="34" charset="0"/>
                        </a:rPr>
                        <a:t>PART </a:t>
                      </a:r>
                      <a:r>
                        <a:rPr lang="en-US" sz="2000" b="0" dirty="0" smtClean="0">
                          <a:solidFill>
                            <a:schemeClr val="bg1"/>
                          </a:solidFill>
                          <a:latin typeface="Arial" panose="020B0604020202020204" pitchFamily="34" charset="0"/>
                          <a:ea typeface="Times New Roman" pitchFamily="18" charset="0"/>
                          <a:cs typeface="Arial" panose="020B0604020202020204" pitchFamily="34" charset="0"/>
                        </a:rPr>
                        <a:t>4</a:t>
                      </a:r>
                      <a:endParaRPr lang="en-US" sz="2000" b="0" dirty="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r>
                        <a:rPr lang="en-US" sz="2000" b="0" baseline="0" dirty="0">
                          <a:solidFill>
                            <a:schemeClr val="accent6"/>
                          </a:solidFill>
                          <a:latin typeface="Arial" panose="020B0604020202020204" pitchFamily="34" charset="0"/>
                          <a:ea typeface="Times New Roman" pitchFamily="18" charset="0"/>
                          <a:cs typeface="Arial" panose="020B0604020202020204" pitchFamily="34" charset="0"/>
                        </a:rPr>
                        <a:t>Measuring the </a:t>
                      </a:r>
                      <a:r>
                        <a:rPr lang="en-US" sz="2000" b="0" baseline="0" dirty="0" smtClean="0">
                          <a:solidFill>
                            <a:schemeClr val="accent6"/>
                          </a:solidFill>
                          <a:latin typeface="Arial" panose="020B0604020202020204" pitchFamily="34" charset="0"/>
                          <a:ea typeface="Times New Roman" pitchFamily="18" charset="0"/>
                          <a:cs typeface="Arial" panose="020B0604020202020204" pitchFamily="34" charset="0"/>
                        </a:rPr>
                        <a:t>Market – Indices </a:t>
                      </a:r>
                      <a:endParaRPr lang="en-US" sz="2000" b="0" baseline="0" dirty="0">
                        <a:solidFill>
                          <a:schemeClr val="accent6"/>
                        </a:solidFill>
                        <a:latin typeface="Arial" panose="020B0604020202020204" pitchFamily="34" charset="0"/>
                        <a:ea typeface="Times New Roman" pitchFamily="18" charset="0"/>
                        <a:cs typeface="Arial" panose="020B0604020202020204" pitchFamily="34" charset="0"/>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6642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bg1"/>
                          </a:solidFill>
                          <a:latin typeface="Arial" panose="020B0604020202020204" pitchFamily="34" charset="0"/>
                          <a:ea typeface="Times New Roman" pitchFamily="18" charset="0"/>
                          <a:cs typeface="Arial" panose="020B0604020202020204" pitchFamily="34" charset="0"/>
                        </a:rPr>
                        <a:t>PART 5</a:t>
                      </a:r>
                      <a:endParaRPr lang="en-US" sz="2000" b="0" dirty="0" smtClean="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r>
                        <a:rPr lang="en-US" sz="2000" b="0" baseline="0" dirty="0" smtClean="0">
                          <a:solidFill>
                            <a:schemeClr val="accent6"/>
                          </a:solidFill>
                          <a:latin typeface="Arial" panose="020B0604020202020204" pitchFamily="34" charset="0"/>
                          <a:ea typeface="Times New Roman" pitchFamily="18" charset="0"/>
                          <a:cs typeface="Arial" panose="020B0604020202020204" pitchFamily="34" charset="0"/>
                        </a:rPr>
                        <a:t>Measuring the Market – Sectors </a:t>
                      </a:r>
                      <a:endParaRPr lang="en-US" sz="2000" b="0" baseline="0" dirty="0">
                        <a:solidFill>
                          <a:schemeClr val="accent6"/>
                        </a:solidFill>
                        <a:latin typeface="Arial" panose="020B0604020202020204" pitchFamily="34" charset="0"/>
                        <a:ea typeface="Times New Roman" pitchFamily="18" charset="0"/>
                        <a:cs typeface="Arial" panose="020B0604020202020204" pitchFamily="34" charset="0"/>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r h="681486">
                <a:tc>
                  <a:txBody>
                    <a:bodyPr/>
                    <a:lstStyle/>
                    <a:p>
                      <a:r>
                        <a:rPr lang="en-US" sz="2000" b="0" dirty="0">
                          <a:solidFill>
                            <a:schemeClr val="bg1"/>
                          </a:solidFill>
                          <a:latin typeface="Arial" panose="020B0604020202020204" pitchFamily="34" charset="0"/>
                          <a:ea typeface="Times New Roman" pitchFamily="18" charset="0"/>
                          <a:cs typeface="Arial" panose="020B0604020202020204" pitchFamily="34" charset="0"/>
                        </a:rPr>
                        <a:t>PART </a:t>
                      </a:r>
                      <a:r>
                        <a:rPr lang="en-US" sz="2000" b="0" dirty="0" smtClean="0">
                          <a:solidFill>
                            <a:schemeClr val="bg1"/>
                          </a:solidFill>
                          <a:latin typeface="Arial" panose="020B0604020202020204" pitchFamily="34" charset="0"/>
                          <a:ea typeface="Times New Roman" pitchFamily="18" charset="0"/>
                          <a:cs typeface="Arial" panose="020B0604020202020204" pitchFamily="34" charset="0"/>
                        </a:rPr>
                        <a:t>6</a:t>
                      </a:r>
                      <a:endParaRPr lang="en-US" sz="2000" b="0" dirty="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r>
                        <a:rPr lang="en-US" sz="2000" b="0" baseline="0" dirty="0">
                          <a:solidFill>
                            <a:schemeClr val="accent6"/>
                          </a:solidFill>
                          <a:latin typeface="Arial" panose="020B0604020202020204" pitchFamily="34" charset="0"/>
                          <a:ea typeface="Times New Roman" pitchFamily="18" charset="0"/>
                          <a:cs typeface="Arial" panose="020B0604020202020204" pitchFamily="34" charset="0"/>
                        </a:rPr>
                        <a:t>Investment Vehicles</a:t>
                      </a:r>
                      <a:endParaRPr lang="en-US" sz="2000" b="0" dirty="0">
                        <a:solidFill>
                          <a:schemeClr val="accent6"/>
                        </a:solidFill>
                        <a:latin typeface="Arial" panose="020B0604020202020204" pitchFamily="34" charset="0"/>
                        <a:ea typeface="Times New Roman" pitchFamily="18" charset="0"/>
                        <a:cs typeface="Arial" panose="020B0604020202020204" pitchFamily="34" charset="0"/>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724619">
                <a:tc>
                  <a:txBody>
                    <a:bodyPr/>
                    <a:lstStyle/>
                    <a:p>
                      <a:r>
                        <a:rPr lang="en-US" sz="2000" b="0" dirty="0" smtClean="0">
                          <a:solidFill>
                            <a:schemeClr val="bg1"/>
                          </a:solidFill>
                          <a:latin typeface="Arial" panose="020B0604020202020204" pitchFamily="34" charset="0"/>
                          <a:cs typeface="Arial" panose="020B0604020202020204" pitchFamily="34" charset="0"/>
                        </a:rPr>
                        <a:t>APPENDICES</a:t>
                      </a:r>
                      <a:endParaRPr lang="en-US" sz="2000" b="0" dirty="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r>
                        <a:rPr lang="en-US" sz="2000" dirty="0" smtClean="0">
                          <a:solidFill>
                            <a:schemeClr val="accent6"/>
                          </a:solidFill>
                        </a:rPr>
                        <a:t>Key Terminology – Investment Funds</a:t>
                      </a:r>
                      <a:endParaRPr lang="en-US" sz="2000" b="0" dirty="0">
                        <a:solidFill>
                          <a:schemeClr val="accent6"/>
                        </a:solidFill>
                        <a:latin typeface="Arial" panose="020B0604020202020204" pitchFamily="34" charset="0"/>
                        <a:ea typeface="Times New Roman" pitchFamily="18" charset="0"/>
                        <a:cs typeface="Arial" panose="020B0604020202020204" pitchFamily="34" charset="0"/>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 name="Title 1"/>
          <p:cNvSpPr>
            <a:spLocks noGrp="1"/>
          </p:cNvSpPr>
          <p:nvPr>
            <p:ph type="title"/>
          </p:nvPr>
        </p:nvSpPr>
        <p:spPr/>
        <p:txBody>
          <a:bodyPr/>
          <a:lstStyle/>
          <a:p>
            <a:r>
              <a:rPr lang="en-CA" sz="2000" noProof="0" dirty="0"/>
              <a:t>Today’s Agenda</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6970" y="2260779"/>
            <a:ext cx="2877030" cy="2549760"/>
          </a:xfrm>
          <a:prstGeom prst="rect">
            <a:avLst/>
          </a:prstGeom>
        </p:spPr>
      </p:pic>
    </p:spTree>
    <p:extLst>
      <p:ext uri="{BB962C8B-B14F-4D97-AF65-F5344CB8AC3E}">
        <p14:creationId xmlns:p14="http://schemas.microsoft.com/office/powerpoint/2010/main" val="107419166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Contact Us</a:t>
            </a:r>
            <a:endParaRPr lang="en-US" sz="2000" dirty="0"/>
          </a:p>
        </p:txBody>
      </p:sp>
      <p:grpSp>
        <p:nvGrpSpPr>
          <p:cNvPr id="3" name="Group 2">
            <a:extLst>
              <a:ext uri="{FF2B5EF4-FFF2-40B4-BE49-F238E27FC236}">
                <a16:creationId xmlns:a16="http://schemas.microsoft.com/office/drawing/2014/main" xmlns="" id="{53A55CC8-7657-4308-84ED-BDB523536051}"/>
              </a:ext>
            </a:extLst>
          </p:cNvPr>
          <p:cNvGrpSpPr/>
          <p:nvPr/>
        </p:nvGrpSpPr>
        <p:grpSpPr>
          <a:xfrm>
            <a:off x="422275" y="774274"/>
            <a:ext cx="8302752" cy="5283200"/>
            <a:chOff x="422275" y="774274"/>
            <a:chExt cx="8302752" cy="5283200"/>
          </a:xfrm>
        </p:grpSpPr>
        <p:sp>
          <p:nvSpPr>
            <p:cNvPr id="7" name="Rectangle 6"/>
            <p:cNvSpPr/>
            <p:nvPr/>
          </p:nvSpPr>
          <p:spPr>
            <a:xfrm>
              <a:off x="422275" y="774274"/>
              <a:ext cx="8302752" cy="3003259"/>
            </a:xfrm>
            <a:prstGeom prst="rect">
              <a:avLst/>
            </a:prstGeom>
            <a:solidFill>
              <a:srgbClr val="E1F4F8"/>
            </a:solidFill>
            <a:ln w="38100">
              <a:noFill/>
            </a:ln>
          </p:spPr>
          <p:txBody>
            <a:bodyPr rtlCol="0" anchor="ctr">
              <a:noAutofit/>
            </a:bodyPr>
            <a:lstStyle/>
            <a:p>
              <a:pPr algn="ctr">
                <a:spcAft>
                  <a:spcPts val="1200"/>
                </a:spcAft>
              </a:pPr>
              <a:endParaRPr lang="en-US" dirty="0"/>
            </a:p>
          </p:txBody>
        </p:sp>
        <p:sp>
          <p:nvSpPr>
            <p:cNvPr id="4" name="Rectangle 3"/>
            <p:cNvSpPr/>
            <p:nvPr/>
          </p:nvSpPr>
          <p:spPr>
            <a:xfrm>
              <a:off x="422275" y="906996"/>
              <a:ext cx="4310881" cy="2246769"/>
            </a:xfrm>
            <a:prstGeom prst="rect">
              <a:avLst/>
            </a:prstGeom>
            <a:noFill/>
          </p:spPr>
          <p:txBody>
            <a:bodyPr wrap="square">
              <a:spAutoFit/>
            </a:bodyPr>
            <a:lstStyle/>
            <a:p>
              <a:pPr algn="ctr">
                <a:spcAft>
                  <a:spcPts val="1200"/>
                </a:spcAft>
              </a:pPr>
              <a:r>
                <a:rPr lang="en-CA" sz="2800" i="1" dirty="0" smtClean="0">
                  <a:solidFill>
                    <a:srgbClr val="558A9F"/>
                  </a:solidFill>
                </a:rPr>
                <a:t>Nowochin Wealth Management</a:t>
              </a:r>
              <a:endParaRPr lang="en-CA" sz="2800" i="1" dirty="0">
                <a:solidFill>
                  <a:srgbClr val="558A9F"/>
                </a:solidFill>
              </a:endParaRPr>
            </a:p>
            <a:p>
              <a:pPr algn="ctr">
                <a:spcAft>
                  <a:spcPts val="1200"/>
                </a:spcAft>
              </a:pPr>
              <a:r>
                <a:rPr lang="en-CA" sz="2800" dirty="0">
                  <a:solidFill>
                    <a:srgbClr val="558A9F"/>
                  </a:solidFill>
                </a:rPr>
                <a:t> </a:t>
              </a:r>
              <a:r>
                <a:rPr lang="en-CA" sz="2400" dirty="0" smtClean="0">
                  <a:solidFill>
                    <a:srgbClr val="558A9F"/>
                  </a:solidFill>
                </a:rPr>
                <a:t>Charles Nowochin</a:t>
              </a:r>
            </a:p>
            <a:p>
              <a:pPr algn="ctr">
                <a:spcAft>
                  <a:spcPts val="1200"/>
                </a:spcAft>
              </a:pPr>
              <a:r>
                <a:rPr lang="en-CA" dirty="0" smtClean="0">
                  <a:hlinkClick r:id="rId3"/>
                </a:rPr>
                <a:t>Charles.Nowochin@rbc.com</a:t>
              </a:r>
              <a:r>
                <a:rPr lang="en-CA" dirty="0" smtClean="0"/>
                <a:t> </a:t>
              </a:r>
              <a:r>
                <a:rPr lang="en-CA" dirty="0"/>
                <a:t/>
              </a:r>
              <a:br>
                <a:rPr lang="en-CA" dirty="0"/>
              </a:br>
              <a:r>
                <a:rPr lang="en-CA" dirty="0" smtClean="0"/>
                <a:t>403-341-7996</a:t>
              </a:r>
              <a:endParaRPr lang="en-CA" dirty="0"/>
            </a:p>
          </p:txBody>
        </p:sp>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r="18127"/>
            <a:stretch/>
          </p:blipFill>
          <p:spPr>
            <a:xfrm>
              <a:off x="3688038" y="1290157"/>
              <a:ext cx="5036989" cy="2434555"/>
            </a:xfrm>
            <a:prstGeom prst="rect">
              <a:avLst/>
            </a:prstGeom>
            <a:noFill/>
          </p:spPr>
        </p:pic>
        <p:sp>
          <p:nvSpPr>
            <p:cNvPr id="9" name="Rectangle 8"/>
            <p:cNvSpPr/>
            <p:nvPr/>
          </p:nvSpPr>
          <p:spPr>
            <a:xfrm>
              <a:off x="422275" y="3774970"/>
              <a:ext cx="8302752" cy="2282504"/>
            </a:xfrm>
            <a:prstGeom prst="rect">
              <a:avLst/>
            </a:prstGeom>
            <a:solidFill>
              <a:srgbClr val="64ADB6"/>
            </a:solidFill>
            <a:ln w="38100">
              <a:noFill/>
            </a:ln>
          </p:spPr>
          <p:txBody>
            <a:bodyPr rtlCol="0" anchor="ctr">
              <a:noAutofit/>
            </a:bodyPr>
            <a:lstStyle/>
            <a:p>
              <a:pPr algn="ctr">
                <a:spcAft>
                  <a:spcPts val="1200"/>
                </a:spcAft>
              </a:pPr>
              <a:endParaRPr lang="en-US" dirty="0"/>
            </a:p>
          </p:txBody>
        </p:sp>
        <p:sp>
          <p:nvSpPr>
            <p:cNvPr id="10" name="Rectangle 9"/>
            <p:cNvSpPr/>
            <p:nvPr/>
          </p:nvSpPr>
          <p:spPr>
            <a:xfrm>
              <a:off x="4158115" y="4408390"/>
              <a:ext cx="4389120" cy="1015663"/>
            </a:xfrm>
            <a:prstGeom prst="rect">
              <a:avLst/>
            </a:prstGeom>
            <a:noFill/>
          </p:spPr>
          <p:txBody>
            <a:bodyPr wrap="square">
              <a:spAutoFit/>
            </a:bodyPr>
            <a:lstStyle/>
            <a:p>
              <a:pPr algn="ctr">
                <a:spcAft>
                  <a:spcPts val="1200"/>
                </a:spcAft>
              </a:pPr>
              <a:r>
                <a:rPr lang="en-CA" sz="2400" dirty="0" smtClean="0">
                  <a:solidFill>
                    <a:schemeClr val="bg1"/>
                  </a:solidFill>
                </a:rPr>
                <a:t>Melissa Rhodes</a:t>
              </a:r>
              <a:r>
                <a:rPr lang="en-CA" sz="2400" dirty="0">
                  <a:solidFill>
                    <a:schemeClr val="bg1"/>
                  </a:solidFill>
                </a:rPr>
                <a:t/>
              </a:r>
              <a:br>
                <a:rPr lang="en-CA" sz="2400" dirty="0">
                  <a:solidFill>
                    <a:schemeClr val="bg1"/>
                  </a:solidFill>
                </a:rPr>
              </a:br>
              <a:r>
                <a:rPr lang="en-CA" dirty="0" smtClean="0">
                  <a:solidFill>
                    <a:schemeClr val="bg1"/>
                  </a:solidFill>
                  <a:hlinkClick r:id="rId5"/>
                </a:rPr>
                <a:t>melissa.rhodes@rbc.com</a:t>
              </a:r>
              <a:r>
                <a:rPr lang="en-CA" dirty="0" smtClean="0">
                  <a:solidFill>
                    <a:schemeClr val="bg1"/>
                  </a:solidFill>
                </a:rPr>
                <a:t> </a:t>
              </a:r>
              <a:r>
                <a:rPr lang="en-CA" dirty="0">
                  <a:solidFill>
                    <a:schemeClr val="bg1"/>
                  </a:solidFill>
                </a:rPr>
                <a:t/>
              </a:r>
              <a:br>
                <a:rPr lang="en-CA" dirty="0">
                  <a:solidFill>
                    <a:schemeClr val="bg1"/>
                  </a:solidFill>
                </a:rPr>
              </a:br>
              <a:r>
                <a:rPr lang="en-CA" dirty="0" smtClean="0">
                  <a:solidFill>
                    <a:schemeClr val="bg1"/>
                  </a:solidFill>
                </a:rPr>
                <a:t>403-341-7407</a:t>
              </a:r>
              <a:endParaRPr lang="en-CA" dirty="0">
                <a:solidFill>
                  <a:schemeClr val="bg1"/>
                </a:solidFill>
              </a:endParaRPr>
            </a:p>
          </p:txBody>
        </p:sp>
        <p:cxnSp>
          <p:nvCxnSpPr>
            <p:cNvPr id="13" name="Straight Connector 12"/>
            <p:cNvCxnSpPr/>
            <p:nvPr/>
          </p:nvCxnSpPr>
          <p:spPr>
            <a:xfrm>
              <a:off x="422275" y="7742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b="9880"/>
            <a:stretch/>
          </p:blipFill>
          <p:spPr>
            <a:xfrm>
              <a:off x="851605" y="3888629"/>
              <a:ext cx="3132567" cy="2168845"/>
            </a:xfrm>
            <a:prstGeom prst="rect">
              <a:avLst/>
            </a:prstGeom>
          </p:spPr>
        </p:pic>
        <p:cxnSp>
          <p:nvCxnSpPr>
            <p:cNvPr id="11" name="Straight Connector 10"/>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1592515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31012" y="978673"/>
            <a:ext cx="8183145" cy="508377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r="949"/>
          <a:stretch/>
        </p:blipFill>
        <p:spPr bwMode="auto">
          <a:xfrm>
            <a:off x="761731" y="1094541"/>
            <a:ext cx="7925069" cy="4503416"/>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a:spLocks noGrp="1"/>
          </p:cNvSpPr>
          <p:nvPr>
            <p:ph type="title"/>
          </p:nvPr>
        </p:nvSpPr>
        <p:spPr>
          <a:xfrm>
            <a:off x="1872411" y="299860"/>
            <a:ext cx="7111999" cy="363600"/>
          </a:xfrm>
        </p:spPr>
        <p:txBody>
          <a:bodyPr/>
          <a:lstStyle/>
          <a:p>
            <a:r>
              <a:rPr lang="en-US" sz="2000" dirty="0" smtClean="0"/>
              <a:t>Key </a:t>
            </a:r>
            <a:r>
              <a:rPr lang="en-US" sz="2000" dirty="0"/>
              <a:t>‘Investment Funds’ Terminology</a:t>
            </a:r>
          </a:p>
        </p:txBody>
      </p:sp>
      <p:graphicFrame>
        <p:nvGraphicFramePr>
          <p:cNvPr id="8" name="Table 7"/>
          <p:cNvGraphicFramePr>
            <a:graphicFrameLocks noGrp="1"/>
          </p:cNvGraphicFramePr>
          <p:nvPr>
            <p:extLst>
              <p:ext uri="{D42A27DB-BD31-4B8C-83A1-F6EECF244321}">
                <p14:modId xmlns:p14="http://schemas.microsoft.com/office/powerpoint/2010/main" val="519173573"/>
              </p:ext>
            </p:extLst>
          </p:nvPr>
        </p:nvGraphicFramePr>
        <p:xfrm>
          <a:off x="761731" y="1094540"/>
          <a:ext cx="7925069" cy="4525151"/>
        </p:xfrm>
        <a:graphic>
          <a:graphicData uri="http://schemas.openxmlformats.org/drawingml/2006/table">
            <a:tbl>
              <a:tblPr firstRow="1" bandRow="1">
                <a:tableStyleId>{5C22544A-7EE6-4342-B048-85BDC9FD1C3A}</a:tableStyleId>
              </a:tblPr>
              <a:tblGrid>
                <a:gridCol w="2311689">
                  <a:extLst>
                    <a:ext uri="{9D8B030D-6E8A-4147-A177-3AD203B41FA5}">
                      <a16:colId xmlns:a16="http://schemas.microsoft.com/office/drawing/2014/main" xmlns="" val="20000"/>
                    </a:ext>
                  </a:extLst>
                </a:gridCol>
                <a:gridCol w="5613380">
                  <a:extLst>
                    <a:ext uri="{9D8B030D-6E8A-4147-A177-3AD203B41FA5}">
                      <a16:colId xmlns:a16="http://schemas.microsoft.com/office/drawing/2014/main" xmlns="" val="20001"/>
                    </a:ext>
                  </a:extLst>
                </a:gridCol>
              </a:tblGrid>
              <a:tr h="984104">
                <a:tc>
                  <a:txBody>
                    <a:bodyPr/>
                    <a:lstStyle/>
                    <a:p>
                      <a:r>
                        <a:rPr lang="en-US" sz="1600" b="1" i="1" kern="1200" dirty="0">
                          <a:solidFill>
                            <a:schemeClr val="bg1"/>
                          </a:solidFill>
                          <a:latin typeface="+mn-lt"/>
                          <a:ea typeface="+mn-ea"/>
                          <a:cs typeface="+mn-cs"/>
                        </a:rPr>
                        <a:t>Portfolio Manager</a:t>
                      </a: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2567">
                        <a:alpha val="69804"/>
                      </a:srgbClr>
                    </a:solidFill>
                  </a:tcPr>
                </a:tc>
                <a:tc>
                  <a:txBody>
                    <a:bodyPr/>
                    <a:lstStyle/>
                    <a:p>
                      <a:r>
                        <a:rPr lang="en-US" sz="1500" b="0" kern="1200" dirty="0">
                          <a:solidFill>
                            <a:srgbClr val="000000"/>
                          </a:solidFill>
                          <a:latin typeface="+mn-lt"/>
                          <a:ea typeface="+mn-ea"/>
                          <a:cs typeface="+mn-cs"/>
                        </a:rPr>
                        <a:t>Also known as a Money Manager.  The team</a:t>
                      </a:r>
                      <a:r>
                        <a:rPr lang="en-US" sz="1500" b="0" kern="1200" baseline="0" dirty="0">
                          <a:solidFill>
                            <a:srgbClr val="000000"/>
                          </a:solidFill>
                          <a:latin typeface="+mn-lt"/>
                          <a:ea typeface="+mn-ea"/>
                          <a:cs typeface="+mn-cs"/>
                        </a:rPr>
                        <a:t> of investment professionals responsible for </a:t>
                      </a:r>
                      <a:r>
                        <a:rPr lang="en-US" sz="1500" b="0" kern="1200" dirty="0">
                          <a:solidFill>
                            <a:srgbClr val="000000"/>
                          </a:solidFill>
                          <a:latin typeface="+mn-lt"/>
                          <a:ea typeface="+mn-ea"/>
                          <a:cs typeface="+mn-cs"/>
                        </a:rPr>
                        <a:t>making the day-to-day buy and sell decision</a:t>
                      </a:r>
                      <a:r>
                        <a:rPr lang="en-US" sz="1500" b="0" kern="1200" baseline="0" dirty="0">
                          <a:solidFill>
                            <a:srgbClr val="000000"/>
                          </a:solidFill>
                          <a:latin typeface="+mn-lt"/>
                          <a:ea typeface="+mn-ea"/>
                          <a:cs typeface="+mn-cs"/>
                        </a:rPr>
                        <a:t>s in accordance with the investment fund’s stated objective.  </a:t>
                      </a:r>
                      <a:endParaRPr lang="en-US" sz="1500" b="0" kern="1200" dirty="0">
                        <a:solidFill>
                          <a:srgbClr val="000000"/>
                        </a:solidFill>
                        <a:latin typeface="+mn-lt"/>
                        <a:ea typeface="+mn-ea"/>
                        <a:cs typeface="+mn-cs"/>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935446">
                <a:tc>
                  <a:txBody>
                    <a:bodyPr/>
                    <a:lstStyle/>
                    <a:p>
                      <a:r>
                        <a:rPr lang="en-US" sz="1600" b="1" i="1" kern="1200" dirty="0">
                          <a:solidFill>
                            <a:schemeClr val="bg1"/>
                          </a:solidFill>
                          <a:latin typeface="+mn-lt"/>
                          <a:ea typeface="+mn-ea"/>
                          <a:cs typeface="+mn-cs"/>
                        </a:rPr>
                        <a:t>Investment Mandate</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2567">
                        <a:alpha val="69804"/>
                      </a:srgbClr>
                    </a:solidFill>
                  </a:tcPr>
                </a:tc>
                <a:tc>
                  <a:txBody>
                    <a:bodyPr/>
                    <a:lstStyle/>
                    <a:p>
                      <a:r>
                        <a:rPr lang="en-US" sz="1500" dirty="0"/>
                        <a:t>Formal guidelines around risk and return objectives the money manager</a:t>
                      </a:r>
                      <a:r>
                        <a:rPr lang="en-US" sz="1500" baseline="0" dirty="0"/>
                        <a:t> follows when choosing the investments for the portfolio.  </a:t>
                      </a:r>
                      <a:endParaRPr lang="en-US" sz="1500" b="0" kern="1200" dirty="0">
                        <a:solidFill>
                          <a:srgbClr val="000000"/>
                        </a:solidFill>
                        <a:latin typeface="+mn-lt"/>
                        <a:ea typeface="+mn-ea"/>
                        <a:cs typeface="+mn-cs"/>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664315">
                <a:tc>
                  <a:txBody>
                    <a:bodyPr/>
                    <a:lstStyle/>
                    <a:p>
                      <a:r>
                        <a:rPr lang="en-US" sz="1600" b="1" i="1" kern="1200" dirty="0">
                          <a:solidFill>
                            <a:schemeClr val="bg1"/>
                          </a:solidFill>
                          <a:latin typeface="+mn-lt"/>
                          <a:ea typeface="+mn-ea"/>
                          <a:cs typeface="+mn-cs"/>
                        </a:rPr>
                        <a:t>Benchmark</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2567">
                        <a:alpha val="69804"/>
                      </a:srgbClr>
                    </a:solidFill>
                  </a:tcPr>
                </a:tc>
                <a:tc>
                  <a:txBody>
                    <a:bodyPr/>
                    <a:lstStyle/>
                    <a:p>
                      <a:r>
                        <a:rPr lang="en-US" sz="1500" b="0" kern="1200" dirty="0">
                          <a:solidFill>
                            <a:srgbClr val="000000"/>
                          </a:solidFill>
                          <a:latin typeface="+mn-lt"/>
                          <a:ea typeface="+mn-ea"/>
                          <a:cs typeface="+mn-cs"/>
                        </a:rPr>
                        <a:t>A market or sector index against which the performance of the investment fund can be </a:t>
                      </a:r>
                      <a:r>
                        <a:rPr lang="en-US" sz="1500" b="0" kern="1200" dirty="0" smtClean="0">
                          <a:solidFill>
                            <a:srgbClr val="000000"/>
                          </a:solidFill>
                          <a:latin typeface="+mn-lt"/>
                          <a:ea typeface="+mn-ea"/>
                          <a:cs typeface="+mn-cs"/>
                        </a:rPr>
                        <a:t>compared. </a:t>
                      </a:r>
                      <a:endParaRPr lang="en-US" sz="1500" b="0" kern="1200" dirty="0">
                        <a:solidFill>
                          <a:srgbClr val="000000"/>
                        </a:solidFill>
                        <a:latin typeface="+mn-lt"/>
                        <a:ea typeface="+mn-ea"/>
                        <a:cs typeface="+mn-cs"/>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935446">
                <a:tc>
                  <a:txBody>
                    <a:bodyPr/>
                    <a:lstStyle/>
                    <a:p>
                      <a:r>
                        <a:rPr lang="en-US" sz="1600" b="1" i="1" kern="1200" dirty="0">
                          <a:solidFill>
                            <a:schemeClr val="bg1"/>
                          </a:solidFill>
                          <a:latin typeface="+mn-lt"/>
                          <a:ea typeface="+mn-ea"/>
                          <a:cs typeface="+mn-cs"/>
                        </a:rPr>
                        <a:t>Net Asset Value (NAV)</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2567">
                        <a:alpha val="69804"/>
                      </a:srgbClr>
                    </a:solidFill>
                  </a:tcPr>
                </a:tc>
                <a:tc>
                  <a:txBody>
                    <a:bodyPr/>
                    <a:lstStyle/>
                    <a:p>
                      <a:r>
                        <a:rPr lang="en-US" sz="1500" b="0" kern="1200" dirty="0">
                          <a:solidFill>
                            <a:srgbClr val="000000"/>
                          </a:solidFill>
                          <a:latin typeface="+mn-lt"/>
                          <a:ea typeface="+mn-ea"/>
                          <a:cs typeface="+mn-cs"/>
                        </a:rPr>
                        <a:t>The </a:t>
                      </a:r>
                      <a:r>
                        <a:rPr lang="en-US" sz="1500" b="0" kern="1200" dirty="0" smtClean="0">
                          <a:solidFill>
                            <a:srgbClr val="000000"/>
                          </a:solidFill>
                          <a:latin typeface="+mn-lt"/>
                          <a:ea typeface="+mn-ea"/>
                          <a:cs typeface="+mn-cs"/>
                        </a:rPr>
                        <a:t>total sum of </a:t>
                      </a:r>
                      <a:r>
                        <a:rPr lang="en-US" sz="1500" b="0" kern="1200" dirty="0">
                          <a:solidFill>
                            <a:srgbClr val="000000"/>
                          </a:solidFill>
                          <a:latin typeface="+mn-lt"/>
                          <a:ea typeface="+mn-ea"/>
                          <a:cs typeface="+mn-cs"/>
                        </a:rPr>
                        <a:t>the market value of all the securities held in the portfolio including cash, less the liabilities, divided by the total number of units outstanding.</a:t>
                      </a: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984104">
                <a:tc>
                  <a:txBody>
                    <a:bodyPr/>
                    <a:lstStyle/>
                    <a:p>
                      <a:r>
                        <a:rPr lang="en-US" sz="1600" b="1" i="1" kern="1200" dirty="0">
                          <a:solidFill>
                            <a:schemeClr val="bg1"/>
                          </a:solidFill>
                          <a:latin typeface="+mn-lt"/>
                          <a:ea typeface="+mn-ea"/>
                          <a:cs typeface="+mn-cs"/>
                        </a:rPr>
                        <a:t>Management Expense Ratio (MER)</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002567">
                        <a:alpha val="69804"/>
                      </a:srgbClr>
                    </a:solidFill>
                  </a:tcPr>
                </a:tc>
                <a:tc>
                  <a:txBody>
                    <a:bodyPr/>
                    <a:lstStyle/>
                    <a:p>
                      <a:r>
                        <a:rPr lang="en-US" sz="1500" b="0" kern="1200" dirty="0">
                          <a:solidFill>
                            <a:srgbClr val="000000"/>
                          </a:solidFill>
                          <a:latin typeface="+mn-lt"/>
                          <a:ea typeface="+mn-ea"/>
                          <a:cs typeface="+mn-cs"/>
                        </a:rPr>
                        <a:t>The percentage fee mutual funds pays annually to the management company for managing the fund and it’s investments,</a:t>
                      </a:r>
                      <a:r>
                        <a:rPr lang="en-US" sz="1500" b="0" kern="1200" baseline="0" dirty="0">
                          <a:solidFill>
                            <a:srgbClr val="000000"/>
                          </a:solidFill>
                          <a:latin typeface="+mn-lt"/>
                          <a:ea typeface="+mn-ea"/>
                          <a:cs typeface="+mn-cs"/>
                        </a:rPr>
                        <a:t> plus operating costs.</a:t>
                      </a:r>
                      <a:endParaRPr lang="en-US" sz="1500" b="0" kern="1200" dirty="0">
                        <a:solidFill>
                          <a:srgbClr val="000000"/>
                        </a:solidFill>
                        <a:latin typeface="+mn-lt"/>
                        <a:ea typeface="+mn-ea"/>
                        <a:cs typeface="+mn-cs"/>
                      </a:endParaRPr>
                    </a:p>
                  </a:txBody>
                  <a:tcPr anchor="ctr">
                    <a:lnL w="12700" cmpd="sng">
                      <a:noFill/>
                    </a:lnL>
                    <a:lnR w="12700" cmpd="sng">
                      <a:noFill/>
                    </a:lnR>
                    <a:lnT w="6350" cap="flat" cmpd="sng" algn="ctr">
                      <a:solidFill>
                        <a:schemeClr val="accent6"/>
                      </a:solidFill>
                      <a:prstDash val="solid"/>
                      <a:round/>
                      <a:headEnd type="none" w="med" len="med"/>
                      <a:tailEnd type="none" w="med" len="med"/>
                    </a:lnT>
                    <a:lnB w="635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bl>
          </a:graphicData>
        </a:graphic>
      </p:graphicFrame>
      <p:sp>
        <p:nvSpPr>
          <p:cNvPr id="9" name="Pentagon 12">
            <a:extLst>
              <a:ext uri="{FF2B5EF4-FFF2-40B4-BE49-F238E27FC236}">
                <a16:creationId xmlns:a16="http://schemas.microsoft.com/office/drawing/2014/main" xmlns="" id="{A94C36D9-2ACC-460B-913C-985A16D880A1}"/>
              </a:ext>
            </a:extLst>
          </p:cNvPr>
          <p:cNvSpPr/>
          <p:nvPr/>
        </p:nvSpPr>
        <p:spPr>
          <a:xfrm>
            <a:off x="431800" y="233265"/>
            <a:ext cx="1371599"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smtClean="0">
                <a:solidFill>
                  <a:schemeClr val="bg1"/>
                </a:solidFill>
              </a:rPr>
              <a:t>APPENDIX 1</a:t>
            </a:r>
            <a:endParaRPr lang="en-US" dirty="0">
              <a:solidFill>
                <a:schemeClr val="bg1"/>
              </a:solidFill>
            </a:endParaRPr>
          </a:p>
        </p:txBody>
      </p:sp>
    </p:spTree>
    <p:extLst>
      <p:ext uri="{BB962C8B-B14F-4D97-AF65-F5344CB8AC3E}">
        <p14:creationId xmlns:p14="http://schemas.microsoft.com/office/powerpoint/2010/main" val="951354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75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000" dirty="0"/>
              <a:t>Thank you</a:t>
            </a:r>
            <a:endParaRPr lang="en-CA" sz="2000" dirty="0"/>
          </a:p>
        </p:txBody>
      </p:sp>
      <p:sp>
        <p:nvSpPr>
          <p:cNvPr id="3" name="TextBox 2"/>
          <p:cNvSpPr txBox="1"/>
          <p:nvPr/>
        </p:nvSpPr>
        <p:spPr>
          <a:xfrm>
            <a:off x="404260" y="952016"/>
            <a:ext cx="8370676" cy="4985980"/>
          </a:xfrm>
          <a:prstGeom prst="rect">
            <a:avLst/>
          </a:prstGeom>
          <a:noFill/>
        </p:spPr>
        <p:txBody>
          <a:bodyPr wrap="square" lIns="0" tIns="0" rIns="0" bIns="0" rtlCol="0">
            <a:spAutoFit/>
          </a:bodyPr>
          <a:lstStyle/>
          <a:p>
            <a:r>
              <a:rPr lang="en-US" altLang="en-US" sz="1200" dirty="0">
                <a:latin typeface="Arial" charset="0"/>
                <a:ea typeface="ＭＳ Ｐゴシック" charset="-128"/>
                <a:cs typeface="Calibri" charset="0"/>
              </a:rPr>
              <a:t>This p</a:t>
            </a:r>
            <a:r>
              <a:rPr lang="en-US" altLang="en-US" sz="1200" dirty="0" smtClean="0">
                <a:latin typeface="Arial" charset="0"/>
                <a:ea typeface="ＭＳ Ｐゴシック" charset="-128"/>
                <a:cs typeface="Calibri" charset="0"/>
              </a:rPr>
              <a:t>resentation has </a:t>
            </a:r>
            <a:r>
              <a:rPr lang="en-US" altLang="en-US" sz="1200" dirty="0">
                <a:latin typeface="Arial" charset="0"/>
                <a:ea typeface="ＭＳ Ｐゴシック" charset="-128"/>
                <a:cs typeface="Calibri" charset="0"/>
              </a:rPr>
              <a:t>been prepared for use by the RBC Wealth Management member companies, RBC Dominion Securities Inc. (RBC DS)*, RBC Phillips, Hager &amp; North Investment Counsel Inc. (RBC PH&amp;N IC), RBC Global Asset Management Inc. (RBC GAM), Royal Trust Corporation of Canada and The Royal Trust Company (collectively, the “Companies”) and their affiliates, RBC Direct Investing Inc. (RBC DI)*, RBC Wealth Management Financial Services Inc. (RBC WMFS) and Royal Mutual Funds Inc. (RMFI). *Member–Canadian Investor Protection Fund. Each of the Companies, their affiliates and the Royal Bank of Canada are separate corporate entities which are affiliated. “RBC advisor” refers to Private Bankers who are employees of Royal Bank of Canada and licensed representatives of RMFI, Investment Counsellors who are employees of RBC PH&amp;N IC and the private client division of RBC GAM, Senior Trust Advisors and Trust Officers who are employees of The Royal Trust Company or Royal Trust Corporation of Canada, or Investment Advisors who are employees of RBC DS. In Quebec, financial planning services are provided by RMFI or RBC WMFS and each is licensed as a financial services firm in that province. In the rest of Canada, financial planning services are available through RMFI, Royal Trust Corporation of Canada, The Royal Trust Company, or RBC DS. Estate and trust services are provided by Royal Trust Corporation of Canada and The Royal Trust Company. If specific products or services are not offered by one of the Companies or RMFI, clients may request a referral to another RBC partner. Insurance products are offered through RBC WMFS, a subsidiary of RBC DS. When providing life insurance products in all provinces except Quebec, Investment Advisors are acting as Insurance Representatives of RBC WMFS. In Quebec, Investment Advisors are acting as Financial Security Advisors of RBC WMFS. The strategies, advice and technical content in this publication are provided for the general guidance and benefit of our clients, based on information believed to be accurate and complete, but we cannot guarantee its accuracy or completeness. This publication is not intended as nor does it constitute tax or legal advice. Readers should consult a qualified legal, tax or other professional advisor when planning to implement a strategy. This will ensure that their individual circumstances have been considered properly and that action is taken on the latest available information. Interest rates, market conditions, tax rules, and other investment factors are subject to change. This information is not investment advice and should only be used in conjunction with a discussion with your RBC advisor. None of the Companies, RMFI, RBC WMFS, RBC DI, Royal Bank of Canada or any of its affiliates or any other person accepts any liability whatsoever for any direct or consequential loss arising from any use of this report or the information contained herein. </a:t>
            </a:r>
            <a:br>
              <a:rPr lang="en-US" altLang="en-US" sz="1200" dirty="0">
                <a:latin typeface="Arial" charset="0"/>
                <a:ea typeface="ＭＳ Ｐゴシック" charset="-128"/>
                <a:cs typeface="Calibri" charset="0"/>
              </a:rPr>
            </a:br>
            <a:r>
              <a:rPr lang="en-US" altLang="en-US" sz="1200" dirty="0">
                <a:latin typeface="Arial" charset="0"/>
                <a:ea typeface="ＭＳ Ｐゴシック" charset="-128"/>
                <a:cs typeface="Calibri" charset="0"/>
              </a:rPr>
              <a:t>® Registered trademarks of Royal Bank of Canada. Used under license. </a:t>
            </a:r>
            <a:r>
              <a:rPr lang="en-US" altLang="en-US" sz="1200">
                <a:latin typeface="Arial" charset="0"/>
                <a:ea typeface="ＭＳ Ｐゴシック" charset="-128"/>
                <a:cs typeface="Calibri" charset="0"/>
              </a:rPr>
              <a:t>© </a:t>
            </a:r>
            <a:r>
              <a:rPr lang="en-US" altLang="en-US" sz="1200" smtClean="0">
                <a:latin typeface="Arial" charset="0"/>
                <a:ea typeface="ＭＳ Ｐゴシック" charset="-128"/>
                <a:cs typeface="Calibri" charset="0"/>
              </a:rPr>
              <a:t>2019 </a:t>
            </a:r>
            <a:r>
              <a:rPr lang="en-US" altLang="en-US" sz="1200" dirty="0">
                <a:latin typeface="Arial" charset="0"/>
                <a:ea typeface="ＭＳ Ｐゴシック" charset="-128"/>
                <a:cs typeface="Calibri" charset="0"/>
              </a:rPr>
              <a:t>Royal Bank of Canada. All rights reserved.</a:t>
            </a:r>
            <a:endParaRPr lang="en-US" sz="1200" dirty="0"/>
          </a:p>
        </p:txBody>
      </p:sp>
    </p:spTree>
    <p:extLst>
      <p:ext uri="{BB962C8B-B14F-4D97-AF65-F5344CB8AC3E}">
        <p14:creationId xmlns:p14="http://schemas.microsoft.com/office/powerpoint/2010/main" val="63412058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p:cNvPicPr>
            <a:picLocks noChangeAspect="1"/>
          </p:cNvPicPr>
          <p:nvPr/>
        </p:nvPicPr>
        <p:blipFill rotWithShape="1">
          <a:blip r:embed="rId3">
            <a:extLst>
              <a:ext uri="{28A0092B-C50C-407E-A947-70E740481C1C}">
                <a14:useLocalDpi xmlns:a14="http://schemas.microsoft.com/office/drawing/2010/main" val="0"/>
              </a:ext>
            </a:extLst>
          </a:blip>
          <a:srcRect r="2504"/>
          <a:stretch/>
        </p:blipFill>
        <p:spPr>
          <a:xfrm>
            <a:off x="0" y="775607"/>
            <a:ext cx="9152164" cy="5281867"/>
          </a:xfrm>
          <a:prstGeom prst="rect">
            <a:avLst/>
          </a:prstGeom>
          <a:solidFill>
            <a:schemeClr val="bg2"/>
          </a:solidFill>
        </p:spPr>
      </p:pic>
      <p:sp>
        <p:nvSpPr>
          <p:cNvPr id="17" name="Pentagon 12">
            <a:extLst>
              <a:ext uri="{FF2B5EF4-FFF2-40B4-BE49-F238E27FC236}">
                <a16:creationId xmlns="" xmlns:a16="http://schemas.microsoft.com/office/drawing/2014/main"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1</a:t>
            </a:r>
            <a:endParaRPr lang="en-US" dirty="0">
              <a:solidFill>
                <a:schemeClr val="bg1"/>
              </a:solidFill>
            </a:endParaRPr>
          </a:p>
        </p:txBody>
      </p:sp>
      <p:sp>
        <p:nvSpPr>
          <p:cNvPr id="24" name="Title 1"/>
          <p:cNvSpPr txBox="1">
            <a:spLocks/>
          </p:cNvSpPr>
          <p:nvPr/>
        </p:nvSpPr>
        <p:spPr>
          <a:xfrm>
            <a:off x="1443211" y="294269"/>
            <a:ext cx="7188199"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Georgia" panose="02040502050405020303" pitchFamily="18" charset="0"/>
                <a:ea typeface="+mj-ea"/>
                <a:cs typeface="+mj-cs"/>
              </a:defRPr>
            </a:lvl1pPr>
          </a:lstStyle>
          <a:p>
            <a:endParaRPr lang="en-US" sz="2200" dirty="0"/>
          </a:p>
        </p:txBody>
      </p:sp>
      <p:sp>
        <p:nvSpPr>
          <p:cNvPr id="4" name="Title 3"/>
          <p:cNvSpPr>
            <a:spLocks noGrp="1"/>
          </p:cNvSpPr>
          <p:nvPr>
            <p:ph type="title"/>
          </p:nvPr>
        </p:nvSpPr>
        <p:spPr>
          <a:xfrm>
            <a:off x="1600200" y="280800"/>
            <a:ext cx="7111999" cy="363600"/>
          </a:xfrm>
        </p:spPr>
        <p:txBody>
          <a:bodyPr/>
          <a:lstStyle/>
          <a:p>
            <a:r>
              <a:rPr lang="en-US" sz="2000" dirty="0" smtClean="0"/>
              <a:t>Classification of Financial Markets</a:t>
            </a:r>
            <a:endParaRPr lang="en-US" sz="2000" dirty="0"/>
          </a:p>
        </p:txBody>
      </p:sp>
      <p:sp>
        <p:nvSpPr>
          <p:cNvPr id="15" name="Rectangle 14">
            <a:extLst>
              <a:ext uri="{FF2B5EF4-FFF2-40B4-BE49-F238E27FC236}">
                <a16:creationId xmlns="" xmlns:a16="http://schemas.microsoft.com/office/drawing/2014/main" id="{E9193885-6F8E-4C42-81E2-CDD602EFB227}"/>
              </a:ext>
            </a:extLst>
          </p:cNvPr>
          <p:cNvSpPr/>
          <p:nvPr/>
        </p:nvSpPr>
        <p:spPr>
          <a:xfrm>
            <a:off x="431800" y="919843"/>
            <a:ext cx="8280400" cy="520181"/>
          </a:xfrm>
          <a:prstGeom prst="rect">
            <a:avLst/>
          </a:prstGeom>
          <a:noFill/>
          <a:ln>
            <a:noFill/>
          </a:ln>
        </p:spPr>
        <p:txBody>
          <a:bodyPr wrap="square" lIns="0" anchor="ctr" anchorCtr="0">
            <a:noAutofit/>
          </a:bodyPr>
          <a:lstStyle/>
          <a:p>
            <a:pPr algn="ctr"/>
            <a:r>
              <a:rPr lang="en-US" sz="2000" dirty="0">
                <a:solidFill>
                  <a:schemeClr val="bg1"/>
                </a:solidFill>
                <a:latin typeface="Arial" panose="020B0604020202020204" pitchFamily="34" charset="0"/>
                <a:cs typeface="Arial" panose="020B0604020202020204" pitchFamily="34" charset="0"/>
              </a:rPr>
              <a:t>2 </a:t>
            </a:r>
            <a:r>
              <a:rPr lang="en-US" sz="2000" dirty="0" smtClean="0">
                <a:solidFill>
                  <a:schemeClr val="bg1"/>
                </a:solidFill>
                <a:latin typeface="Arial" panose="020B0604020202020204" pitchFamily="34" charset="0"/>
                <a:cs typeface="Arial" panose="020B0604020202020204" pitchFamily="34" charset="0"/>
              </a:rPr>
              <a:t>KEY WAYS to CATAGORIZE FINANCIAL </a:t>
            </a:r>
            <a:r>
              <a:rPr lang="en-US" sz="2000" dirty="0">
                <a:solidFill>
                  <a:schemeClr val="bg1"/>
                </a:solidFill>
                <a:latin typeface="Arial" panose="020B0604020202020204" pitchFamily="34" charset="0"/>
                <a:cs typeface="Arial" panose="020B0604020202020204" pitchFamily="34" charset="0"/>
              </a:rPr>
              <a:t>MARKETS</a:t>
            </a:r>
          </a:p>
        </p:txBody>
      </p:sp>
      <p:sp>
        <p:nvSpPr>
          <p:cNvPr id="16" name="Rectangle 15">
            <a:extLst>
              <a:ext uri="{FF2B5EF4-FFF2-40B4-BE49-F238E27FC236}">
                <a16:creationId xmlns="" xmlns:a16="http://schemas.microsoft.com/office/drawing/2014/main" id="{E9193885-6F8E-4C42-81E2-CDD602EFB227}"/>
              </a:ext>
            </a:extLst>
          </p:cNvPr>
          <p:cNvSpPr/>
          <p:nvPr/>
        </p:nvSpPr>
        <p:spPr>
          <a:xfrm>
            <a:off x="3738800" y="1587176"/>
            <a:ext cx="1758302" cy="682690"/>
          </a:xfrm>
          <a:prstGeom prst="rect">
            <a:avLst/>
          </a:prstGeom>
          <a:solidFill>
            <a:schemeClr val="accent6"/>
          </a:solidFill>
          <a:ln>
            <a:solidFill>
              <a:schemeClr val="bg1"/>
            </a:solidFill>
          </a:ln>
        </p:spPr>
        <p:txBody>
          <a:bodyPr wrap="square" anchor="ctr" anchorCtr="0">
            <a:noAutofit/>
          </a:bodyPr>
          <a:lstStyle/>
          <a:p>
            <a:pPr algn="ctr"/>
            <a:r>
              <a:rPr lang="en-CA" b="1" dirty="0" smtClean="0">
                <a:solidFill>
                  <a:schemeClr val="bg1"/>
                </a:solidFill>
                <a:latin typeface="Arial" panose="020B0604020202020204" pitchFamily="34" charset="0"/>
                <a:cs typeface="Arial" panose="020B0604020202020204" pitchFamily="34" charset="0"/>
              </a:rPr>
              <a:t>FINANCIAL MARKETS</a:t>
            </a:r>
            <a:endParaRPr lang="en-US" b="1" dirty="0">
              <a:solidFill>
                <a:schemeClr val="bg1"/>
              </a:solidFill>
              <a:latin typeface="Arial" panose="020B0604020202020204" pitchFamily="34" charset="0"/>
              <a:cs typeface="Arial" panose="020B0604020202020204" pitchFamily="34" charset="0"/>
            </a:endParaRPr>
          </a:p>
        </p:txBody>
      </p:sp>
      <p:cxnSp>
        <p:nvCxnSpPr>
          <p:cNvPr id="42" name="Straight Connector 41"/>
          <p:cNvCxnSpPr/>
          <p:nvPr/>
        </p:nvCxnSpPr>
        <p:spPr>
          <a:xfrm>
            <a:off x="0" y="774274"/>
            <a:ext cx="914400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6057474"/>
            <a:ext cx="914400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grpSp>
        <p:nvGrpSpPr>
          <p:cNvPr id="66" name="Group 65"/>
          <p:cNvGrpSpPr/>
          <p:nvPr/>
        </p:nvGrpSpPr>
        <p:grpSpPr>
          <a:xfrm>
            <a:off x="751126" y="1820637"/>
            <a:ext cx="7637338" cy="1703224"/>
            <a:chOff x="751126" y="1820637"/>
            <a:chExt cx="7637338" cy="1703224"/>
          </a:xfrm>
        </p:grpSpPr>
        <p:sp>
          <p:nvSpPr>
            <p:cNvPr id="18" name="Rectangle 17">
              <a:extLst>
                <a:ext uri="{FF2B5EF4-FFF2-40B4-BE49-F238E27FC236}">
                  <a16:creationId xmlns="" xmlns:a16="http://schemas.microsoft.com/office/drawing/2014/main" id="{E9193885-6F8E-4C42-81E2-CDD602EFB227}"/>
                </a:ext>
              </a:extLst>
            </p:cNvPr>
            <p:cNvSpPr/>
            <p:nvPr/>
          </p:nvSpPr>
          <p:spPr>
            <a:xfrm>
              <a:off x="751126" y="2657475"/>
              <a:ext cx="2401466" cy="866386"/>
            </a:xfrm>
            <a:prstGeom prst="rect">
              <a:avLst/>
            </a:prstGeom>
            <a:solidFill>
              <a:srgbClr val="004CD6"/>
            </a:solidFill>
            <a:ln>
              <a:solidFill>
                <a:schemeClr val="bg1"/>
              </a:solidFill>
            </a:ln>
          </p:spPr>
          <p:txBody>
            <a:bodyPr wrap="square" anchor="ctr" anchorCtr="0">
              <a:noAutofit/>
            </a:bodyPr>
            <a:lstStyle/>
            <a:p>
              <a:pPr algn="ctr"/>
              <a:r>
                <a:rPr lang="en-CA" sz="1600" b="1" dirty="0" smtClean="0">
                  <a:solidFill>
                    <a:schemeClr val="bg1"/>
                  </a:solidFill>
                  <a:latin typeface="Arial" panose="020B0604020202020204" pitchFamily="34" charset="0"/>
                  <a:cs typeface="Arial" panose="020B0604020202020204" pitchFamily="34" charset="0"/>
                </a:rPr>
                <a:t>BASED ON MATURITY STRUCTURE</a:t>
              </a:r>
              <a:endParaRPr lang="en-US" sz="1600" b="1" dirty="0">
                <a:solidFill>
                  <a:schemeClr val="bg1"/>
                </a:solidFill>
                <a:latin typeface="Arial" panose="020B0604020202020204" pitchFamily="34" charset="0"/>
                <a:cs typeface="Arial" panose="020B0604020202020204" pitchFamily="34" charset="0"/>
              </a:endParaRPr>
            </a:p>
          </p:txBody>
        </p:sp>
        <p:sp>
          <p:nvSpPr>
            <p:cNvPr id="19" name="Rectangle 18">
              <a:extLst>
                <a:ext uri="{FF2B5EF4-FFF2-40B4-BE49-F238E27FC236}">
                  <a16:creationId xmlns="" xmlns:a16="http://schemas.microsoft.com/office/drawing/2014/main" id="{E9193885-6F8E-4C42-81E2-CDD602EFB227}"/>
                </a:ext>
              </a:extLst>
            </p:cNvPr>
            <p:cNvSpPr/>
            <p:nvPr/>
          </p:nvSpPr>
          <p:spPr>
            <a:xfrm>
              <a:off x="5986998" y="2657475"/>
              <a:ext cx="2401466" cy="866386"/>
            </a:xfrm>
            <a:prstGeom prst="rect">
              <a:avLst/>
            </a:prstGeom>
            <a:solidFill>
              <a:srgbClr val="004CD6"/>
            </a:solidFill>
            <a:ln>
              <a:solidFill>
                <a:schemeClr val="bg1"/>
              </a:solidFill>
            </a:ln>
          </p:spPr>
          <p:txBody>
            <a:bodyPr wrap="square" anchor="ctr" anchorCtr="0">
              <a:noAutofit/>
            </a:bodyPr>
            <a:lstStyle/>
            <a:p>
              <a:pPr algn="ctr"/>
              <a:r>
                <a:rPr lang="en-CA" sz="1600" b="1" dirty="0" smtClean="0">
                  <a:solidFill>
                    <a:schemeClr val="bg1"/>
                  </a:solidFill>
                  <a:latin typeface="Arial" panose="020B0604020202020204" pitchFamily="34" charset="0"/>
                  <a:cs typeface="Arial" panose="020B0604020202020204" pitchFamily="34" charset="0"/>
                </a:rPr>
                <a:t>BASED ON TRADING STRUCTURE</a:t>
              </a:r>
              <a:endParaRPr lang="en-US" sz="1600" b="1" dirty="0">
                <a:solidFill>
                  <a:schemeClr val="bg1"/>
                </a:solidFill>
                <a:latin typeface="Arial" panose="020B0604020202020204" pitchFamily="34" charset="0"/>
                <a:cs typeface="Arial" panose="020B0604020202020204" pitchFamily="34" charset="0"/>
              </a:endParaRPr>
            </a:p>
          </p:txBody>
        </p:sp>
        <p:cxnSp>
          <p:nvCxnSpPr>
            <p:cNvPr id="5" name="Elbow Connector 4"/>
            <p:cNvCxnSpPr>
              <a:stCxn id="16" idx="2"/>
              <a:endCxn id="18" idx="0"/>
            </p:cNvCxnSpPr>
            <p:nvPr/>
          </p:nvCxnSpPr>
          <p:spPr>
            <a:xfrm rot="5400000">
              <a:off x="3091101" y="1130624"/>
              <a:ext cx="387609" cy="2666092"/>
            </a:xfrm>
            <a:prstGeom prst="bentConnector3">
              <a:avLst>
                <a:gd name="adj1" fmla="val 50000"/>
              </a:avLst>
            </a:prstGeom>
            <a:ln w="1905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16" idx="2"/>
              <a:endCxn id="19" idx="0"/>
            </p:cNvCxnSpPr>
            <p:nvPr/>
          </p:nvCxnSpPr>
          <p:spPr>
            <a:xfrm rot="16200000" flipH="1">
              <a:off x="5709037" y="1178780"/>
              <a:ext cx="387609" cy="2569780"/>
            </a:xfrm>
            <a:prstGeom prst="bentConnector3">
              <a:avLst>
                <a:gd name="adj1" fmla="val 50000"/>
              </a:avLst>
            </a:prstGeom>
            <a:ln w="1905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1538242" y="1828801"/>
              <a:ext cx="1005188" cy="1005840"/>
            </a:xfrm>
            <a:prstGeom prst="ellipse">
              <a:avLst/>
            </a:prstGeom>
            <a:solidFill>
              <a:srgbClr val="004CD6"/>
            </a:solidFill>
            <a:ln>
              <a:solidFill>
                <a:schemeClr val="bg1"/>
              </a:solidFill>
            </a:ln>
          </p:spPr>
          <p:txBody>
            <a:bodyPr rtlCol="0" anchor="ctr">
              <a:spAutoFit/>
            </a:bodyPr>
            <a:lstStyle/>
            <a:p>
              <a:pPr algn="ctr">
                <a:spcAft>
                  <a:spcPts val="1200"/>
                </a:spcAft>
              </a:pPr>
              <a:endParaRPr lang="en-US" dirty="0"/>
            </a:p>
          </p:txBody>
        </p:sp>
        <p:sp>
          <p:nvSpPr>
            <p:cNvPr id="32" name="Oval 31"/>
            <p:cNvSpPr/>
            <p:nvPr/>
          </p:nvSpPr>
          <p:spPr>
            <a:xfrm>
              <a:off x="6692472" y="1820637"/>
              <a:ext cx="1005188" cy="1005840"/>
            </a:xfrm>
            <a:prstGeom prst="ellipse">
              <a:avLst/>
            </a:prstGeom>
            <a:solidFill>
              <a:srgbClr val="004CD6"/>
            </a:solidFill>
            <a:ln>
              <a:solidFill>
                <a:schemeClr val="bg1"/>
              </a:solidFill>
            </a:ln>
          </p:spPr>
          <p:txBody>
            <a:bodyPr rtlCol="0" anchor="ctr">
              <a:spAutoFit/>
            </a:bodyPr>
            <a:lstStyle/>
            <a:p>
              <a:pPr algn="ctr">
                <a:spcAft>
                  <a:spcPts val="1200"/>
                </a:spcAft>
              </a:pPr>
              <a:endParaRPr lang="en-US" dirty="0"/>
            </a:p>
          </p:txBody>
        </p:sp>
        <p:pic>
          <p:nvPicPr>
            <p:cNvPr id="57" name="Picture 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15259" y="2041071"/>
              <a:ext cx="631141" cy="582496"/>
            </a:xfrm>
            <a:prstGeom prst="rect">
              <a:avLst/>
            </a:prstGeom>
          </p:spPr>
        </p:pic>
        <p:pic>
          <p:nvPicPr>
            <p:cNvPr id="58" name="Picture 5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81512" y="2071763"/>
              <a:ext cx="662288" cy="570636"/>
            </a:xfrm>
            <a:prstGeom prst="rect">
              <a:avLst/>
            </a:prstGeom>
          </p:spPr>
        </p:pic>
      </p:grpSp>
      <p:grpSp>
        <p:nvGrpSpPr>
          <p:cNvPr id="62" name="Group 61"/>
          <p:cNvGrpSpPr/>
          <p:nvPr/>
        </p:nvGrpSpPr>
        <p:grpSpPr>
          <a:xfrm>
            <a:off x="205297" y="3523861"/>
            <a:ext cx="3493125" cy="2112684"/>
            <a:chOff x="205297" y="3523861"/>
            <a:chExt cx="3493125" cy="2112684"/>
          </a:xfrm>
        </p:grpSpPr>
        <p:sp>
          <p:nvSpPr>
            <p:cNvPr id="25" name="Rectangle 24">
              <a:extLst>
                <a:ext uri="{FF2B5EF4-FFF2-40B4-BE49-F238E27FC236}">
                  <a16:creationId xmlns="" xmlns:a16="http://schemas.microsoft.com/office/drawing/2014/main" id="{E9193885-6F8E-4C42-81E2-CDD602EFB227}"/>
                </a:ext>
              </a:extLst>
            </p:cNvPr>
            <p:cNvSpPr/>
            <p:nvPr/>
          </p:nvSpPr>
          <p:spPr>
            <a:xfrm>
              <a:off x="205297" y="5087905"/>
              <a:ext cx="1661990" cy="548640"/>
            </a:xfrm>
            <a:prstGeom prst="rect">
              <a:avLst/>
            </a:prstGeom>
            <a:solidFill>
              <a:srgbClr val="A7D7DD"/>
            </a:solidFill>
            <a:ln>
              <a:solidFill>
                <a:schemeClr val="bg1"/>
              </a:solidFill>
            </a:ln>
          </p:spPr>
          <p:txBody>
            <a:bodyPr wrap="square" anchor="ctr" anchorCtr="0">
              <a:noAutofit/>
            </a:bodyPr>
            <a:lstStyle/>
            <a:p>
              <a:pPr algn="ctr"/>
              <a:r>
                <a:rPr lang="en-CA" sz="1500" dirty="0">
                  <a:solidFill>
                    <a:schemeClr val="tx1">
                      <a:lumMod val="50000"/>
                    </a:schemeClr>
                  </a:solidFill>
                  <a:latin typeface="Arial" panose="020B0604020202020204" pitchFamily="34" charset="0"/>
                  <a:cs typeface="Arial" panose="020B0604020202020204" pitchFamily="34" charset="0"/>
                </a:rPr>
                <a:t>Short </a:t>
              </a:r>
              <a:r>
                <a:rPr lang="en-CA" sz="1500" dirty="0" smtClean="0">
                  <a:solidFill>
                    <a:schemeClr val="tx1">
                      <a:lumMod val="50000"/>
                    </a:schemeClr>
                  </a:solidFill>
                  <a:latin typeface="Arial" panose="020B0604020202020204" pitchFamily="34" charset="0"/>
                  <a:cs typeface="Arial" panose="020B0604020202020204" pitchFamily="34" charset="0"/>
                </a:rPr>
                <a:t>Term </a:t>
              </a:r>
              <a:r>
                <a:rPr lang="en-CA" sz="1500" dirty="0">
                  <a:solidFill>
                    <a:schemeClr val="tx1">
                      <a:lumMod val="50000"/>
                    </a:schemeClr>
                  </a:solidFill>
                  <a:latin typeface="Arial" panose="020B0604020202020204" pitchFamily="34" charset="0"/>
                  <a:cs typeface="Arial" panose="020B0604020202020204" pitchFamily="34" charset="0"/>
                </a:rPr>
                <a:t>–</a:t>
              </a:r>
              <a:r>
                <a:rPr lang="en-CA" sz="1500" dirty="0" smtClean="0">
                  <a:solidFill>
                    <a:schemeClr val="tx1">
                      <a:lumMod val="50000"/>
                    </a:schemeClr>
                  </a:solidFill>
                  <a:latin typeface="Arial" panose="020B0604020202020204" pitchFamily="34" charset="0"/>
                  <a:cs typeface="Arial" panose="020B0604020202020204" pitchFamily="34" charset="0"/>
                </a:rPr>
                <a:t>Treasury </a:t>
              </a:r>
              <a:r>
                <a:rPr lang="en-CA" sz="1500" dirty="0">
                  <a:solidFill>
                    <a:schemeClr val="tx1">
                      <a:lumMod val="50000"/>
                    </a:schemeClr>
                  </a:solidFill>
                  <a:latin typeface="Arial" panose="020B0604020202020204" pitchFamily="34" charset="0"/>
                  <a:cs typeface="Arial" panose="020B0604020202020204" pitchFamily="34" charset="0"/>
                </a:rPr>
                <a:t>B</a:t>
              </a:r>
              <a:r>
                <a:rPr lang="en-CA" sz="1500" dirty="0" smtClean="0">
                  <a:solidFill>
                    <a:schemeClr val="tx1">
                      <a:lumMod val="50000"/>
                    </a:schemeClr>
                  </a:solidFill>
                  <a:latin typeface="Arial" panose="020B0604020202020204" pitchFamily="34" charset="0"/>
                  <a:cs typeface="Arial" panose="020B0604020202020204" pitchFamily="34" charset="0"/>
                </a:rPr>
                <a:t>ills</a:t>
              </a:r>
              <a:endParaRPr lang="en-CA" sz="1500" dirty="0">
                <a:solidFill>
                  <a:schemeClr val="tx1">
                    <a:lumMod val="50000"/>
                  </a:schemeClr>
                </a:solidFill>
                <a:latin typeface="Arial" panose="020B0604020202020204" pitchFamily="34" charset="0"/>
                <a:cs typeface="Arial" panose="020B0604020202020204" pitchFamily="34" charset="0"/>
              </a:endParaRPr>
            </a:p>
          </p:txBody>
        </p:sp>
        <p:sp>
          <p:nvSpPr>
            <p:cNvPr id="26" name="Rectangle 25">
              <a:extLst>
                <a:ext uri="{FF2B5EF4-FFF2-40B4-BE49-F238E27FC236}">
                  <a16:creationId xmlns="" xmlns:a16="http://schemas.microsoft.com/office/drawing/2014/main" id="{E9193885-6F8E-4C42-81E2-CDD602EFB227}"/>
                </a:ext>
              </a:extLst>
            </p:cNvPr>
            <p:cNvSpPr/>
            <p:nvPr/>
          </p:nvSpPr>
          <p:spPr>
            <a:xfrm>
              <a:off x="2036432" y="5087905"/>
              <a:ext cx="1661990" cy="548640"/>
            </a:xfrm>
            <a:prstGeom prst="rect">
              <a:avLst/>
            </a:prstGeom>
            <a:solidFill>
              <a:srgbClr val="A7D7DD"/>
            </a:solidFill>
            <a:ln>
              <a:solidFill>
                <a:schemeClr val="bg1"/>
              </a:solidFill>
            </a:ln>
          </p:spPr>
          <p:txBody>
            <a:bodyPr wrap="square" lIns="0" rIns="0" anchor="ctr" anchorCtr="0">
              <a:noAutofit/>
            </a:bodyPr>
            <a:lstStyle/>
            <a:p>
              <a:pPr algn="ctr"/>
              <a:r>
                <a:rPr lang="en-US" sz="1500" dirty="0">
                  <a:solidFill>
                    <a:schemeClr val="tx1">
                      <a:lumMod val="50000"/>
                    </a:schemeClr>
                  </a:solidFill>
                  <a:latin typeface="Arial" panose="020B0604020202020204" pitchFamily="34" charset="0"/>
                  <a:cs typeface="Arial" panose="020B0604020202020204" pitchFamily="34" charset="0"/>
                </a:rPr>
                <a:t>Long Term </a:t>
              </a:r>
              <a:r>
                <a:rPr lang="en-US" sz="1500" dirty="0" smtClean="0">
                  <a:solidFill>
                    <a:schemeClr val="tx1">
                      <a:lumMod val="50000"/>
                    </a:schemeClr>
                  </a:solidFill>
                  <a:latin typeface="Arial" panose="020B0604020202020204" pitchFamily="34" charset="0"/>
                  <a:cs typeface="Arial" panose="020B0604020202020204" pitchFamily="34" charset="0"/>
                </a:rPr>
                <a:t>–</a:t>
              </a:r>
              <a:br>
                <a:rPr lang="en-US" sz="1500" dirty="0" smtClean="0">
                  <a:solidFill>
                    <a:schemeClr val="tx1">
                      <a:lumMod val="50000"/>
                    </a:schemeClr>
                  </a:solidFill>
                  <a:latin typeface="Arial" panose="020B0604020202020204" pitchFamily="34" charset="0"/>
                  <a:cs typeface="Arial" panose="020B0604020202020204" pitchFamily="34" charset="0"/>
                </a:rPr>
              </a:br>
              <a:r>
                <a:rPr lang="en-US" sz="1500" dirty="0" smtClean="0">
                  <a:solidFill>
                    <a:schemeClr val="tx1">
                      <a:lumMod val="50000"/>
                    </a:schemeClr>
                  </a:solidFill>
                  <a:latin typeface="Arial" panose="020B0604020202020204" pitchFamily="34" charset="0"/>
                  <a:cs typeface="Arial" panose="020B0604020202020204" pitchFamily="34" charset="0"/>
                </a:rPr>
                <a:t>Stocks </a:t>
              </a:r>
              <a:r>
                <a:rPr lang="en-US" sz="1500" dirty="0">
                  <a:solidFill>
                    <a:schemeClr val="tx1">
                      <a:lumMod val="50000"/>
                    </a:schemeClr>
                  </a:solidFill>
                  <a:latin typeface="Arial" panose="020B0604020202020204" pitchFamily="34" charset="0"/>
                  <a:cs typeface="Arial" panose="020B0604020202020204" pitchFamily="34" charset="0"/>
                </a:rPr>
                <a:t>and </a:t>
              </a:r>
              <a:r>
                <a:rPr lang="en-US" sz="1500" dirty="0" smtClean="0">
                  <a:solidFill>
                    <a:schemeClr val="tx1">
                      <a:lumMod val="50000"/>
                    </a:schemeClr>
                  </a:solidFill>
                  <a:latin typeface="Arial" panose="020B0604020202020204" pitchFamily="34" charset="0"/>
                  <a:cs typeface="Arial" panose="020B0604020202020204" pitchFamily="34" charset="0"/>
                </a:rPr>
                <a:t>Bonds</a:t>
              </a:r>
              <a:endParaRPr lang="en-US" sz="1500" dirty="0">
                <a:solidFill>
                  <a:schemeClr val="tx1">
                    <a:lumMod val="50000"/>
                  </a:schemeClr>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 xmlns:a16="http://schemas.microsoft.com/office/drawing/2014/main" id="{E9193885-6F8E-4C42-81E2-CDD602EFB227}"/>
                </a:ext>
              </a:extLst>
            </p:cNvPr>
            <p:cNvSpPr/>
            <p:nvPr/>
          </p:nvSpPr>
          <p:spPr>
            <a:xfrm>
              <a:off x="205297" y="4287611"/>
              <a:ext cx="1661990" cy="640080"/>
            </a:xfrm>
            <a:prstGeom prst="rect">
              <a:avLst/>
            </a:prstGeom>
            <a:solidFill>
              <a:srgbClr val="00A1AD"/>
            </a:solidFill>
            <a:ln>
              <a:solidFill>
                <a:schemeClr val="bg1"/>
              </a:solidFill>
            </a:ln>
          </p:spPr>
          <p:txBody>
            <a:bodyPr wrap="square" anchor="ctr" anchorCtr="0">
              <a:noAutofit/>
            </a:bodyPr>
            <a:lstStyle/>
            <a:p>
              <a:pPr algn="ctr"/>
              <a:r>
                <a:rPr lang="en-CA" sz="1600" b="1" dirty="0" smtClean="0">
                  <a:solidFill>
                    <a:schemeClr val="bg1"/>
                  </a:solidFill>
                  <a:latin typeface="Arial" panose="020B0604020202020204" pitchFamily="34" charset="0"/>
                  <a:cs typeface="Arial" panose="020B0604020202020204" pitchFamily="34" charset="0"/>
                </a:rPr>
                <a:t>Money   Markets</a:t>
              </a:r>
              <a:endParaRPr lang="en-US" sz="1600" b="1" dirty="0">
                <a:solidFill>
                  <a:schemeClr val="bg1"/>
                </a:solidFill>
                <a:latin typeface="Arial" panose="020B0604020202020204" pitchFamily="34" charset="0"/>
                <a:cs typeface="Arial" panose="020B0604020202020204" pitchFamily="34" charset="0"/>
              </a:endParaRPr>
            </a:p>
          </p:txBody>
        </p:sp>
        <p:sp>
          <p:nvSpPr>
            <p:cNvPr id="21" name="Rectangle 20">
              <a:extLst>
                <a:ext uri="{FF2B5EF4-FFF2-40B4-BE49-F238E27FC236}">
                  <a16:creationId xmlns="" xmlns:a16="http://schemas.microsoft.com/office/drawing/2014/main" id="{E9193885-6F8E-4C42-81E2-CDD602EFB227}"/>
                </a:ext>
              </a:extLst>
            </p:cNvPr>
            <p:cNvSpPr/>
            <p:nvPr/>
          </p:nvSpPr>
          <p:spPr>
            <a:xfrm>
              <a:off x="2036432" y="4287611"/>
              <a:ext cx="1661990" cy="640080"/>
            </a:xfrm>
            <a:prstGeom prst="rect">
              <a:avLst/>
            </a:prstGeom>
            <a:solidFill>
              <a:srgbClr val="00A1AD"/>
            </a:solidFill>
            <a:ln>
              <a:solidFill>
                <a:schemeClr val="bg1"/>
              </a:solidFill>
            </a:ln>
          </p:spPr>
          <p:txBody>
            <a:bodyPr wrap="square" anchor="ctr" anchorCtr="0">
              <a:noAutofit/>
            </a:bodyPr>
            <a:lstStyle/>
            <a:p>
              <a:pPr algn="ctr"/>
              <a:r>
                <a:rPr lang="en-CA" sz="1600" b="1" dirty="0" smtClean="0">
                  <a:solidFill>
                    <a:schemeClr val="bg1"/>
                  </a:solidFill>
                  <a:latin typeface="Arial" panose="020B0604020202020204" pitchFamily="34" charset="0"/>
                  <a:cs typeface="Arial" panose="020B0604020202020204" pitchFamily="34" charset="0"/>
                </a:rPr>
                <a:t>Capital   Markets</a:t>
              </a:r>
              <a:endParaRPr lang="en-US" sz="1600" b="1" dirty="0">
                <a:solidFill>
                  <a:schemeClr val="bg1"/>
                </a:solidFill>
                <a:latin typeface="Arial" panose="020B0604020202020204" pitchFamily="34" charset="0"/>
                <a:cs typeface="Arial" panose="020B0604020202020204" pitchFamily="34" charset="0"/>
              </a:endParaRPr>
            </a:p>
          </p:txBody>
        </p:sp>
        <p:cxnSp>
          <p:nvCxnSpPr>
            <p:cNvPr id="40" name="Elbow Connector 39"/>
            <p:cNvCxnSpPr>
              <a:stCxn id="18" idx="2"/>
              <a:endCxn id="20" idx="0"/>
            </p:cNvCxnSpPr>
            <p:nvPr/>
          </p:nvCxnSpPr>
          <p:spPr>
            <a:xfrm rot="5400000">
              <a:off x="1112201" y="3447953"/>
              <a:ext cx="763750" cy="915567"/>
            </a:xfrm>
            <a:prstGeom prst="bentConnector3">
              <a:avLst>
                <a:gd name="adj1" fmla="val 50000"/>
              </a:avLst>
            </a:prstGeom>
            <a:ln w="1905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Elbow Connector 42"/>
            <p:cNvCxnSpPr>
              <a:stCxn id="18" idx="2"/>
              <a:endCxn id="21" idx="0"/>
            </p:cNvCxnSpPr>
            <p:nvPr/>
          </p:nvCxnSpPr>
          <p:spPr>
            <a:xfrm rot="16200000" flipH="1">
              <a:off x="2027768" y="3447952"/>
              <a:ext cx="763750" cy="915568"/>
            </a:xfrm>
            <a:prstGeom prst="bentConnector3">
              <a:avLst>
                <a:gd name="adj1" fmla="val 50000"/>
              </a:avLst>
            </a:prstGeom>
            <a:ln w="1905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764097" y="3759530"/>
              <a:ext cx="609600" cy="609995"/>
            </a:xfrm>
            <a:prstGeom prst="ellipse">
              <a:avLst/>
            </a:prstGeom>
            <a:solidFill>
              <a:srgbClr val="00A1AD"/>
            </a:solidFill>
            <a:ln>
              <a:solidFill>
                <a:schemeClr val="bg1"/>
              </a:solidFill>
            </a:ln>
          </p:spPr>
          <p:txBody>
            <a:bodyPr rtlCol="0" anchor="ctr">
              <a:spAutoFit/>
            </a:bodyPr>
            <a:lstStyle/>
            <a:p>
              <a:pPr algn="ctr">
                <a:spcAft>
                  <a:spcPts val="1200"/>
                </a:spcAft>
              </a:pPr>
              <a:endParaRPr lang="en-US" dirty="0"/>
            </a:p>
          </p:txBody>
        </p:sp>
        <p:sp>
          <p:nvSpPr>
            <p:cNvPr id="35" name="Oval 34"/>
            <p:cNvSpPr/>
            <p:nvPr/>
          </p:nvSpPr>
          <p:spPr>
            <a:xfrm>
              <a:off x="2562627" y="3759530"/>
              <a:ext cx="609600" cy="609995"/>
            </a:xfrm>
            <a:prstGeom prst="ellipse">
              <a:avLst/>
            </a:prstGeom>
            <a:solidFill>
              <a:srgbClr val="00A1AD"/>
            </a:solidFill>
            <a:ln>
              <a:solidFill>
                <a:schemeClr val="bg1"/>
              </a:solidFill>
            </a:ln>
          </p:spPr>
          <p:txBody>
            <a:bodyPr rtlCol="0" anchor="ctr">
              <a:spAutoFit/>
            </a:bodyPr>
            <a:lstStyle/>
            <a:p>
              <a:pPr algn="ctr">
                <a:spcAft>
                  <a:spcPts val="1200"/>
                </a:spcAft>
              </a:pPr>
              <a:endParaRPr lang="en-US" dirty="0"/>
            </a:p>
          </p:txBody>
        </p:sp>
        <p:pic>
          <p:nvPicPr>
            <p:cNvPr id="60" name="Picture 5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8257" y="3856626"/>
              <a:ext cx="429625" cy="429625"/>
            </a:xfrm>
            <a:prstGeom prst="rect">
              <a:avLst/>
            </a:prstGeom>
          </p:spPr>
        </p:pic>
        <p:pic>
          <p:nvPicPr>
            <p:cNvPr id="65" name="Picture 6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53427" y="3837216"/>
              <a:ext cx="440608" cy="416378"/>
            </a:xfrm>
            <a:prstGeom prst="rect">
              <a:avLst/>
            </a:prstGeom>
          </p:spPr>
        </p:pic>
      </p:grpSp>
      <p:grpSp>
        <p:nvGrpSpPr>
          <p:cNvPr id="64" name="Group 63"/>
          <p:cNvGrpSpPr/>
          <p:nvPr/>
        </p:nvGrpSpPr>
        <p:grpSpPr>
          <a:xfrm>
            <a:off x="5457498" y="3523861"/>
            <a:ext cx="3460466" cy="2112684"/>
            <a:chOff x="5457498" y="3523861"/>
            <a:chExt cx="3460466" cy="2112684"/>
          </a:xfrm>
        </p:grpSpPr>
        <p:sp>
          <p:nvSpPr>
            <p:cNvPr id="27" name="Rectangle 26">
              <a:extLst>
                <a:ext uri="{FF2B5EF4-FFF2-40B4-BE49-F238E27FC236}">
                  <a16:creationId xmlns="" xmlns:a16="http://schemas.microsoft.com/office/drawing/2014/main" id="{E9193885-6F8E-4C42-81E2-CDD602EFB227}"/>
                </a:ext>
              </a:extLst>
            </p:cNvPr>
            <p:cNvSpPr/>
            <p:nvPr/>
          </p:nvSpPr>
          <p:spPr>
            <a:xfrm>
              <a:off x="5457498" y="5087905"/>
              <a:ext cx="1661990" cy="548640"/>
            </a:xfrm>
            <a:prstGeom prst="rect">
              <a:avLst/>
            </a:prstGeom>
            <a:solidFill>
              <a:srgbClr val="A7D7DD"/>
            </a:solidFill>
            <a:ln>
              <a:solidFill>
                <a:schemeClr val="bg1"/>
              </a:solidFill>
            </a:ln>
          </p:spPr>
          <p:txBody>
            <a:bodyPr wrap="square" anchor="ctr" anchorCtr="0">
              <a:noAutofit/>
            </a:bodyPr>
            <a:lstStyle/>
            <a:p>
              <a:pPr algn="ctr"/>
              <a:r>
                <a:rPr lang="en-CA" sz="1500" dirty="0">
                  <a:solidFill>
                    <a:schemeClr val="tx1">
                      <a:lumMod val="50000"/>
                    </a:schemeClr>
                  </a:solidFill>
                  <a:latin typeface="Arial" panose="020B0604020202020204" pitchFamily="34" charset="0"/>
                  <a:cs typeface="Arial" panose="020B0604020202020204" pitchFamily="34" charset="0"/>
                </a:rPr>
                <a:t>Newly </a:t>
              </a:r>
              <a:r>
                <a:rPr lang="en-CA" sz="1500" dirty="0" smtClean="0">
                  <a:solidFill>
                    <a:schemeClr val="tx1">
                      <a:lumMod val="50000"/>
                    </a:schemeClr>
                  </a:solidFill>
                  <a:latin typeface="Arial" panose="020B0604020202020204" pitchFamily="34" charset="0"/>
                  <a:cs typeface="Arial" panose="020B0604020202020204" pitchFamily="34" charset="0"/>
                </a:rPr>
                <a:t>Issued</a:t>
              </a:r>
              <a:r>
                <a:rPr lang="en-CA" sz="1500" dirty="0">
                  <a:solidFill>
                    <a:schemeClr val="tx1">
                      <a:lumMod val="50000"/>
                    </a:schemeClr>
                  </a:solidFill>
                  <a:latin typeface="Arial" panose="020B0604020202020204" pitchFamily="34" charset="0"/>
                  <a:cs typeface="Arial" panose="020B0604020202020204" pitchFamily="34" charset="0"/>
                </a:rPr>
                <a:t/>
              </a:r>
              <a:br>
                <a:rPr lang="en-CA" sz="1500" dirty="0">
                  <a:solidFill>
                    <a:schemeClr val="tx1">
                      <a:lumMod val="50000"/>
                    </a:schemeClr>
                  </a:solidFill>
                  <a:latin typeface="Arial" panose="020B0604020202020204" pitchFamily="34" charset="0"/>
                  <a:cs typeface="Arial" panose="020B0604020202020204" pitchFamily="34" charset="0"/>
                </a:rPr>
              </a:br>
              <a:r>
                <a:rPr lang="en-CA" sz="1500" dirty="0" smtClean="0">
                  <a:solidFill>
                    <a:schemeClr val="tx1">
                      <a:lumMod val="50000"/>
                    </a:schemeClr>
                  </a:solidFill>
                  <a:latin typeface="Arial" panose="020B0604020202020204" pitchFamily="34" charset="0"/>
                  <a:cs typeface="Arial" panose="020B0604020202020204" pitchFamily="34" charset="0"/>
                </a:rPr>
                <a:t>Securities</a:t>
              </a:r>
              <a:endParaRPr lang="en-CA" sz="1500" dirty="0">
                <a:solidFill>
                  <a:schemeClr val="tx1">
                    <a:lumMod val="50000"/>
                  </a:schemeClr>
                </a:solidFill>
                <a:latin typeface="Arial" panose="020B0604020202020204" pitchFamily="34" charset="0"/>
                <a:cs typeface="Arial" panose="020B0604020202020204" pitchFamily="34" charset="0"/>
              </a:endParaRPr>
            </a:p>
          </p:txBody>
        </p:sp>
        <p:sp>
          <p:nvSpPr>
            <p:cNvPr id="28" name="Rectangle 27">
              <a:extLst>
                <a:ext uri="{FF2B5EF4-FFF2-40B4-BE49-F238E27FC236}">
                  <a16:creationId xmlns="" xmlns:a16="http://schemas.microsoft.com/office/drawing/2014/main" id="{E9193885-6F8E-4C42-81E2-CDD602EFB227}"/>
                </a:ext>
              </a:extLst>
            </p:cNvPr>
            <p:cNvSpPr/>
            <p:nvPr/>
          </p:nvSpPr>
          <p:spPr>
            <a:xfrm>
              <a:off x="7255974" y="5087905"/>
              <a:ext cx="1661990" cy="548640"/>
            </a:xfrm>
            <a:prstGeom prst="rect">
              <a:avLst/>
            </a:prstGeom>
            <a:solidFill>
              <a:srgbClr val="A7D7DD"/>
            </a:solidFill>
            <a:ln>
              <a:solidFill>
                <a:schemeClr val="bg1"/>
              </a:solidFill>
            </a:ln>
          </p:spPr>
          <p:txBody>
            <a:bodyPr wrap="square" anchor="ctr" anchorCtr="0">
              <a:noAutofit/>
            </a:bodyPr>
            <a:lstStyle/>
            <a:p>
              <a:pPr algn="ctr"/>
              <a:r>
                <a:rPr lang="en-CA" sz="1500" dirty="0">
                  <a:solidFill>
                    <a:schemeClr val="tx1">
                      <a:lumMod val="50000"/>
                    </a:schemeClr>
                  </a:solidFill>
                  <a:latin typeface="Arial" panose="020B0604020202020204" pitchFamily="34" charset="0"/>
                  <a:cs typeface="Arial" panose="020B0604020202020204" pitchFamily="34" charset="0"/>
                </a:rPr>
                <a:t>Outstanding </a:t>
              </a:r>
              <a:r>
                <a:rPr lang="en-CA" sz="1500" dirty="0" smtClean="0">
                  <a:solidFill>
                    <a:schemeClr val="tx1">
                      <a:lumMod val="50000"/>
                    </a:schemeClr>
                  </a:solidFill>
                  <a:latin typeface="Arial" panose="020B0604020202020204" pitchFamily="34" charset="0"/>
                  <a:cs typeface="Arial" panose="020B0604020202020204" pitchFamily="34" charset="0"/>
                </a:rPr>
                <a:t>Securities</a:t>
              </a:r>
              <a:endParaRPr lang="en-CA" sz="1500" dirty="0">
                <a:solidFill>
                  <a:schemeClr val="tx1">
                    <a:lumMod val="50000"/>
                  </a:schemeClr>
                </a:solidFill>
                <a:latin typeface="Arial" panose="020B0604020202020204" pitchFamily="34" charset="0"/>
                <a:cs typeface="Arial" panose="020B0604020202020204" pitchFamily="34" charset="0"/>
              </a:endParaRPr>
            </a:p>
          </p:txBody>
        </p:sp>
        <p:sp>
          <p:nvSpPr>
            <p:cNvPr id="22" name="Rectangle 21">
              <a:extLst>
                <a:ext uri="{FF2B5EF4-FFF2-40B4-BE49-F238E27FC236}">
                  <a16:creationId xmlns="" xmlns:a16="http://schemas.microsoft.com/office/drawing/2014/main" id="{E9193885-6F8E-4C42-81E2-CDD602EFB227}"/>
                </a:ext>
              </a:extLst>
            </p:cNvPr>
            <p:cNvSpPr/>
            <p:nvPr/>
          </p:nvSpPr>
          <p:spPr>
            <a:xfrm>
              <a:off x="5457498" y="4287611"/>
              <a:ext cx="1661990" cy="640080"/>
            </a:xfrm>
            <a:prstGeom prst="rect">
              <a:avLst/>
            </a:prstGeom>
            <a:solidFill>
              <a:srgbClr val="00A1AD"/>
            </a:solidFill>
            <a:ln>
              <a:solidFill>
                <a:schemeClr val="bg1"/>
              </a:solidFill>
            </a:ln>
          </p:spPr>
          <p:txBody>
            <a:bodyPr wrap="square" anchor="ctr" anchorCtr="0">
              <a:noAutofit/>
            </a:bodyPr>
            <a:lstStyle/>
            <a:p>
              <a:pPr algn="ctr"/>
              <a:r>
                <a:rPr lang="en-CA" sz="1600" b="1" dirty="0" smtClean="0">
                  <a:solidFill>
                    <a:schemeClr val="bg1"/>
                  </a:solidFill>
                  <a:latin typeface="Arial" panose="020B0604020202020204" pitchFamily="34" charset="0"/>
                  <a:cs typeface="Arial" panose="020B0604020202020204" pitchFamily="34" charset="0"/>
                </a:rPr>
                <a:t>Primary Markets</a:t>
              </a:r>
              <a:endParaRPr lang="en-US" sz="1600" b="1" dirty="0">
                <a:solidFill>
                  <a:schemeClr val="bg1"/>
                </a:solidFill>
                <a:latin typeface="Arial" panose="020B0604020202020204" pitchFamily="34" charset="0"/>
                <a:cs typeface="Arial" panose="020B0604020202020204" pitchFamily="34" charset="0"/>
              </a:endParaRPr>
            </a:p>
          </p:txBody>
        </p:sp>
        <p:sp>
          <p:nvSpPr>
            <p:cNvPr id="23" name="Rectangle 22">
              <a:extLst>
                <a:ext uri="{FF2B5EF4-FFF2-40B4-BE49-F238E27FC236}">
                  <a16:creationId xmlns="" xmlns:a16="http://schemas.microsoft.com/office/drawing/2014/main" id="{E9193885-6F8E-4C42-81E2-CDD602EFB227}"/>
                </a:ext>
              </a:extLst>
            </p:cNvPr>
            <p:cNvSpPr/>
            <p:nvPr/>
          </p:nvSpPr>
          <p:spPr>
            <a:xfrm>
              <a:off x="7255974" y="4287611"/>
              <a:ext cx="1661990" cy="640080"/>
            </a:xfrm>
            <a:prstGeom prst="rect">
              <a:avLst/>
            </a:prstGeom>
            <a:solidFill>
              <a:srgbClr val="00A1AD"/>
            </a:solidFill>
            <a:ln>
              <a:solidFill>
                <a:schemeClr val="bg1"/>
              </a:solidFill>
            </a:ln>
          </p:spPr>
          <p:txBody>
            <a:bodyPr wrap="square" anchor="ctr" anchorCtr="0">
              <a:noAutofit/>
            </a:bodyPr>
            <a:lstStyle/>
            <a:p>
              <a:pPr algn="ctr"/>
              <a:r>
                <a:rPr lang="en-CA" sz="1600" b="1" dirty="0" smtClean="0">
                  <a:solidFill>
                    <a:schemeClr val="bg1"/>
                  </a:solidFill>
                  <a:latin typeface="Arial" panose="020B0604020202020204" pitchFamily="34" charset="0"/>
                  <a:cs typeface="Arial" panose="020B0604020202020204" pitchFamily="34" charset="0"/>
                </a:rPr>
                <a:t>Secondary Markets</a:t>
              </a:r>
              <a:endParaRPr lang="en-US" sz="1600" b="1" dirty="0">
                <a:solidFill>
                  <a:schemeClr val="bg1"/>
                </a:solidFill>
                <a:latin typeface="Arial" panose="020B0604020202020204" pitchFamily="34" charset="0"/>
                <a:cs typeface="Arial" panose="020B0604020202020204" pitchFamily="34" charset="0"/>
              </a:endParaRPr>
            </a:p>
          </p:txBody>
        </p:sp>
        <p:cxnSp>
          <p:nvCxnSpPr>
            <p:cNvPr id="29" name="Elbow Connector 28"/>
            <p:cNvCxnSpPr>
              <a:stCxn id="19" idx="2"/>
              <a:endCxn id="23" idx="0"/>
            </p:cNvCxnSpPr>
            <p:nvPr/>
          </p:nvCxnSpPr>
          <p:spPr>
            <a:xfrm rot="16200000" flipH="1">
              <a:off x="7255475" y="3456117"/>
              <a:ext cx="763750" cy="899238"/>
            </a:xfrm>
            <a:prstGeom prst="bentConnector3">
              <a:avLst>
                <a:gd name="adj1" fmla="val 50000"/>
              </a:avLst>
            </a:prstGeom>
            <a:ln w="1905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19" idx="2"/>
              <a:endCxn id="22" idx="0"/>
            </p:cNvCxnSpPr>
            <p:nvPr/>
          </p:nvCxnSpPr>
          <p:spPr>
            <a:xfrm rot="5400000">
              <a:off x="6356237" y="3456117"/>
              <a:ext cx="763750" cy="899238"/>
            </a:xfrm>
            <a:prstGeom prst="bentConnector3">
              <a:avLst>
                <a:gd name="adj1" fmla="val 50000"/>
              </a:avLst>
            </a:prstGeom>
            <a:ln w="1905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6" name="Oval 35"/>
            <p:cNvSpPr/>
            <p:nvPr/>
          </p:nvSpPr>
          <p:spPr>
            <a:xfrm>
              <a:off x="5983693" y="3759530"/>
              <a:ext cx="609600" cy="609995"/>
            </a:xfrm>
            <a:prstGeom prst="ellipse">
              <a:avLst/>
            </a:prstGeom>
            <a:solidFill>
              <a:srgbClr val="00A1AD"/>
            </a:solidFill>
            <a:ln>
              <a:solidFill>
                <a:schemeClr val="bg1"/>
              </a:solidFill>
            </a:ln>
          </p:spPr>
          <p:txBody>
            <a:bodyPr rtlCol="0" anchor="ctr">
              <a:spAutoFit/>
            </a:bodyPr>
            <a:lstStyle/>
            <a:p>
              <a:pPr algn="ctr">
                <a:spcAft>
                  <a:spcPts val="1200"/>
                </a:spcAft>
              </a:pPr>
              <a:endParaRPr lang="en-US" dirty="0"/>
            </a:p>
          </p:txBody>
        </p:sp>
        <p:sp>
          <p:nvSpPr>
            <p:cNvPr id="38" name="Oval 37"/>
            <p:cNvSpPr/>
            <p:nvPr/>
          </p:nvSpPr>
          <p:spPr>
            <a:xfrm>
              <a:off x="7845876" y="3759530"/>
              <a:ext cx="609600" cy="609995"/>
            </a:xfrm>
            <a:prstGeom prst="ellipse">
              <a:avLst/>
            </a:prstGeom>
            <a:solidFill>
              <a:srgbClr val="00A1AD"/>
            </a:solidFill>
            <a:ln>
              <a:solidFill>
                <a:schemeClr val="bg1"/>
              </a:solidFill>
            </a:ln>
          </p:spPr>
          <p:txBody>
            <a:bodyPr rtlCol="0" anchor="ctr">
              <a:spAutoFit/>
            </a:bodyPr>
            <a:lstStyle/>
            <a:p>
              <a:pPr algn="ctr">
                <a:spcAft>
                  <a:spcPts val="1200"/>
                </a:spcAft>
              </a:pPr>
              <a:endParaRPr lang="en-US" dirty="0"/>
            </a:p>
          </p:txBody>
        </p:sp>
        <p:pic>
          <p:nvPicPr>
            <p:cNvPr id="61" name="Picture 6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57139" y="3843827"/>
              <a:ext cx="441632" cy="396028"/>
            </a:xfrm>
            <a:prstGeom prst="rect">
              <a:avLst/>
            </a:prstGeom>
          </p:spPr>
        </p:pic>
        <p:pic>
          <p:nvPicPr>
            <p:cNvPr id="63" name="Picture 6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951032" y="3902529"/>
              <a:ext cx="407139" cy="332669"/>
            </a:xfrm>
            <a:prstGeom prst="rect">
              <a:avLst/>
            </a:prstGeom>
          </p:spPr>
        </p:pic>
      </p:grpSp>
      <p:pic>
        <p:nvPicPr>
          <p:cNvPr id="14" name="Picture 13"/>
          <p:cNvPicPr>
            <a:picLocks noChangeAspect="1"/>
          </p:cNvPicPr>
          <p:nvPr/>
        </p:nvPicPr>
        <p:blipFill rotWithShape="1">
          <a:blip r:embed="rId10">
            <a:extLst>
              <a:ext uri="{28A0092B-C50C-407E-A947-70E740481C1C}">
                <a14:useLocalDpi xmlns:a14="http://schemas.microsoft.com/office/drawing/2010/main" val="0"/>
              </a:ext>
            </a:extLst>
          </a:blip>
          <a:srcRect b="23244"/>
          <a:stretch/>
        </p:blipFill>
        <p:spPr>
          <a:xfrm>
            <a:off x="3377734" y="3334983"/>
            <a:ext cx="2525045" cy="2722918"/>
          </a:xfrm>
          <a:prstGeom prst="rect">
            <a:avLst/>
          </a:prstGeom>
          <a:effectLst>
            <a:outerShdw blurRad="215900" dist="50800" dir="18720000" algn="tl" rotWithShape="0">
              <a:prstClr val="black">
                <a:alpha val="95000"/>
              </a:prstClr>
            </a:outerShdw>
          </a:effectLst>
        </p:spPr>
      </p:pic>
    </p:spTree>
    <p:extLst>
      <p:ext uri="{BB962C8B-B14F-4D97-AF65-F5344CB8AC3E}">
        <p14:creationId xmlns:p14="http://schemas.microsoft.com/office/powerpoint/2010/main" val="185408913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500"/>
                                  </p:stCondLst>
                                  <p:childTnLst>
                                    <p:set>
                                      <p:cBhvr>
                                        <p:cTn id="6" dur="1" fill="hold">
                                          <p:stCondLst>
                                            <p:cond delay="0"/>
                                          </p:stCondLst>
                                        </p:cTn>
                                        <p:tgtEl>
                                          <p:spTgt spid="56"/>
                                        </p:tgtEl>
                                        <p:attrNameLst>
                                          <p:attrName>style.visibility</p:attrName>
                                        </p:attrNameLst>
                                      </p:cBhvr>
                                      <p:to>
                                        <p:strVal val="visible"/>
                                      </p:to>
                                    </p:set>
                                    <p:animEffect transition="in" filter="randombar(horizontal)">
                                      <p:cBhvr>
                                        <p:cTn id="7" dur="500"/>
                                        <p:tgtEl>
                                          <p:spTgt spid="56"/>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500"/>
                            </p:stCondLst>
                            <p:childTnLst>
                              <p:par>
                                <p:cTn id="13" presetID="14" presetClass="entr" presetSubtype="1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randombar(horizontal)">
                                      <p:cBhvr>
                                        <p:cTn id="15" dur="500"/>
                                        <p:tgtEl>
                                          <p:spTgt spid="15"/>
                                        </p:tgtEl>
                                      </p:cBhvr>
                                    </p:animEffect>
                                  </p:childTnLst>
                                </p:cTn>
                              </p:par>
                            </p:childTnLst>
                          </p:cTn>
                        </p:par>
                        <p:par>
                          <p:cTn id="16" fill="hold">
                            <p:stCondLst>
                              <p:cond delay="2000"/>
                            </p:stCondLst>
                            <p:childTnLst>
                              <p:par>
                                <p:cTn id="17" presetID="22" presetClass="entr" presetSubtype="1" fill="hold" grpId="0" nodeType="afterEffect">
                                  <p:stCondLst>
                                    <p:cond delay="50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3000"/>
                            </p:stCondLst>
                            <p:childTnLst>
                              <p:par>
                                <p:cTn id="21" presetID="22" presetClass="entr" presetSubtype="1" fill="hold" nodeType="afterEffect">
                                  <p:stCondLst>
                                    <p:cond delay="500"/>
                                  </p:stCondLst>
                                  <p:childTnLst>
                                    <p:set>
                                      <p:cBhvr>
                                        <p:cTn id="22" dur="1" fill="hold">
                                          <p:stCondLst>
                                            <p:cond delay="0"/>
                                          </p:stCondLst>
                                        </p:cTn>
                                        <p:tgtEl>
                                          <p:spTgt spid="66"/>
                                        </p:tgtEl>
                                        <p:attrNameLst>
                                          <p:attrName>style.visibility</p:attrName>
                                        </p:attrNameLst>
                                      </p:cBhvr>
                                      <p:to>
                                        <p:strVal val="visible"/>
                                      </p:to>
                                    </p:set>
                                    <p:animEffect transition="in" filter="wipe(up)">
                                      <p:cBhvr>
                                        <p:cTn id="23" dur="500"/>
                                        <p:tgtEl>
                                          <p:spTgt spid="66"/>
                                        </p:tgtEl>
                                      </p:cBhvr>
                                    </p:animEffect>
                                  </p:childTnLst>
                                </p:cTn>
                              </p:par>
                            </p:childTnLst>
                          </p:cTn>
                        </p:par>
                        <p:par>
                          <p:cTn id="24" fill="hold">
                            <p:stCondLst>
                              <p:cond delay="4000"/>
                            </p:stCondLst>
                            <p:childTnLst>
                              <p:par>
                                <p:cTn id="25" presetID="22" presetClass="entr" presetSubtype="1" fill="hold" nodeType="afterEffect">
                                  <p:stCondLst>
                                    <p:cond delay="500"/>
                                  </p:stCondLst>
                                  <p:childTnLst>
                                    <p:set>
                                      <p:cBhvr>
                                        <p:cTn id="26" dur="1" fill="hold">
                                          <p:stCondLst>
                                            <p:cond delay="0"/>
                                          </p:stCondLst>
                                        </p:cTn>
                                        <p:tgtEl>
                                          <p:spTgt spid="62"/>
                                        </p:tgtEl>
                                        <p:attrNameLst>
                                          <p:attrName>style.visibility</p:attrName>
                                        </p:attrNameLst>
                                      </p:cBhvr>
                                      <p:to>
                                        <p:strVal val="visible"/>
                                      </p:to>
                                    </p:set>
                                    <p:animEffect transition="in" filter="wipe(up)">
                                      <p:cBhvr>
                                        <p:cTn id="27" dur="500"/>
                                        <p:tgtEl>
                                          <p:spTgt spid="62"/>
                                        </p:tgtEl>
                                      </p:cBhvr>
                                    </p:animEffect>
                                  </p:childTnLst>
                                </p:cTn>
                              </p:par>
                            </p:childTnLst>
                          </p:cTn>
                        </p:par>
                        <p:par>
                          <p:cTn id="28" fill="hold">
                            <p:stCondLst>
                              <p:cond delay="5000"/>
                            </p:stCondLst>
                            <p:childTnLst>
                              <p:par>
                                <p:cTn id="29" presetID="22" presetClass="entr" presetSubtype="1" fill="hold"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wipe(up)">
                                      <p:cBhvr>
                                        <p:cTn id="3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cstate="print">
            <a:extLst>
              <a:ext uri="{28A0092B-C50C-407E-A947-70E740481C1C}">
                <a14:useLocalDpi xmlns:a14="http://schemas.microsoft.com/office/drawing/2010/main" val="0"/>
              </a:ext>
            </a:extLst>
          </a:blip>
          <a:srcRect t="13274" b="-1"/>
          <a:stretch/>
        </p:blipFill>
        <p:spPr>
          <a:xfrm>
            <a:off x="0" y="775607"/>
            <a:ext cx="9144000" cy="5286837"/>
          </a:xfrm>
          <a:prstGeom prst="rect">
            <a:avLst/>
          </a:prstGeom>
        </p:spPr>
      </p:pic>
      <p:sp>
        <p:nvSpPr>
          <p:cNvPr id="5" name="Title 4"/>
          <p:cNvSpPr>
            <a:spLocks noGrp="1"/>
          </p:cNvSpPr>
          <p:nvPr>
            <p:ph type="title"/>
          </p:nvPr>
        </p:nvSpPr>
        <p:spPr>
          <a:xfrm>
            <a:off x="1600200" y="280800"/>
            <a:ext cx="7111999" cy="363600"/>
          </a:xfrm>
        </p:spPr>
        <p:txBody>
          <a:bodyPr/>
          <a:lstStyle/>
          <a:p>
            <a:r>
              <a:rPr lang="en-US" sz="2000" dirty="0" smtClean="0"/>
              <a:t>Classification of Financial Markets</a:t>
            </a:r>
            <a:endParaRPr lang="en-US" sz="2000" dirty="0"/>
          </a:p>
        </p:txBody>
      </p:sp>
      <p:sp>
        <p:nvSpPr>
          <p:cNvPr id="12" name="Pentagon 12">
            <a:extLst>
              <a:ext uri="{FF2B5EF4-FFF2-40B4-BE49-F238E27FC236}">
                <a16:creationId xmlns="" xmlns:a16="http://schemas.microsoft.com/office/drawing/2014/main"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1</a:t>
            </a:r>
            <a:endParaRPr lang="en-US" dirty="0">
              <a:solidFill>
                <a:schemeClr val="bg1"/>
              </a:solidFill>
            </a:endParaRPr>
          </a:p>
        </p:txBody>
      </p:sp>
      <p:sp>
        <p:nvSpPr>
          <p:cNvPr id="13" name="Rectangle 12">
            <a:extLst>
              <a:ext uri="{FF2B5EF4-FFF2-40B4-BE49-F238E27FC236}">
                <a16:creationId xmlns="" xmlns:a16="http://schemas.microsoft.com/office/drawing/2014/main" id="{E9193885-6F8E-4C42-81E2-CDD602EFB227}"/>
              </a:ext>
            </a:extLst>
          </p:cNvPr>
          <p:cNvSpPr/>
          <p:nvPr/>
        </p:nvSpPr>
        <p:spPr>
          <a:xfrm>
            <a:off x="2863137" y="1042312"/>
            <a:ext cx="3031153" cy="682690"/>
          </a:xfrm>
          <a:prstGeom prst="rect">
            <a:avLst/>
          </a:prstGeom>
          <a:solidFill>
            <a:schemeClr val="accent6"/>
          </a:solidFill>
          <a:ln>
            <a:solidFill>
              <a:schemeClr val="bg1"/>
            </a:solidFill>
          </a:ln>
        </p:spPr>
        <p:txBody>
          <a:bodyPr wrap="square" anchor="ctr" anchorCtr="0">
            <a:noAutofit/>
          </a:bodyPr>
          <a:lstStyle/>
          <a:p>
            <a:pPr algn="ctr"/>
            <a:r>
              <a:rPr lang="en-CA" sz="1600" b="1" dirty="0">
                <a:solidFill>
                  <a:schemeClr val="bg1"/>
                </a:solidFill>
                <a:latin typeface="Arial" panose="020B0604020202020204" pitchFamily="34" charset="0"/>
                <a:cs typeface="Arial" panose="020B0604020202020204" pitchFamily="34" charset="0"/>
              </a:rPr>
              <a:t>FINANCIAL MARKETS</a:t>
            </a:r>
            <a:endParaRPr lang="en-US" sz="1600" b="1" dirty="0">
              <a:solidFill>
                <a:schemeClr val="bg1"/>
              </a:solidFill>
              <a:latin typeface="Arial" panose="020B0604020202020204" pitchFamily="34" charset="0"/>
              <a:cs typeface="Arial" panose="020B0604020202020204" pitchFamily="34" charset="0"/>
            </a:endParaRPr>
          </a:p>
        </p:txBody>
      </p:sp>
      <p:cxnSp>
        <p:nvCxnSpPr>
          <p:cNvPr id="31" name="Straight Connector 30"/>
          <p:cNvCxnSpPr/>
          <p:nvPr/>
        </p:nvCxnSpPr>
        <p:spPr>
          <a:xfrm>
            <a:off x="0" y="6057474"/>
            <a:ext cx="914400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0" y="774274"/>
            <a:ext cx="914400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1971" y="2896355"/>
            <a:ext cx="1572336" cy="3006720"/>
          </a:xfrm>
          <a:prstGeom prst="rect">
            <a:avLst/>
          </a:prstGeom>
        </p:spPr>
      </p:pic>
      <p:grpSp>
        <p:nvGrpSpPr>
          <p:cNvPr id="2055" name="Group 2054"/>
          <p:cNvGrpSpPr/>
          <p:nvPr/>
        </p:nvGrpSpPr>
        <p:grpSpPr>
          <a:xfrm>
            <a:off x="1827891" y="1725001"/>
            <a:ext cx="5101644" cy="1759356"/>
            <a:chOff x="1827891" y="1725001"/>
            <a:chExt cx="5101644" cy="1759356"/>
          </a:xfrm>
        </p:grpSpPr>
        <p:sp>
          <p:nvSpPr>
            <p:cNvPr id="14" name="Rectangle 13">
              <a:extLst>
                <a:ext uri="{FF2B5EF4-FFF2-40B4-BE49-F238E27FC236}">
                  <a16:creationId xmlns="" xmlns:a16="http://schemas.microsoft.com/office/drawing/2014/main" id="{E9193885-6F8E-4C42-81E2-CDD602EFB227}"/>
                </a:ext>
              </a:extLst>
            </p:cNvPr>
            <p:cNvSpPr/>
            <p:nvPr/>
          </p:nvSpPr>
          <p:spPr>
            <a:xfrm>
              <a:off x="1827891" y="2617971"/>
              <a:ext cx="2124788" cy="866386"/>
            </a:xfrm>
            <a:prstGeom prst="rect">
              <a:avLst/>
            </a:prstGeom>
            <a:solidFill>
              <a:srgbClr val="004CD6"/>
            </a:solidFill>
            <a:ln>
              <a:solidFill>
                <a:schemeClr val="bg1"/>
              </a:solidFill>
            </a:ln>
          </p:spPr>
          <p:txBody>
            <a:bodyPr wrap="square" bIns="137160" anchor="b" anchorCtr="0">
              <a:noAutofit/>
            </a:bodyPr>
            <a:lstStyle/>
            <a:p>
              <a:pPr algn="ctr"/>
              <a:r>
                <a:rPr lang="en-CA" sz="1600" b="1" dirty="0">
                  <a:solidFill>
                    <a:schemeClr val="bg1"/>
                  </a:solidFill>
                  <a:latin typeface="Arial" panose="020B0604020202020204" pitchFamily="34" charset="0"/>
                  <a:cs typeface="Arial" panose="020B0604020202020204" pitchFamily="34" charset="0"/>
                </a:rPr>
                <a:t>MONEY MARKETS</a:t>
              </a:r>
              <a:endParaRPr lang="en-US" sz="1600" b="1" dirty="0">
                <a:solidFill>
                  <a:schemeClr val="bg1"/>
                </a:solidFill>
                <a:latin typeface="Arial" panose="020B0604020202020204" pitchFamily="34" charset="0"/>
                <a:cs typeface="Arial" panose="020B0604020202020204" pitchFamily="34" charset="0"/>
              </a:endParaRPr>
            </a:p>
          </p:txBody>
        </p:sp>
        <p:sp>
          <p:nvSpPr>
            <p:cNvPr id="15" name="Rectangle 14">
              <a:extLst>
                <a:ext uri="{FF2B5EF4-FFF2-40B4-BE49-F238E27FC236}">
                  <a16:creationId xmlns="" xmlns:a16="http://schemas.microsoft.com/office/drawing/2014/main" id="{E9193885-6F8E-4C42-81E2-CDD602EFB227}"/>
                </a:ext>
              </a:extLst>
            </p:cNvPr>
            <p:cNvSpPr/>
            <p:nvPr/>
          </p:nvSpPr>
          <p:spPr>
            <a:xfrm>
              <a:off x="4804747" y="2617971"/>
              <a:ext cx="2124788" cy="866386"/>
            </a:xfrm>
            <a:prstGeom prst="rect">
              <a:avLst/>
            </a:prstGeom>
            <a:solidFill>
              <a:srgbClr val="004CD6"/>
            </a:solidFill>
            <a:ln>
              <a:solidFill>
                <a:schemeClr val="bg1"/>
              </a:solidFill>
            </a:ln>
          </p:spPr>
          <p:txBody>
            <a:bodyPr wrap="square" bIns="137160" anchor="b" anchorCtr="0">
              <a:noAutofit/>
            </a:bodyPr>
            <a:lstStyle/>
            <a:p>
              <a:pPr algn="ctr"/>
              <a:r>
                <a:rPr lang="en-CA" sz="1600" b="1" dirty="0">
                  <a:solidFill>
                    <a:schemeClr val="bg1"/>
                  </a:solidFill>
                  <a:latin typeface="Arial" panose="020B0604020202020204" pitchFamily="34" charset="0"/>
                  <a:cs typeface="Arial" panose="020B0604020202020204" pitchFamily="34" charset="0"/>
                </a:rPr>
                <a:t>CAPITAL MARKETS</a:t>
              </a:r>
              <a:endParaRPr lang="en-US" sz="1600" b="1" dirty="0">
                <a:solidFill>
                  <a:schemeClr val="bg1"/>
                </a:solidFill>
                <a:latin typeface="Arial" panose="020B0604020202020204" pitchFamily="34" charset="0"/>
                <a:cs typeface="Arial" panose="020B0604020202020204" pitchFamily="34" charset="0"/>
              </a:endParaRPr>
            </a:p>
          </p:txBody>
        </p:sp>
        <p:cxnSp>
          <p:nvCxnSpPr>
            <p:cNvPr id="20" name="Elbow Connector 19"/>
            <p:cNvCxnSpPr>
              <a:stCxn id="13" idx="2"/>
              <a:endCxn id="14" idx="0"/>
            </p:cNvCxnSpPr>
            <p:nvPr/>
          </p:nvCxnSpPr>
          <p:spPr>
            <a:xfrm rot="5400000">
              <a:off x="3188016" y="1427272"/>
              <a:ext cx="892969" cy="1488429"/>
            </a:xfrm>
            <a:prstGeom prst="bentConnector3">
              <a:avLst>
                <a:gd name="adj1" fmla="val 50000"/>
              </a:avLst>
            </a:prstGeom>
            <a:solidFill>
              <a:srgbClr val="004CD6"/>
            </a:solidFill>
            <a:ln>
              <a:solidFill>
                <a:schemeClr val="bg1"/>
              </a:solidFill>
            </a:ln>
          </p:spPr>
        </p:cxnSp>
        <p:cxnSp>
          <p:nvCxnSpPr>
            <p:cNvPr id="23" name="Elbow Connector 22"/>
            <p:cNvCxnSpPr>
              <a:stCxn id="13" idx="2"/>
              <a:endCxn id="15" idx="0"/>
            </p:cNvCxnSpPr>
            <p:nvPr/>
          </p:nvCxnSpPr>
          <p:spPr>
            <a:xfrm rot="16200000" flipH="1">
              <a:off x="4676443" y="1427272"/>
              <a:ext cx="892969" cy="1488427"/>
            </a:xfrm>
            <a:prstGeom prst="bentConnector3">
              <a:avLst>
                <a:gd name="adj1" fmla="val 50000"/>
              </a:avLst>
            </a:prstGeom>
            <a:solidFill>
              <a:srgbClr val="004CD6"/>
            </a:solidFill>
            <a:ln>
              <a:solidFill>
                <a:schemeClr val="bg1"/>
              </a:solidFill>
            </a:ln>
          </p:spPr>
        </p:cxnSp>
        <p:sp>
          <p:nvSpPr>
            <p:cNvPr id="34" name="Oval 33"/>
            <p:cNvSpPr/>
            <p:nvPr/>
          </p:nvSpPr>
          <p:spPr>
            <a:xfrm>
              <a:off x="2317743" y="2000405"/>
              <a:ext cx="1005188" cy="1005840"/>
            </a:xfrm>
            <a:prstGeom prst="ellipse">
              <a:avLst/>
            </a:prstGeom>
            <a:solidFill>
              <a:srgbClr val="004CD6"/>
            </a:solidFill>
            <a:ln>
              <a:solidFill>
                <a:schemeClr val="bg1"/>
              </a:solidFill>
            </a:ln>
          </p:spPr>
          <p:txBody>
            <a:bodyPr rtlCol="0" anchor="ctr">
              <a:spAutoFit/>
            </a:bodyPr>
            <a:lstStyle/>
            <a:p>
              <a:pPr algn="ctr">
                <a:spcAft>
                  <a:spcPts val="1200"/>
                </a:spcAft>
              </a:pPr>
              <a:endParaRPr lang="en-US" dirty="0"/>
            </a:p>
          </p:txBody>
        </p:sp>
        <p:sp>
          <p:nvSpPr>
            <p:cNvPr id="35" name="Oval 34"/>
            <p:cNvSpPr/>
            <p:nvPr/>
          </p:nvSpPr>
          <p:spPr>
            <a:xfrm>
              <a:off x="5358492" y="2000405"/>
              <a:ext cx="1005188" cy="1005840"/>
            </a:xfrm>
            <a:prstGeom prst="ellipse">
              <a:avLst/>
            </a:prstGeom>
            <a:solidFill>
              <a:srgbClr val="004CD6"/>
            </a:solidFill>
            <a:ln>
              <a:solidFill>
                <a:schemeClr val="bg1"/>
              </a:solidFill>
            </a:ln>
          </p:spPr>
          <p:txBody>
            <a:bodyPr rtlCol="0" anchor="ctr">
              <a:spAutoFit/>
            </a:bodyPr>
            <a:lstStyle/>
            <a:p>
              <a:pPr algn="ctr">
                <a:spcAft>
                  <a:spcPts val="1200"/>
                </a:spcAft>
              </a:pPr>
              <a:endParaRPr lang="en-US" dirty="0"/>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69422" y="2147211"/>
              <a:ext cx="714649" cy="714649"/>
            </a:xfrm>
            <a:prstGeom prst="rect">
              <a:avLst/>
            </a:prstGeom>
          </p:spPr>
        </p:pic>
        <p:pic>
          <p:nvPicPr>
            <p:cNvPr id="26"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34254" y="2183854"/>
              <a:ext cx="686931" cy="649157"/>
            </a:xfrm>
            <a:prstGeom prst="rect">
              <a:avLst/>
            </a:prstGeom>
          </p:spPr>
        </p:pic>
      </p:grpSp>
      <p:grpSp>
        <p:nvGrpSpPr>
          <p:cNvPr id="2053" name="Group 2052"/>
          <p:cNvGrpSpPr/>
          <p:nvPr/>
        </p:nvGrpSpPr>
        <p:grpSpPr>
          <a:xfrm>
            <a:off x="4158860" y="3484357"/>
            <a:ext cx="4577832" cy="2268290"/>
            <a:chOff x="4158860" y="3484357"/>
            <a:chExt cx="4577832" cy="2268290"/>
          </a:xfrm>
        </p:grpSpPr>
        <p:sp>
          <p:nvSpPr>
            <p:cNvPr id="18" name="Rectangle 17">
              <a:extLst>
                <a:ext uri="{FF2B5EF4-FFF2-40B4-BE49-F238E27FC236}">
                  <a16:creationId xmlns="" xmlns:a16="http://schemas.microsoft.com/office/drawing/2014/main" id="{E9193885-6F8E-4C42-81E2-CDD602EFB227}"/>
                </a:ext>
              </a:extLst>
            </p:cNvPr>
            <p:cNvSpPr/>
            <p:nvPr/>
          </p:nvSpPr>
          <p:spPr>
            <a:xfrm>
              <a:off x="4158860" y="4058379"/>
              <a:ext cx="1603052" cy="682690"/>
            </a:xfrm>
            <a:prstGeom prst="rect">
              <a:avLst/>
            </a:prstGeom>
            <a:solidFill>
              <a:srgbClr val="E28432"/>
            </a:solidFill>
            <a:ln>
              <a:solidFill>
                <a:schemeClr val="bg1"/>
              </a:solidFill>
            </a:ln>
          </p:spPr>
          <p:txBody>
            <a:bodyPr wrap="square" tIns="0" bIns="45720" anchor="b" anchorCtr="0">
              <a:noAutofit/>
            </a:bodyPr>
            <a:lstStyle/>
            <a:p>
              <a:pPr algn="ctr">
                <a:lnSpc>
                  <a:spcPct val="90000"/>
                </a:lnSpc>
              </a:pPr>
              <a:r>
                <a:rPr lang="en-CA" sz="1600" dirty="0" smtClean="0">
                  <a:solidFill>
                    <a:schemeClr val="bg1"/>
                  </a:solidFill>
                  <a:latin typeface="Arial" panose="020B0604020202020204" pitchFamily="34" charset="0"/>
                  <a:cs typeface="Arial" panose="020B0604020202020204" pitchFamily="34" charset="0"/>
                </a:rPr>
                <a:t>Primary Markets</a:t>
              </a:r>
              <a:endParaRPr lang="en-US" sz="1600" dirty="0">
                <a:solidFill>
                  <a:schemeClr val="bg1"/>
                </a:solidFill>
                <a:latin typeface="Arial" panose="020B0604020202020204" pitchFamily="34" charset="0"/>
                <a:cs typeface="Arial" panose="020B0604020202020204" pitchFamily="34" charset="0"/>
              </a:endParaRPr>
            </a:p>
          </p:txBody>
        </p:sp>
        <p:sp>
          <p:nvSpPr>
            <p:cNvPr id="19" name="Rectangle 18">
              <a:extLst>
                <a:ext uri="{FF2B5EF4-FFF2-40B4-BE49-F238E27FC236}">
                  <a16:creationId xmlns="" xmlns:a16="http://schemas.microsoft.com/office/drawing/2014/main" id="{E9193885-6F8E-4C42-81E2-CDD602EFB227}"/>
                </a:ext>
              </a:extLst>
            </p:cNvPr>
            <p:cNvSpPr/>
            <p:nvPr/>
          </p:nvSpPr>
          <p:spPr>
            <a:xfrm>
              <a:off x="5972369" y="4058379"/>
              <a:ext cx="1603052" cy="682690"/>
            </a:xfrm>
            <a:prstGeom prst="rect">
              <a:avLst/>
            </a:prstGeom>
            <a:solidFill>
              <a:srgbClr val="E28432"/>
            </a:solidFill>
            <a:ln>
              <a:solidFill>
                <a:schemeClr val="bg1"/>
              </a:solidFill>
            </a:ln>
          </p:spPr>
          <p:txBody>
            <a:bodyPr wrap="square" tIns="0" bIns="45720" anchor="b" anchorCtr="0">
              <a:noAutofit/>
            </a:bodyPr>
            <a:lstStyle/>
            <a:p>
              <a:pPr algn="ctr">
                <a:lnSpc>
                  <a:spcPct val="90000"/>
                </a:lnSpc>
              </a:pPr>
              <a:r>
                <a:rPr lang="en-CA" sz="1600" dirty="0" smtClean="0">
                  <a:solidFill>
                    <a:schemeClr val="bg1"/>
                  </a:solidFill>
                  <a:latin typeface="Arial" panose="020B0604020202020204" pitchFamily="34" charset="0"/>
                  <a:cs typeface="Arial" panose="020B0604020202020204" pitchFamily="34" charset="0"/>
                </a:rPr>
                <a:t>Secondary Markets</a:t>
              </a:r>
              <a:endParaRPr lang="en-US" sz="1600" dirty="0">
                <a:solidFill>
                  <a:schemeClr val="bg1"/>
                </a:solidFill>
                <a:latin typeface="Arial" panose="020B0604020202020204" pitchFamily="34" charset="0"/>
                <a:cs typeface="Arial" panose="020B0604020202020204" pitchFamily="34" charset="0"/>
              </a:endParaRPr>
            </a:p>
          </p:txBody>
        </p:sp>
        <p:cxnSp>
          <p:nvCxnSpPr>
            <p:cNvPr id="21" name="Elbow Connector 20"/>
            <p:cNvCxnSpPr>
              <a:stCxn id="15" idx="2"/>
              <a:endCxn id="19" idx="0"/>
            </p:cNvCxnSpPr>
            <p:nvPr/>
          </p:nvCxnSpPr>
          <p:spPr>
            <a:xfrm rot="16200000" flipH="1">
              <a:off x="6033507" y="3317991"/>
              <a:ext cx="574022" cy="906754"/>
            </a:xfrm>
            <a:prstGeom prst="bentConnector3">
              <a:avLst>
                <a:gd name="adj1" fmla="val 50000"/>
              </a:avLst>
            </a:prstGeom>
            <a:ln w="1905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15" idx="2"/>
              <a:endCxn id="18" idx="0"/>
            </p:cNvCxnSpPr>
            <p:nvPr/>
          </p:nvCxnSpPr>
          <p:spPr>
            <a:xfrm rot="5400000">
              <a:off x="5126753" y="3317991"/>
              <a:ext cx="574022" cy="906755"/>
            </a:xfrm>
            <a:prstGeom prst="bentConnector3">
              <a:avLst>
                <a:gd name="adj1" fmla="val 50000"/>
              </a:avLst>
            </a:prstGeom>
            <a:ln w="1905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4811097" y="4741069"/>
              <a:ext cx="3925595" cy="1011578"/>
              <a:chOff x="4786605" y="4879857"/>
              <a:chExt cx="3925595" cy="1011578"/>
            </a:xfrm>
          </p:grpSpPr>
          <p:sp>
            <p:nvSpPr>
              <p:cNvPr id="10" name="Rectangle 9">
                <a:extLst>
                  <a:ext uri="{FF2B5EF4-FFF2-40B4-BE49-F238E27FC236}">
                    <a16:creationId xmlns="" xmlns:a16="http://schemas.microsoft.com/office/drawing/2014/main" id="{E9193885-6F8E-4C42-81E2-CDD602EFB227}"/>
                  </a:ext>
                </a:extLst>
              </p:cNvPr>
              <p:cNvSpPr/>
              <p:nvPr/>
            </p:nvSpPr>
            <p:spPr>
              <a:xfrm>
                <a:off x="4786605" y="5208745"/>
                <a:ext cx="1773853" cy="682690"/>
              </a:xfrm>
              <a:prstGeom prst="rect">
                <a:avLst/>
              </a:prstGeom>
              <a:solidFill>
                <a:srgbClr val="A7D7DD"/>
              </a:solidFill>
              <a:ln>
                <a:solidFill>
                  <a:schemeClr val="bg1"/>
                </a:solidFill>
              </a:ln>
            </p:spPr>
            <p:txBody>
              <a:bodyPr wrap="square" anchor="ctr" anchorCtr="0">
                <a:noAutofit/>
              </a:bodyPr>
              <a:lstStyle/>
              <a:p>
                <a:pPr algn="ctr"/>
                <a:r>
                  <a:rPr lang="en-CA" sz="1600" dirty="0" smtClean="0">
                    <a:solidFill>
                      <a:schemeClr val="tx1">
                        <a:lumMod val="50000"/>
                      </a:schemeClr>
                    </a:solidFill>
                    <a:latin typeface="Arial" panose="020B0604020202020204" pitchFamily="34" charset="0"/>
                    <a:cs typeface="Arial" panose="020B0604020202020204" pitchFamily="34" charset="0"/>
                  </a:rPr>
                  <a:t>Financial Exchanges</a:t>
                </a:r>
                <a:endParaRPr lang="en-CA" sz="1600" dirty="0">
                  <a:solidFill>
                    <a:schemeClr val="tx1">
                      <a:lumMod val="50000"/>
                    </a:schemeClr>
                  </a:solidFill>
                  <a:latin typeface="Arial" panose="020B0604020202020204" pitchFamily="34" charset="0"/>
                  <a:cs typeface="Arial" panose="020B0604020202020204" pitchFamily="34" charset="0"/>
                </a:endParaRPr>
              </a:p>
            </p:txBody>
          </p:sp>
          <p:sp>
            <p:nvSpPr>
              <p:cNvPr id="11" name="Rectangle 10">
                <a:extLst>
                  <a:ext uri="{FF2B5EF4-FFF2-40B4-BE49-F238E27FC236}">
                    <a16:creationId xmlns="" xmlns:a16="http://schemas.microsoft.com/office/drawing/2014/main" id="{E9193885-6F8E-4C42-81E2-CDD602EFB227}"/>
                  </a:ext>
                </a:extLst>
              </p:cNvPr>
              <p:cNvSpPr/>
              <p:nvPr/>
            </p:nvSpPr>
            <p:spPr>
              <a:xfrm>
                <a:off x="6938347" y="5208745"/>
                <a:ext cx="1773853" cy="682690"/>
              </a:xfrm>
              <a:prstGeom prst="rect">
                <a:avLst/>
              </a:prstGeom>
              <a:solidFill>
                <a:srgbClr val="A7D7DD"/>
              </a:solidFill>
              <a:ln>
                <a:solidFill>
                  <a:schemeClr val="bg1"/>
                </a:solidFill>
              </a:ln>
            </p:spPr>
            <p:txBody>
              <a:bodyPr wrap="square" anchor="ctr" anchorCtr="0">
                <a:noAutofit/>
              </a:bodyPr>
              <a:lstStyle/>
              <a:p>
                <a:pPr algn="ctr"/>
                <a:r>
                  <a:rPr lang="en-CA" sz="1600" dirty="0" smtClean="0">
                    <a:solidFill>
                      <a:schemeClr val="tx1">
                        <a:lumMod val="50000"/>
                      </a:schemeClr>
                    </a:solidFill>
                    <a:latin typeface="Arial" panose="020B0604020202020204" pitchFamily="34" charset="0"/>
                    <a:cs typeface="Arial" panose="020B0604020202020204" pitchFamily="34" charset="0"/>
                  </a:rPr>
                  <a:t>Over-The-Counter</a:t>
                </a:r>
                <a:endParaRPr lang="en-CA" sz="1600" dirty="0">
                  <a:solidFill>
                    <a:schemeClr val="tx1">
                      <a:lumMod val="50000"/>
                    </a:schemeClr>
                  </a:solidFill>
                  <a:latin typeface="Arial" panose="020B0604020202020204" pitchFamily="34" charset="0"/>
                  <a:cs typeface="Arial" panose="020B0604020202020204" pitchFamily="34" charset="0"/>
                </a:endParaRPr>
              </a:p>
            </p:txBody>
          </p:sp>
          <p:cxnSp>
            <p:nvCxnSpPr>
              <p:cNvPr id="27" name="Elbow Connector 26"/>
              <p:cNvCxnSpPr>
                <a:stCxn id="19" idx="2"/>
                <a:endCxn id="11" idx="0"/>
              </p:cNvCxnSpPr>
              <p:nvPr/>
            </p:nvCxnSpPr>
            <p:spPr>
              <a:xfrm rot="16200000" flipH="1">
                <a:off x="7126976" y="4510447"/>
                <a:ext cx="328888" cy="1067707"/>
              </a:xfrm>
              <a:prstGeom prst="bentConnector3">
                <a:avLst>
                  <a:gd name="adj1" fmla="val 50000"/>
                </a:avLst>
              </a:prstGeom>
              <a:ln w="1905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19" idx="2"/>
                <a:endCxn id="10" idx="0"/>
              </p:cNvCxnSpPr>
              <p:nvPr/>
            </p:nvCxnSpPr>
            <p:spPr>
              <a:xfrm rot="5400000">
                <a:off x="6051106" y="4502284"/>
                <a:ext cx="328888" cy="1084035"/>
              </a:xfrm>
              <a:prstGeom prst="bentConnector3">
                <a:avLst>
                  <a:gd name="adj1" fmla="val 50000"/>
                </a:avLst>
              </a:prstGeom>
              <a:ln w="1905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0" name="Oval 39"/>
            <p:cNvSpPr/>
            <p:nvPr/>
          </p:nvSpPr>
          <p:spPr>
            <a:xfrm>
              <a:off x="4655586" y="3612578"/>
              <a:ext cx="609600" cy="609995"/>
            </a:xfrm>
            <a:prstGeom prst="ellipse">
              <a:avLst/>
            </a:prstGeom>
            <a:solidFill>
              <a:srgbClr val="E28432"/>
            </a:solidFill>
            <a:ln>
              <a:solidFill>
                <a:schemeClr val="bg1"/>
              </a:solidFill>
            </a:ln>
          </p:spPr>
          <p:txBody>
            <a:bodyPr rtlCol="0" anchor="ctr">
              <a:spAutoFit/>
            </a:bodyPr>
            <a:lstStyle/>
            <a:p>
              <a:pPr algn="ctr">
                <a:spcAft>
                  <a:spcPts val="1200"/>
                </a:spcAft>
              </a:pPr>
              <a:endParaRPr lang="en-US" dirty="0"/>
            </a:p>
          </p:txBody>
        </p:sp>
        <p:sp>
          <p:nvSpPr>
            <p:cNvPr id="41" name="Oval 40"/>
            <p:cNvSpPr/>
            <p:nvPr/>
          </p:nvSpPr>
          <p:spPr>
            <a:xfrm>
              <a:off x="6469095" y="3612578"/>
              <a:ext cx="609600" cy="609995"/>
            </a:xfrm>
            <a:prstGeom prst="ellipse">
              <a:avLst/>
            </a:prstGeom>
            <a:solidFill>
              <a:srgbClr val="E28432"/>
            </a:solidFill>
            <a:ln>
              <a:solidFill>
                <a:schemeClr val="bg1"/>
              </a:solidFill>
            </a:ln>
          </p:spPr>
          <p:txBody>
            <a:bodyPr rtlCol="0" anchor="ctr">
              <a:spAutoFit/>
            </a:bodyPr>
            <a:lstStyle/>
            <a:p>
              <a:pPr algn="ctr">
                <a:spcAft>
                  <a:spcPts val="1200"/>
                </a:spcAft>
              </a:pPr>
              <a:endParaRPr lang="en-US" dirty="0"/>
            </a:p>
          </p:txBody>
        </p:sp>
        <p:pic>
          <p:nvPicPr>
            <p:cNvPr id="2051" name="Picture 205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79634" y="3756296"/>
              <a:ext cx="398790" cy="325847"/>
            </a:xfrm>
            <a:prstGeom prst="rect">
              <a:avLst/>
            </a:prstGeom>
          </p:spPr>
        </p:pic>
        <p:pic>
          <p:nvPicPr>
            <p:cNvPr id="43" name="Picture 4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50853" y="3696870"/>
              <a:ext cx="441632" cy="396028"/>
            </a:xfrm>
            <a:prstGeom prst="rect">
              <a:avLst/>
            </a:prstGeom>
          </p:spPr>
        </p:pic>
      </p:grpSp>
    </p:spTree>
    <p:extLst>
      <p:ext uri="{BB962C8B-B14F-4D97-AF65-F5344CB8AC3E}">
        <p14:creationId xmlns:p14="http://schemas.microsoft.com/office/powerpoint/2010/main" val="30373125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50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2000"/>
                            </p:stCondLst>
                            <p:childTnLst>
                              <p:par>
                                <p:cTn id="17" presetID="22" presetClass="entr" presetSubtype="1" fill="hold" nodeType="afterEffect">
                                  <p:stCondLst>
                                    <p:cond delay="500"/>
                                  </p:stCondLst>
                                  <p:childTnLst>
                                    <p:set>
                                      <p:cBhvr>
                                        <p:cTn id="18" dur="1" fill="hold">
                                          <p:stCondLst>
                                            <p:cond delay="0"/>
                                          </p:stCondLst>
                                        </p:cTn>
                                        <p:tgtEl>
                                          <p:spTgt spid="2055"/>
                                        </p:tgtEl>
                                        <p:attrNameLst>
                                          <p:attrName>style.visibility</p:attrName>
                                        </p:attrNameLst>
                                      </p:cBhvr>
                                      <p:to>
                                        <p:strVal val="visible"/>
                                      </p:to>
                                    </p:set>
                                    <p:animEffect transition="in" filter="wipe(up)">
                                      <p:cBhvr>
                                        <p:cTn id="19" dur="500"/>
                                        <p:tgtEl>
                                          <p:spTgt spid="2055"/>
                                        </p:tgtEl>
                                      </p:cBhvr>
                                    </p:animEffect>
                                  </p:childTnLst>
                                </p:cTn>
                              </p:par>
                            </p:childTnLst>
                          </p:cTn>
                        </p:par>
                        <p:par>
                          <p:cTn id="20" fill="hold">
                            <p:stCondLst>
                              <p:cond delay="3000"/>
                            </p:stCondLst>
                            <p:childTnLst>
                              <p:par>
                                <p:cTn id="21" presetID="22" presetClass="entr" presetSubtype="1" fill="hold" nodeType="afterEffect">
                                  <p:stCondLst>
                                    <p:cond delay="500"/>
                                  </p:stCondLst>
                                  <p:childTnLst>
                                    <p:set>
                                      <p:cBhvr>
                                        <p:cTn id="22" dur="1" fill="hold">
                                          <p:stCondLst>
                                            <p:cond delay="0"/>
                                          </p:stCondLst>
                                        </p:cTn>
                                        <p:tgtEl>
                                          <p:spTgt spid="2053"/>
                                        </p:tgtEl>
                                        <p:attrNameLst>
                                          <p:attrName>style.visibility</p:attrName>
                                        </p:attrNameLst>
                                      </p:cBhvr>
                                      <p:to>
                                        <p:strVal val="visible"/>
                                      </p:to>
                                    </p:set>
                                    <p:animEffect transition="in" filter="wipe(up)">
                                      <p:cBhvr>
                                        <p:cTn id="23" dur="5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4026352" y="4413353"/>
            <a:ext cx="1877336" cy="646331"/>
          </a:xfrm>
          <a:prstGeom prst="rect">
            <a:avLst/>
          </a:prstGeom>
          <a:noFill/>
        </p:spPr>
        <p:txBody>
          <a:bodyPr wrap="square" rtlCol="0">
            <a:spAutoFit/>
          </a:bodyPr>
          <a:lstStyle/>
          <a:p>
            <a:pPr algn="ctr">
              <a:spcAft>
                <a:spcPts val="1200"/>
              </a:spcAft>
            </a:pPr>
            <a:r>
              <a:rPr lang="en-US" b="1" dirty="0">
                <a:solidFill>
                  <a:schemeClr val="accent6"/>
                </a:solidFill>
              </a:rPr>
              <a:t>Financial Intermediaries</a:t>
            </a:r>
          </a:p>
        </p:txBody>
      </p:sp>
      <p:sp>
        <p:nvSpPr>
          <p:cNvPr id="32" name="TextBox 31"/>
          <p:cNvSpPr txBox="1"/>
          <p:nvPr/>
        </p:nvSpPr>
        <p:spPr>
          <a:xfrm>
            <a:off x="752037" y="1091778"/>
            <a:ext cx="2438991" cy="1077218"/>
          </a:xfrm>
          <a:prstGeom prst="rect">
            <a:avLst/>
          </a:prstGeom>
          <a:noFill/>
          <a:ln>
            <a:noFill/>
          </a:ln>
        </p:spPr>
        <p:txBody>
          <a:bodyPr wrap="square" rtlCol="0">
            <a:spAutoFit/>
          </a:bodyPr>
          <a:lstStyle>
            <a:defPPr>
              <a:defRPr lang="en-US"/>
            </a:defPPr>
            <a:lvl1pPr>
              <a:spcAft>
                <a:spcPts val="1200"/>
              </a:spcAft>
              <a:defRPr sz="1600">
                <a:solidFill>
                  <a:schemeClr val="accent6"/>
                </a:solidFill>
                <a:latin typeface="Arial" panose="020B0604020202020204" pitchFamily="34" charset="0"/>
                <a:cs typeface="Arial" panose="020B0604020202020204" pitchFamily="34" charset="0"/>
              </a:defRPr>
            </a:lvl1pPr>
          </a:lstStyle>
          <a:p>
            <a:pPr algn="ctr"/>
            <a:r>
              <a:rPr lang="en-US" dirty="0">
                <a:solidFill>
                  <a:srgbClr val="E28432"/>
                </a:solidFill>
              </a:rPr>
              <a:t>Governments and businesses raise money by selling </a:t>
            </a:r>
            <a:r>
              <a:rPr lang="en-US" b="1" dirty="0">
                <a:solidFill>
                  <a:srgbClr val="E28432"/>
                </a:solidFill>
              </a:rPr>
              <a:t>newly</a:t>
            </a:r>
            <a:r>
              <a:rPr lang="en-US" dirty="0">
                <a:solidFill>
                  <a:srgbClr val="E28432"/>
                </a:solidFill>
              </a:rPr>
              <a:t> </a:t>
            </a:r>
            <a:r>
              <a:rPr lang="en-US" b="1" dirty="0">
                <a:solidFill>
                  <a:srgbClr val="E28432"/>
                </a:solidFill>
              </a:rPr>
              <a:t>issued</a:t>
            </a:r>
            <a:r>
              <a:rPr lang="en-US" dirty="0">
                <a:solidFill>
                  <a:srgbClr val="E28432"/>
                </a:solidFill>
              </a:rPr>
              <a:t> securities to </a:t>
            </a:r>
            <a:r>
              <a:rPr lang="en-US" dirty="0" smtClean="0">
                <a:solidFill>
                  <a:srgbClr val="E28432"/>
                </a:solidFill>
              </a:rPr>
              <a:t>buyers.</a:t>
            </a:r>
            <a:endParaRPr lang="en-US" dirty="0">
              <a:solidFill>
                <a:srgbClr val="E28432"/>
              </a:solidFill>
            </a:endParaRPr>
          </a:p>
        </p:txBody>
      </p:sp>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26352" y="2586000"/>
            <a:ext cx="1758100" cy="1762198"/>
          </a:xfrm>
          <a:prstGeom prst="rect">
            <a:avLst/>
          </a:prstGeom>
          <a:effectLst>
            <a:outerShdw blurRad="279400" dist="50800" dir="3000000" algn="ctr" rotWithShape="0">
              <a:srgbClr val="000000">
                <a:alpha val="43137"/>
              </a:srgbClr>
            </a:outerShdw>
          </a:effectLst>
        </p:spPr>
      </p:pic>
      <p:grpSp>
        <p:nvGrpSpPr>
          <p:cNvPr id="6" name="Group 5"/>
          <p:cNvGrpSpPr/>
          <p:nvPr/>
        </p:nvGrpSpPr>
        <p:grpSpPr>
          <a:xfrm>
            <a:off x="5728834" y="1406856"/>
            <a:ext cx="2895350" cy="2902098"/>
            <a:chOff x="5816850" y="1173828"/>
            <a:chExt cx="2895350" cy="2902098"/>
          </a:xfrm>
        </p:grpSpPr>
        <p:pic>
          <p:nvPicPr>
            <p:cNvPr id="20"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379629">
              <a:off x="5816850" y="1173828"/>
              <a:ext cx="2895350" cy="2902098"/>
            </a:xfrm>
            <a:prstGeom prst="rect">
              <a:avLst/>
            </a:prstGeom>
            <a:effectLst>
              <a:outerShdw blurRad="279400" dist="50800" dir="3000000" algn="ctr" rotWithShape="0">
                <a:srgbClr val="000000">
                  <a:alpha val="43137"/>
                </a:srgbClr>
              </a:outerShdw>
            </a:effectLst>
          </p:spPr>
        </p:pic>
        <p:sp>
          <p:nvSpPr>
            <p:cNvPr id="21" name="TextBox 20"/>
            <p:cNvSpPr txBox="1"/>
            <p:nvPr/>
          </p:nvSpPr>
          <p:spPr>
            <a:xfrm>
              <a:off x="6318150" y="2038531"/>
              <a:ext cx="1919379" cy="1323439"/>
            </a:xfrm>
            <a:prstGeom prst="rect">
              <a:avLst/>
            </a:prstGeom>
            <a:noFill/>
          </p:spPr>
          <p:txBody>
            <a:bodyPr wrap="square" rtlCol="0">
              <a:spAutoFit/>
            </a:bodyPr>
            <a:lstStyle/>
            <a:p>
              <a:pPr algn="ctr">
                <a:spcAft>
                  <a:spcPts val="1200"/>
                </a:spcAft>
              </a:pPr>
              <a:r>
                <a:rPr lang="en-US" sz="2000" b="1" dirty="0">
                  <a:solidFill>
                    <a:srgbClr val="00A1AD"/>
                  </a:solidFill>
                </a:rPr>
                <a:t>SECONDARY </a:t>
              </a:r>
              <a:r>
                <a:rPr lang="en-US" sz="2000" b="1" dirty="0" smtClean="0">
                  <a:solidFill>
                    <a:srgbClr val="00A1AD"/>
                  </a:solidFill>
                </a:rPr>
                <a:t>MARKETS (aka Aftermarket)</a:t>
              </a:r>
              <a:endParaRPr lang="en-US" sz="2000" b="1" dirty="0">
                <a:solidFill>
                  <a:srgbClr val="00A1AD"/>
                </a:solidFill>
              </a:endParaRPr>
            </a:p>
          </p:txBody>
        </p:sp>
      </p:grpSp>
      <p:grpSp>
        <p:nvGrpSpPr>
          <p:cNvPr id="2" name="Group 1"/>
          <p:cNvGrpSpPr/>
          <p:nvPr/>
        </p:nvGrpSpPr>
        <p:grpSpPr>
          <a:xfrm>
            <a:off x="942163" y="2400786"/>
            <a:ext cx="3239725" cy="3247274"/>
            <a:chOff x="942163" y="2400786"/>
            <a:chExt cx="3239725" cy="3247274"/>
          </a:xfrm>
        </p:grpSpPr>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2163" y="2400786"/>
              <a:ext cx="3239725" cy="3247274"/>
            </a:xfrm>
            <a:prstGeom prst="rect">
              <a:avLst/>
            </a:prstGeom>
            <a:effectLst>
              <a:outerShdw blurRad="279400" dist="50800" dir="3000000" algn="ctr" rotWithShape="0">
                <a:srgbClr val="000000">
                  <a:alpha val="43137"/>
                </a:srgbClr>
              </a:outerShdw>
            </a:effectLst>
          </p:spPr>
        </p:pic>
        <p:sp>
          <p:nvSpPr>
            <p:cNvPr id="23" name="TextBox 22"/>
            <p:cNvSpPr txBox="1"/>
            <p:nvPr/>
          </p:nvSpPr>
          <p:spPr>
            <a:xfrm>
              <a:off x="1796215" y="3670480"/>
              <a:ext cx="1531620" cy="707886"/>
            </a:xfrm>
            <a:prstGeom prst="rect">
              <a:avLst/>
            </a:prstGeom>
            <a:noFill/>
          </p:spPr>
          <p:txBody>
            <a:bodyPr wrap="square" rtlCol="0">
              <a:spAutoFit/>
            </a:bodyPr>
            <a:lstStyle/>
            <a:p>
              <a:pPr algn="ctr">
                <a:spcAft>
                  <a:spcPts val="1200"/>
                </a:spcAft>
              </a:pPr>
              <a:r>
                <a:rPr lang="en-US" sz="2000" b="1" dirty="0">
                  <a:solidFill>
                    <a:srgbClr val="E28432"/>
                  </a:solidFill>
                </a:rPr>
                <a:t>PRIMARY MARKETS</a:t>
              </a:r>
            </a:p>
          </p:txBody>
        </p:sp>
      </p:grpSp>
      <p:sp>
        <p:nvSpPr>
          <p:cNvPr id="38" name="Isosceles Triangle 37"/>
          <p:cNvSpPr/>
          <p:nvPr/>
        </p:nvSpPr>
        <p:spPr>
          <a:xfrm rot="10800000" flipH="1" flipV="1">
            <a:off x="7266076" y="4218316"/>
            <a:ext cx="397876" cy="264075"/>
          </a:xfrm>
          <a:prstGeom prst="triangle">
            <a:avLst/>
          </a:prstGeom>
          <a:solidFill>
            <a:srgbClr val="009FB6"/>
          </a:solidFill>
        </p:spPr>
        <p:txBody>
          <a:bodyPr wrap="square" rtlCol="0" anchor="ctr">
            <a:spAutoFit/>
          </a:bodyPr>
          <a:lstStyle/>
          <a:p>
            <a:pPr algn="ctr">
              <a:spcAft>
                <a:spcPts val="1200"/>
              </a:spcAft>
            </a:pPr>
            <a:endParaRPr lang="en-US" dirty="0"/>
          </a:p>
        </p:txBody>
      </p:sp>
      <p:sp>
        <p:nvSpPr>
          <p:cNvPr id="31" name="Isosceles Triangle 30"/>
          <p:cNvSpPr/>
          <p:nvPr/>
        </p:nvSpPr>
        <p:spPr>
          <a:xfrm flipV="1">
            <a:off x="1796215" y="2301110"/>
            <a:ext cx="350637" cy="284889"/>
          </a:xfrm>
          <a:prstGeom prst="triangle">
            <a:avLst/>
          </a:prstGeom>
          <a:solidFill>
            <a:srgbClr val="E28432"/>
          </a:solidFill>
        </p:spPr>
        <p:txBody>
          <a:bodyPr wrap="square" rtlCol="0" anchor="ctr">
            <a:spAutoFit/>
          </a:bodyPr>
          <a:lstStyle/>
          <a:p>
            <a:pPr algn="ctr">
              <a:spcAft>
                <a:spcPts val="1200"/>
              </a:spcAft>
            </a:pPr>
            <a:endParaRPr lang="en-US" dirty="0"/>
          </a:p>
        </p:txBody>
      </p:sp>
      <p:sp>
        <p:nvSpPr>
          <p:cNvPr id="17" name="Pentagon 12">
            <a:extLst>
              <a:ext uri="{FF2B5EF4-FFF2-40B4-BE49-F238E27FC236}">
                <a16:creationId xmlns:a16="http://schemas.microsoft.com/office/drawing/2014/main" xmlns=""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2</a:t>
            </a:r>
            <a:endParaRPr lang="en-US" dirty="0">
              <a:solidFill>
                <a:schemeClr val="bg1"/>
              </a:solidFill>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83017" y="3027519"/>
            <a:ext cx="686518" cy="835093"/>
          </a:xfrm>
          <a:prstGeom prst="rect">
            <a:avLst/>
          </a:prstGeom>
        </p:spPr>
      </p:pic>
      <p:sp>
        <p:nvSpPr>
          <p:cNvPr id="37" name="TextBox 36"/>
          <p:cNvSpPr txBox="1"/>
          <p:nvPr/>
        </p:nvSpPr>
        <p:spPr>
          <a:xfrm>
            <a:off x="6230134" y="4606530"/>
            <a:ext cx="2477510" cy="830997"/>
          </a:xfrm>
          <a:prstGeom prst="rect">
            <a:avLst/>
          </a:prstGeom>
          <a:noFill/>
          <a:ln>
            <a:noFill/>
          </a:ln>
        </p:spPr>
        <p:txBody>
          <a:bodyPr wrap="square" rtlCol="0">
            <a:spAutoFit/>
          </a:bodyPr>
          <a:lstStyle>
            <a:defPPr>
              <a:defRPr lang="en-US"/>
            </a:defPPr>
            <a:lvl1pPr>
              <a:spcAft>
                <a:spcPts val="1200"/>
              </a:spcAft>
              <a:defRPr sz="1600">
                <a:solidFill>
                  <a:schemeClr val="accent6"/>
                </a:solidFill>
                <a:latin typeface="Arial" panose="020B0604020202020204" pitchFamily="34" charset="0"/>
                <a:cs typeface="Arial" panose="020B0604020202020204" pitchFamily="34" charset="0"/>
              </a:defRPr>
            </a:lvl1pPr>
          </a:lstStyle>
          <a:p>
            <a:pPr algn="ctr"/>
            <a:r>
              <a:rPr lang="en-US" dirty="0" smtClean="0">
                <a:solidFill>
                  <a:srgbClr val="009FB6"/>
                </a:solidFill>
              </a:rPr>
              <a:t>Enables </a:t>
            </a:r>
            <a:r>
              <a:rPr lang="en-US" dirty="0">
                <a:solidFill>
                  <a:srgbClr val="009FB6"/>
                </a:solidFill>
              </a:rPr>
              <a:t>the buying and selling of </a:t>
            </a:r>
            <a:r>
              <a:rPr lang="en-US" b="1" dirty="0">
                <a:solidFill>
                  <a:srgbClr val="009FB6"/>
                </a:solidFill>
              </a:rPr>
              <a:t>previously issued</a:t>
            </a:r>
            <a:r>
              <a:rPr lang="en-US" dirty="0">
                <a:solidFill>
                  <a:srgbClr val="009FB6"/>
                </a:solidFill>
              </a:rPr>
              <a:t> securities. </a:t>
            </a:r>
          </a:p>
        </p:txBody>
      </p:sp>
      <p:sp>
        <p:nvSpPr>
          <p:cNvPr id="24" name="Title 1"/>
          <p:cNvSpPr txBox="1">
            <a:spLocks/>
          </p:cNvSpPr>
          <p:nvPr/>
        </p:nvSpPr>
        <p:spPr>
          <a:xfrm>
            <a:off x="1443211" y="294269"/>
            <a:ext cx="7188199" cy="3636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kern="1200">
                <a:solidFill>
                  <a:srgbClr val="002567"/>
                </a:solidFill>
                <a:latin typeface="Georgia" panose="02040502050405020303" pitchFamily="18" charset="0"/>
                <a:ea typeface="+mj-ea"/>
                <a:cs typeface="+mj-cs"/>
              </a:defRPr>
            </a:lvl1pPr>
          </a:lstStyle>
          <a:p>
            <a:endParaRPr lang="en-US" sz="2200" dirty="0"/>
          </a:p>
        </p:txBody>
      </p:sp>
      <p:sp>
        <p:nvSpPr>
          <p:cNvPr id="4" name="Title 3"/>
          <p:cNvSpPr>
            <a:spLocks noGrp="1"/>
          </p:cNvSpPr>
          <p:nvPr>
            <p:ph type="title"/>
          </p:nvPr>
        </p:nvSpPr>
        <p:spPr>
          <a:xfrm>
            <a:off x="1600200" y="280800"/>
            <a:ext cx="7111999" cy="363600"/>
          </a:xfrm>
        </p:spPr>
        <p:txBody>
          <a:bodyPr/>
          <a:lstStyle/>
          <a:p>
            <a:r>
              <a:rPr lang="en-US" sz="2000" dirty="0" smtClean="0"/>
              <a:t>The Role of Capital </a:t>
            </a:r>
            <a:r>
              <a:rPr lang="en-US" sz="2000" dirty="0"/>
              <a:t>Markets</a:t>
            </a:r>
          </a:p>
        </p:txBody>
      </p:sp>
    </p:spTree>
    <p:extLst>
      <p:ext uri="{BB962C8B-B14F-4D97-AF65-F5344CB8AC3E}">
        <p14:creationId xmlns:p14="http://schemas.microsoft.com/office/powerpoint/2010/main" val="164716106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31"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 calcmode="lin" valueType="num">
                                      <p:cBhvr>
                                        <p:cTn id="16" dur="500" fill="hold"/>
                                        <p:tgtEl>
                                          <p:spTgt spid="6"/>
                                        </p:tgtEl>
                                        <p:attrNameLst>
                                          <p:attrName>style.rotation</p:attrName>
                                        </p:attrNameLst>
                                      </p:cBhvr>
                                      <p:tavLst>
                                        <p:tav tm="0">
                                          <p:val>
                                            <p:fltVal val="90"/>
                                          </p:val>
                                        </p:tav>
                                        <p:tav tm="100000">
                                          <p:val>
                                            <p:fltVal val="0"/>
                                          </p:val>
                                        </p:tav>
                                      </p:tavLst>
                                    </p:anim>
                                    <p:animEffect transition="in" filter="fade">
                                      <p:cBhvr>
                                        <p:cTn id="17" dur="500"/>
                                        <p:tgtEl>
                                          <p:spTgt spid="6"/>
                                        </p:tgtEl>
                                      </p:cBhvr>
                                    </p:animEffect>
                                  </p:childTnLst>
                                </p:cTn>
                              </p:par>
                            </p:childTnLst>
                          </p:cTn>
                        </p:par>
                        <p:par>
                          <p:cTn id="18" fill="hold">
                            <p:stCondLst>
                              <p:cond delay="1000"/>
                            </p:stCondLst>
                            <p:childTnLst>
                              <p:par>
                                <p:cTn id="19" presetID="31" presetClass="entr" presetSubtype="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 calcmode="lin" valueType="num">
                                      <p:cBhvr>
                                        <p:cTn id="23" dur="500" fill="hold"/>
                                        <p:tgtEl>
                                          <p:spTgt spid="19"/>
                                        </p:tgtEl>
                                        <p:attrNameLst>
                                          <p:attrName>style.rotation</p:attrName>
                                        </p:attrNameLst>
                                      </p:cBhvr>
                                      <p:tavLst>
                                        <p:tav tm="0">
                                          <p:val>
                                            <p:fltVal val="90"/>
                                          </p:val>
                                        </p:tav>
                                        <p:tav tm="100000">
                                          <p:val>
                                            <p:fltVal val="0"/>
                                          </p:val>
                                        </p:tav>
                                      </p:tavLst>
                                    </p:anim>
                                    <p:animEffect transition="in" filter="fade">
                                      <p:cBhvr>
                                        <p:cTn id="24" dur="500"/>
                                        <p:tgtEl>
                                          <p:spTgt spid="19"/>
                                        </p:tgtEl>
                                      </p:cBhvr>
                                    </p:animEffect>
                                  </p:childTnLst>
                                </p:cTn>
                              </p:par>
                            </p:childTnLst>
                          </p:cTn>
                        </p:par>
                        <p:par>
                          <p:cTn id="25" fill="hold">
                            <p:stCondLst>
                              <p:cond delay="1500"/>
                            </p:stCondLst>
                            <p:childTnLst>
                              <p:par>
                                <p:cTn id="26" presetID="6" presetClass="entr" presetSubtype="32"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circle(out)">
                                      <p:cBhvr>
                                        <p:cTn id="28" dur="500"/>
                                        <p:tgtEl>
                                          <p:spTgt spid="3"/>
                                        </p:tgtEl>
                                      </p:cBhvr>
                                    </p:animEffect>
                                  </p:childTnLst>
                                </p:cTn>
                              </p:par>
                            </p:childTnLst>
                          </p:cTn>
                        </p:par>
                        <p:par>
                          <p:cTn id="29" fill="hold">
                            <p:stCondLst>
                              <p:cond delay="2000"/>
                            </p:stCondLst>
                            <p:childTnLst>
                              <p:par>
                                <p:cTn id="30" presetID="18" presetClass="entr" presetSubtype="6"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strips(downRight)">
                                      <p:cBhvr>
                                        <p:cTn id="32" dur="500"/>
                                        <p:tgtEl>
                                          <p:spTgt spid="29"/>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strips(downRight)">
                                      <p:cBhvr>
                                        <p:cTn id="36" dur="500"/>
                                        <p:tgtEl>
                                          <p:spTgt spid="32"/>
                                        </p:tgtEl>
                                      </p:cBhvr>
                                    </p:animEffect>
                                  </p:childTnLst>
                                </p:cTn>
                              </p:par>
                            </p:childTnLst>
                          </p:cTn>
                        </p:par>
                        <p:par>
                          <p:cTn id="37" fill="hold">
                            <p:stCondLst>
                              <p:cond delay="3000"/>
                            </p:stCondLst>
                            <p:childTnLst>
                              <p:par>
                                <p:cTn id="38" presetID="22" presetClass="entr" presetSubtype="1"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up)">
                                      <p:cBhvr>
                                        <p:cTn id="40" dur="500"/>
                                        <p:tgtEl>
                                          <p:spTgt spid="31"/>
                                        </p:tgtEl>
                                      </p:cBhvr>
                                    </p:animEffect>
                                  </p:childTnLst>
                                </p:cTn>
                              </p:par>
                            </p:childTnLst>
                          </p:cTn>
                        </p:par>
                        <p:par>
                          <p:cTn id="41" fill="hold">
                            <p:stCondLst>
                              <p:cond delay="3500"/>
                            </p:stCondLst>
                            <p:childTnLst>
                              <p:par>
                                <p:cTn id="42" presetID="18" presetClass="entr" presetSubtype="6"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strips(downRight)">
                                      <p:cBhvr>
                                        <p:cTn id="44" dur="500"/>
                                        <p:tgtEl>
                                          <p:spTgt spid="37"/>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wipe(up)">
                                      <p:cBhvr>
                                        <p:cTn id="4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2" grpId="0"/>
      <p:bldP spid="38" grpId="0" animBg="1"/>
      <p:bldP spid="31" grpId="0" animBg="1"/>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275" y="774275"/>
            <a:ext cx="7050580" cy="5293222"/>
          </a:xfrm>
          <a:prstGeom prst="rect">
            <a:avLst/>
          </a:prstGeom>
        </p:spPr>
      </p:pic>
      <p:sp>
        <p:nvSpPr>
          <p:cNvPr id="2" name="Title 1"/>
          <p:cNvSpPr>
            <a:spLocks noGrp="1"/>
          </p:cNvSpPr>
          <p:nvPr>
            <p:ph type="title"/>
          </p:nvPr>
        </p:nvSpPr>
        <p:spPr>
          <a:xfrm>
            <a:off x="1600200" y="280800"/>
            <a:ext cx="7111999" cy="363600"/>
          </a:xfrm>
        </p:spPr>
        <p:txBody>
          <a:bodyPr/>
          <a:lstStyle/>
          <a:p>
            <a:r>
              <a:rPr lang="en-US" sz="2000" dirty="0"/>
              <a:t>T</a:t>
            </a:r>
            <a:r>
              <a:rPr lang="en-US" sz="2000" dirty="0" smtClean="0"/>
              <a:t>he Role of Capital </a:t>
            </a:r>
            <a:r>
              <a:rPr lang="en-US" sz="2000" dirty="0"/>
              <a:t>Markets</a:t>
            </a:r>
          </a:p>
        </p:txBody>
      </p:sp>
      <p:sp>
        <p:nvSpPr>
          <p:cNvPr id="62" name="TextBox 61"/>
          <p:cNvSpPr txBox="1"/>
          <p:nvPr/>
        </p:nvSpPr>
        <p:spPr>
          <a:xfrm>
            <a:off x="685637" y="2933010"/>
            <a:ext cx="4172607" cy="1421928"/>
          </a:xfrm>
          <a:prstGeom prst="rect">
            <a:avLst/>
          </a:prstGeom>
          <a:effectLst>
            <a:outerShdw blurRad="203200" dist="63500" dir="3000000" algn="ctr" rotWithShape="0">
              <a:srgbClr val="000000">
                <a:alpha val="43137"/>
              </a:srgbClr>
            </a:outerShdw>
          </a:effectLst>
        </p:spPr>
        <p:txBody>
          <a:bodyPr wrap="square" lIns="0" tIns="0" rIns="0" bIns="0" rtlCol="0">
            <a:spAutoFit/>
          </a:bodyPr>
          <a:lstStyle/>
          <a:p>
            <a:pPr>
              <a:lnSpc>
                <a:spcPct val="70000"/>
              </a:lnSpc>
            </a:pPr>
            <a:r>
              <a:rPr lang="en-US" sz="6600" b="1" dirty="0">
                <a:solidFill>
                  <a:schemeClr val="bg1"/>
                </a:solidFill>
                <a:latin typeface="Arial" panose="020B0604020202020204" pitchFamily="34" charset="0"/>
                <a:cs typeface="Arial" panose="020B0604020202020204" pitchFamily="34" charset="0"/>
              </a:rPr>
              <a:t>CAPITAL MARKETS</a:t>
            </a:r>
          </a:p>
        </p:txBody>
      </p:sp>
      <p:grpSp>
        <p:nvGrpSpPr>
          <p:cNvPr id="9" name="Group 8"/>
          <p:cNvGrpSpPr/>
          <p:nvPr/>
        </p:nvGrpSpPr>
        <p:grpSpPr>
          <a:xfrm>
            <a:off x="5164968" y="2577038"/>
            <a:ext cx="1991206" cy="1762198"/>
            <a:chOff x="5164968" y="2577038"/>
            <a:chExt cx="1758100" cy="1762198"/>
          </a:xfrm>
        </p:grpSpPr>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316326">
              <a:off x="5164968" y="2577038"/>
              <a:ext cx="1758100" cy="1762198"/>
            </a:xfrm>
            <a:prstGeom prst="rect">
              <a:avLst/>
            </a:prstGeom>
            <a:effectLst>
              <a:outerShdw blurRad="279400" dist="50800" dir="3000000" algn="ctr" rotWithShape="0">
                <a:srgbClr val="000000">
                  <a:alpha val="43137"/>
                </a:srgbClr>
              </a:outerShdw>
            </a:effectLst>
          </p:spPr>
        </p:pic>
        <p:sp>
          <p:nvSpPr>
            <p:cNvPr id="97" name="TextBox 96"/>
            <p:cNvSpPr txBox="1"/>
            <p:nvPr/>
          </p:nvSpPr>
          <p:spPr>
            <a:xfrm>
              <a:off x="5495807" y="3254752"/>
              <a:ext cx="1160517" cy="340093"/>
            </a:xfrm>
            <a:prstGeom prst="rect">
              <a:avLst/>
            </a:prstGeom>
            <a:noFill/>
          </p:spPr>
          <p:txBody>
            <a:bodyPr wrap="square" lIns="0" tIns="0" rIns="0" bIns="0" rtlCol="0">
              <a:spAutoFit/>
            </a:bodyPr>
            <a:lstStyle/>
            <a:p>
              <a:pPr algn="ctr">
                <a:lnSpc>
                  <a:spcPct val="85000"/>
                </a:lnSpc>
              </a:pPr>
              <a:r>
                <a:rPr lang="en-US" sz="1300" b="1" dirty="0" smtClean="0">
                  <a:solidFill>
                    <a:schemeClr val="accent6"/>
                  </a:solidFill>
                </a:rPr>
                <a:t>Financial Intermediaries</a:t>
              </a:r>
              <a:endParaRPr lang="en-US" sz="1300" b="1" dirty="0">
                <a:solidFill>
                  <a:schemeClr val="accent6"/>
                </a:solidFill>
              </a:endParaRPr>
            </a:p>
          </p:txBody>
        </p:sp>
      </p:grpSp>
      <p:sp>
        <p:nvSpPr>
          <p:cNvPr id="91" name="ZoneTexte 6"/>
          <p:cNvSpPr txBox="1"/>
          <p:nvPr/>
        </p:nvSpPr>
        <p:spPr>
          <a:xfrm>
            <a:off x="422275" y="1141961"/>
            <a:ext cx="2592388" cy="958743"/>
          </a:xfrm>
          <a:prstGeom prst="homePlate">
            <a:avLst/>
          </a:prstGeom>
          <a:solidFill>
            <a:srgbClr val="00A1AD"/>
          </a:solidFill>
          <a:effectLst>
            <a:outerShdw blurRad="50800" dist="38100" dir="2700000" algn="tl" rotWithShape="0">
              <a:prstClr val="black">
                <a:alpha val="40000"/>
              </a:prstClr>
            </a:outerShdw>
          </a:effectLst>
        </p:spPr>
        <p:txBody>
          <a:bodyPr wrap="square" lIns="91440" rIns="0" anchor="ctr" anchorCtr="0">
            <a:noAutofit/>
          </a:bodyPr>
          <a:lstStyle/>
          <a:p>
            <a:pPr>
              <a:defRPr/>
            </a:pPr>
            <a:r>
              <a:rPr lang="en-US" sz="2000" b="1" dirty="0">
                <a:solidFill>
                  <a:schemeClr val="bg1"/>
                </a:solidFill>
                <a:cs typeface="Calibri" pitchFamily="34" charset="0"/>
              </a:rPr>
              <a:t>DEBT MARKET</a:t>
            </a:r>
          </a:p>
          <a:p>
            <a:pPr>
              <a:defRPr/>
            </a:pPr>
            <a:r>
              <a:rPr lang="en-US" sz="2000" dirty="0">
                <a:solidFill>
                  <a:schemeClr val="bg1"/>
                </a:solidFill>
                <a:cs typeface="Calibri" pitchFamily="34" charset="0"/>
              </a:rPr>
              <a:t>Trading of Bonds</a:t>
            </a:r>
          </a:p>
        </p:txBody>
      </p:sp>
      <p:sp>
        <p:nvSpPr>
          <p:cNvPr id="92" name="ZoneTexte 6"/>
          <p:cNvSpPr txBox="1"/>
          <p:nvPr/>
        </p:nvSpPr>
        <p:spPr>
          <a:xfrm>
            <a:off x="422275" y="4810231"/>
            <a:ext cx="2592388" cy="958743"/>
          </a:xfrm>
          <a:prstGeom prst="homePlate">
            <a:avLst/>
          </a:prstGeom>
          <a:solidFill>
            <a:srgbClr val="00A1AD"/>
          </a:solidFill>
          <a:effectLst>
            <a:outerShdw blurRad="50800" dist="38100" dir="2700000" algn="tl" rotWithShape="0">
              <a:prstClr val="black">
                <a:alpha val="40000"/>
              </a:prstClr>
            </a:outerShdw>
          </a:effectLst>
        </p:spPr>
        <p:txBody>
          <a:bodyPr wrap="square" lIns="91440" rIns="0" anchor="ctr" anchorCtr="0">
            <a:noAutofit/>
          </a:bodyPr>
          <a:lstStyle/>
          <a:p>
            <a:pPr>
              <a:defRPr/>
            </a:pPr>
            <a:r>
              <a:rPr lang="en-US" sz="2000" b="1" dirty="0">
                <a:solidFill>
                  <a:schemeClr val="bg1"/>
                </a:solidFill>
                <a:cs typeface="Calibri" pitchFamily="34" charset="0"/>
              </a:rPr>
              <a:t>EQUITY MARKET</a:t>
            </a:r>
          </a:p>
          <a:p>
            <a:pPr>
              <a:defRPr/>
            </a:pPr>
            <a:r>
              <a:rPr lang="en-US" sz="2000" dirty="0">
                <a:solidFill>
                  <a:schemeClr val="bg1"/>
                </a:solidFill>
                <a:cs typeface="Calibri" pitchFamily="34" charset="0"/>
              </a:rPr>
              <a:t>Trading of Stocks</a:t>
            </a:r>
          </a:p>
        </p:txBody>
      </p:sp>
      <p:grpSp>
        <p:nvGrpSpPr>
          <p:cNvPr id="6" name="Group 5"/>
          <p:cNvGrpSpPr/>
          <p:nvPr/>
        </p:nvGrpSpPr>
        <p:grpSpPr>
          <a:xfrm>
            <a:off x="6553177" y="965358"/>
            <a:ext cx="2299306" cy="2304664"/>
            <a:chOff x="6451018" y="3633681"/>
            <a:chExt cx="2299306" cy="2304664"/>
          </a:xfrm>
        </p:grpSpPr>
        <p:pic>
          <p:nvPicPr>
            <p:cNvPr id="31" name="Picture 3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51018" y="3633681"/>
              <a:ext cx="2299306" cy="2304664"/>
            </a:xfrm>
            <a:prstGeom prst="rect">
              <a:avLst/>
            </a:prstGeom>
            <a:effectLst>
              <a:outerShdw blurRad="279400" dist="50800" dir="3000000" algn="ctr" rotWithShape="0">
                <a:srgbClr val="000000">
                  <a:alpha val="43137"/>
                </a:srgbClr>
              </a:outerShdw>
            </a:effectLst>
          </p:spPr>
        </p:pic>
        <p:sp>
          <p:nvSpPr>
            <p:cNvPr id="32" name="TextBox 31"/>
            <p:cNvSpPr txBox="1"/>
            <p:nvPr/>
          </p:nvSpPr>
          <p:spPr>
            <a:xfrm>
              <a:off x="6834861" y="4296201"/>
              <a:ext cx="1531620" cy="400110"/>
            </a:xfrm>
            <a:prstGeom prst="rect">
              <a:avLst/>
            </a:prstGeom>
            <a:noFill/>
          </p:spPr>
          <p:txBody>
            <a:bodyPr wrap="square" rtlCol="0">
              <a:spAutoFit/>
            </a:bodyPr>
            <a:lstStyle/>
            <a:p>
              <a:pPr algn="ctr">
                <a:spcAft>
                  <a:spcPts val="1200"/>
                </a:spcAft>
              </a:pPr>
              <a:r>
                <a:rPr lang="en-US" sz="2000" b="1" dirty="0">
                  <a:solidFill>
                    <a:srgbClr val="E28432"/>
                  </a:solidFill>
                </a:rPr>
                <a:t>SELLERS</a:t>
              </a:r>
              <a:endParaRPr lang="en-US" sz="1600" b="1" dirty="0">
                <a:solidFill>
                  <a:srgbClr val="E28432"/>
                </a:solidFill>
              </a:endParaRPr>
            </a:p>
          </p:txBody>
        </p:sp>
        <p:sp>
          <p:nvSpPr>
            <p:cNvPr id="95" name="TextBox 94"/>
            <p:cNvSpPr txBox="1"/>
            <p:nvPr/>
          </p:nvSpPr>
          <p:spPr>
            <a:xfrm>
              <a:off x="6939833" y="4672767"/>
              <a:ext cx="1321676" cy="706347"/>
            </a:xfrm>
            <a:prstGeom prst="rect">
              <a:avLst/>
            </a:prstGeom>
            <a:noFill/>
          </p:spPr>
          <p:txBody>
            <a:bodyPr wrap="square" lIns="0" tIns="0" rIns="0" bIns="0" rtlCol="0">
              <a:spAutoFit/>
            </a:bodyPr>
            <a:lstStyle/>
            <a:p>
              <a:pPr algn="ctr">
                <a:lnSpc>
                  <a:spcPct val="85000"/>
                </a:lnSpc>
                <a:spcAft>
                  <a:spcPts val="2400"/>
                </a:spcAft>
              </a:pPr>
              <a:r>
                <a:rPr lang="en-US" dirty="0">
                  <a:latin typeface="Arial Narrow" panose="020B0606020202030204" pitchFamily="34" charset="0"/>
                </a:rPr>
                <a:t>Sell assets to raise funds for financing</a:t>
              </a:r>
            </a:p>
          </p:txBody>
        </p:sp>
      </p:grpSp>
      <p:grpSp>
        <p:nvGrpSpPr>
          <p:cNvPr id="3" name="Group 2"/>
          <p:cNvGrpSpPr/>
          <p:nvPr/>
        </p:nvGrpSpPr>
        <p:grpSpPr>
          <a:xfrm>
            <a:off x="6553177" y="3527494"/>
            <a:ext cx="2299306" cy="2304665"/>
            <a:chOff x="6408978" y="840562"/>
            <a:chExt cx="2299306" cy="2304665"/>
          </a:xfrm>
        </p:grpSpPr>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08978" y="840562"/>
              <a:ext cx="2299306" cy="2304665"/>
            </a:xfrm>
            <a:prstGeom prst="rect">
              <a:avLst/>
            </a:prstGeom>
            <a:effectLst>
              <a:outerShdw blurRad="279400" dist="50800" dir="3000000" algn="ctr" rotWithShape="0">
                <a:srgbClr val="000000">
                  <a:alpha val="43137"/>
                </a:srgbClr>
              </a:outerShdw>
            </a:effectLst>
          </p:spPr>
        </p:pic>
        <p:sp>
          <p:nvSpPr>
            <p:cNvPr id="85" name="TextBox 84"/>
            <p:cNvSpPr txBox="1"/>
            <p:nvPr/>
          </p:nvSpPr>
          <p:spPr>
            <a:xfrm>
              <a:off x="6792821" y="1490716"/>
              <a:ext cx="1531620" cy="400110"/>
            </a:xfrm>
            <a:prstGeom prst="rect">
              <a:avLst/>
            </a:prstGeom>
            <a:noFill/>
          </p:spPr>
          <p:txBody>
            <a:bodyPr wrap="square" rtlCol="0">
              <a:spAutoFit/>
            </a:bodyPr>
            <a:lstStyle/>
            <a:p>
              <a:pPr algn="ctr">
                <a:spcAft>
                  <a:spcPts val="1200"/>
                </a:spcAft>
              </a:pPr>
              <a:r>
                <a:rPr lang="en-US" sz="2000" b="1" dirty="0">
                  <a:solidFill>
                    <a:srgbClr val="00A1AD"/>
                  </a:solidFill>
                </a:rPr>
                <a:t>BUYERS</a:t>
              </a:r>
              <a:endParaRPr lang="en-US" sz="1600" b="1" dirty="0">
                <a:solidFill>
                  <a:srgbClr val="00A1AD"/>
                </a:solidFill>
              </a:endParaRPr>
            </a:p>
          </p:txBody>
        </p:sp>
        <p:sp>
          <p:nvSpPr>
            <p:cNvPr id="96" name="TextBox 95"/>
            <p:cNvSpPr txBox="1"/>
            <p:nvPr/>
          </p:nvSpPr>
          <p:spPr>
            <a:xfrm>
              <a:off x="6845242" y="1841338"/>
              <a:ext cx="1426779" cy="706347"/>
            </a:xfrm>
            <a:prstGeom prst="rect">
              <a:avLst/>
            </a:prstGeom>
            <a:noFill/>
          </p:spPr>
          <p:txBody>
            <a:bodyPr wrap="square" lIns="0" tIns="0" rIns="0" bIns="0" rtlCol="0">
              <a:spAutoFit/>
            </a:bodyPr>
            <a:lstStyle/>
            <a:p>
              <a:pPr algn="ctr">
                <a:lnSpc>
                  <a:spcPct val="85000"/>
                </a:lnSpc>
                <a:spcAft>
                  <a:spcPts val="2400"/>
                </a:spcAft>
              </a:pPr>
              <a:r>
                <a:rPr lang="en-US" dirty="0">
                  <a:latin typeface="Arial Narrow" panose="020B0606020202030204" pitchFamily="34" charset="0"/>
                </a:rPr>
                <a:t>Invest in assets to </a:t>
              </a:r>
              <a:r>
                <a:rPr lang="en-US" dirty="0" smtClean="0">
                  <a:latin typeface="Arial Narrow" panose="020B0606020202030204" pitchFamily="34" charset="0"/>
                </a:rPr>
                <a:t>generate –returns</a:t>
              </a:r>
              <a:endParaRPr lang="en-US" dirty="0">
                <a:latin typeface="Arial Narrow" panose="020B0606020202030204" pitchFamily="34" charset="0"/>
              </a:endParaRPr>
            </a:p>
          </p:txBody>
        </p:sp>
      </p:grpSp>
      <p:cxnSp>
        <p:nvCxnSpPr>
          <p:cNvPr id="36" name="Straight Connector 35"/>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22275" y="7742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23" name="Pentagon 12">
            <a:extLst>
              <a:ext uri="{FF2B5EF4-FFF2-40B4-BE49-F238E27FC236}">
                <a16:creationId xmlns:a16="http://schemas.microsoft.com/office/drawing/2014/main" xmlns=""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2</a:t>
            </a:r>
            <a:endParaRPr lang="en-US" dirty="0">
              <a:solidFill>
                <a:schemeClr val="bg1"/>
              </a:solidFill>
            </a:endParaRPr>
          </a:p>
        </p:txBody>
      </p:sp>
    </p:spTree>
    <p:extLst>
      <p:ext uri="{BB962C8B-B14F-4D97-AF65-F5344CB8AC3E}">
        <p14:creationId xmlns:p14="http://schemas.microsoft.com/office/powerpoint/2010/main" val="25156697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9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31" presetClass="entr" presetSubtype="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 calcmode="lin" valueType="num">
                                      <p:cBhvr>
                                        <p:cTn id="16" dur="500" fill="hold"/>
                                        <p:tgtEl>
                                          <p:spTgt spid="9"/>
                                        </p:tgtEl>
                                        <p:attrNameLst>
                                          <p:attrName>style.rotation</p:attrName>
                                        </p:attrNameLst>
                                      </p:cBhvr>
                                      <p:tavLst>
                                        <p:tav tm="0">
                                          <p:val>
                                            <p:fltVal val="90"/>
                                          </p:val>
                                        </p:tav>
                                        <p:tav tm="100000">
                                          <p:val>
                                            <p:fltVal val="0"/>
                                          </p:val>
                                        </p:tav>
                                      </p:tavLst>
                                    </p:anim>
                                    <p:animEffect transition="in" filter="fade">
                                      <p:cBhvr>
                                        <p:cTn id="17" dur="500"/>
                                        <p:tgtEl>
                                          <p:spTgt spid="9"/>
                                        </p:tgtEl>
                                      </p:cBhvr>
                                    </p:animEffect>
                                  </p:childTnLst>
                                </p:cTn>
                              </p:par>
                            </p:childTnLst>
                          </p:cTn>
                        </p:par>
                        <p:par>
                          <p:cTn id="18" fill="hold">
                            <p:stCondLst>
                              <p:cond delay="1000"/>
                            </p:stCondLst>
                            <p:childTnLst>
                              <p:par>
                                <p:cTn id="19" presetID="31"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 calcmode="lin" valueType="num">
                                      <p:cBhvr>
                                        <p:cTn id="23" dur="500" fill="hold"/>
                                        <p:tgtEl>
                                          <p:spTgt spid="3"/>
                                        </p:tgtEl>
                                        <p:attrNameLst>
                                          <p:attrName>style.rotation</p:attrName>
                                        </p:attrNameLst>
                                      </p:cBhvr>
                                      <p:tavLst>
                                        <p:tav tm="0">
                                          <p:val>
                                            <p:fltVal val="90"/>
                                          </p:val>
                                        </p:tav>
                                        <p:tav tm="100000">
                                          <p:val>
                                            <p:fltVal val="0"/>
                                          </p:val>
                                        </p:tav>
                                      </p:tavLst>
                                    </p:anim>
                                    <p:animEffect transition="in" filter="fade">
                                      <p:cBhvr>
                                        <p:cTn id="24" dur="500"/>
                                        <p:tgtEl>
                                          <p:spTgt spid="3"/>
                                        </p:tgtEl>
                                      </p:cBhvr>
                                    </p:animEffect>
                                  </p:childTnLst>
                                </p:cTn>
                              </p:par>
                            </p:childTnLst>
                          </p:cTn>
                        </p:par>
                        <p:par>
                          <p:cTn id="25" fill="hold">
                            <p:stCondLst>
                              <p:cond delay="1500"/>
                            </p:stCondLst>
                            <p:childTnLst>
                              <p:par>
                                <p:cTn id="26" presetID="14" presetClass="entr" presetSubtype="1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randombar(horizontal)">
                                      <p:cBhvr>
                                        <p:cTn id="28" dur="500"/>
                                        <p:tgtEl>
                                          <p:spTgt spid="12"/>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62"/>
                                        </p:tgtEl>
                                        <p:attrNameLst>
                                          <p:attrName>style.visibility</p:attrName>
                                        </p:attrNameLst>
                                      </p:cBhvr>
                                      <p:to>
                                        <p:strVal val="visible"/>
                                      </p:to>
                                    </p:set>
                                    <p:anim calcmode="lin" valueType="num">
                                      <p:cBhvr>
                                        <p:cTn id="32" dur="500" fill="hold"/>
                                        <p:tgtEl>
                                          <p:spTgt spid="62"/>
                                        </p:tgtEl>
                                        <p:attrNameLst>
                                          <p:attrName>ppt_w</p:attrName>
                                        </p:attrNameLst>
                                      </p:cBhvr>
                                      <p:tavLst>
                                        <p:tav tm="0">
                                          <p:val>
                                            <p:fltVal val="0"/>
                                          </p:val>
                                        </p:tav>
                                        <p:tav tm="100000">
                                          <p:val>
                                            <p:strVal val="#ppt_w"/>
                                          </p:val>
                                        </p:tav>
                                      </p:tavLst>
                                    </p:anim>
                                    <p:anim calcmode="lin" valueType="num">
                                      <p:cBhvr>
                                        <p:cTn id="33" dur="500" fill="hold"/>
                                        <p:tgtEl>
                                          <p:spTgt spid="62"/>
                                        </p:tgtEl>
                                        <p:attrNameLst>
                                          <p:attrName>ppt_h</p:attrName>
                                        </p:attrNameLst>
                                      </p:cBhvr>
                                      <p:tavLst>
                                        <p:tav tm="0">
                                          <p:val>
                                            <p:fltVal val="0"/>
                                          </p:val>
                                        </p:tav>
                                        <p:tav tm="100000">
                                          <p:val>
                                            <p:strVal val="#ppt_h"/>
                                          </p:val>
                                        </p:tav>
                                      </p:tavLst>
                                    </p:anim>
                                    <p:animEffect transition="in" filter="fade">
                                      <p:cBhvr>
                                        <p:cTn id="34" dur="500"/>
                                        <p:tgtEl>
                                          <p:spTgt spid="62"/>
                                        </p:tgtEl>
                                      </p:cBhvr>
                                    </p:animEffect>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91"/>
                                        </p:tgtEl>
                                        <p:attrNameLst>
                                          <p:attrName>style.visibility</p:attrName>
                                        </p:attrNameLst>
                                      </p:cBhvr>
                                      <p:to>
                                        <p:strVal val="visible"/>
                                      </p:to>
                                    </p:set>
                                    <p:animEffect transition="in" filter="wipe(left)">
                                      <p:cBhvr>
                                        <p:cTn id="38" dur="500"/>
                                        <p:tgtEl>
                                          <p:spTgt spid="91"/>
                                        </p:tgtEl>
                                      </p:cBhvr>
                                    </p:animEffect>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92"/>
                                        </p:tgtEl>
                                        <p:attrNameLst>
                                          <p:attrName>style.visibility</p:attrName>
                                        </p:attrNameLst>
                                      </p:cBhvr>
                                      <p:to>
                                        <p:strVal val="visible"/>
                                      </p:to>
                                    </p:set>
                                    <p:animEffect transition="in" filter="wipe(left)">
                                      <p:cBhvr>
                                        <p:cTn id="42"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91" grpId="0" animBg="1"/>
      <p:bldP spid="9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600200" y="280800"/>
            <a:ext cx="7111999" cy="363600"/>
          </a:xfrm>
        </p:spPr>
        <p:txBody>
          <a:bodyPr/>
          <a:lstStyle/>
          <a:p>
            <a:r>
              <a:rPr lang="en-US" sz="2000" dirty="0" smtClean="0"/>
              <a:t>The Role of </a:t>
            </a:r>
            <a:r>
              <a:rPr lang="en-US" sz="2000" dirty="0"/>
              <a:t>Capital Markets</a:t>
            </a:r>
          </a:p>
        </p:txBody>
      </p:sp>
      <p:sp>
        <p:nvSpPr>
          <p:cNvPr id="30" name="Pentagon 12">
            <a:extLst>
              <a:ext uri="{FF2B5EF4-FFF2-40B4-BE49-F238E27FC236}">
                <a16:creationId xmlns:a16="http://schemas.microsoft.com/office/drawing/2014/main" xmlns=""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2</a:t>
            </a:r>
            <a:endParaRPr lang="en-US" dirty="0">
              <a:solidFill>
                <a:schemeClr val="bg1"/>
              </a:solidFill>
            </a:endParaRPr>
          </a:p>
        </p:txBody>
      </p:sp>
      <p:sp>
        <p:nvSpPr>
          <p:cNvPr id="21" name="TextBox 20"/>
          <p:cNvSpPr txBox="1"/>
          <p:nvPr/>
        </p:nvSpPr>
        <p:spPr>
          <a:xfrm>
            <a:off x="172791" y="3595217"/>
            <a:ext cx="4323080" cy="184666"/>
          </a:xfrm>
          <a:prstGeom prst="rect">
            <a:avLst/>
          </a:prstGeom>
          <a:noFill/>
        </p:spPr>
        <p:txBody>
          <a:bodyPr wrap="square" lIns="0" tIns="0" rIns="0" bIns="0" rtlCol="0">
            <a:spAutoFit/>
          </a:bodyPr>
          <a:lstStyle/>
          <a:p>
            <a:pPr>
              <a:spcAft>
                <a:spcPts val="1200"/>
              </a:spcAft>
            </a:pPr>
            <a:r>
              <a:rPr lang="en-US" sz="1200" b="1" dirty="0"/>
              <a:t>MONEY RAISED THROUGH GOVERNMENT ISSUING </a:t>
            </a:r>
            <a:r>
              <a:rPr lang="en-US" sz="1200" b="1" dirty="0" smtClean="0"/>
              <a:t>DEBT</a:t>
            </a:r>
            <a:endParaRPr lang="en-US" sz="1200" b="1" dirty="0"/>
          </a:p>
        </p:txBody>
      </p:sp>
      <p:sp>
        <p:nvSpPr>
          <p:cNvPr id="27" name="TextBox 26"/>
          <p:cNvSpPr txBox="1"/>
          <p:nvPr/>
        </p:nvSpPr>
        <p:spPr>
          <a:xfrm>
            <a:off x="172791" y="935409"/>
            <a:ext cx="4583430" cy="184666"/>
          </a:xfrm>
          <a:prstGeom prst="rect">
            <a:avLst/>
          </a:prstGeom>
          <a:noFill/>
        </p:spPr>
        <p:txBody>
          <a:bodyPr wrap="square" lIns="0" tIns="0" rIns="0" bIns="0" rtlCol="0">
            <a:spAutoFit/>
          </a:bodyPr>
          <a:lstStyle/>
          <a:p>
            <a:pPr>
              <a:spcAft>
                <a:spcPts val="1200"/>
              </a:spcAft>
            </a:pPr>
            <a:r>
              <a:rPr lang="en-US" sz="1200" b="1" dirty="0"/>
              <a:t>MONEY RAISED THROUGH ISSUING SHARES BY SECTOR</a:t>
            </a:r>
          </a:p>
        </p:txBody>
      </p:sp>
      <p:sp>
        <p:nvSpPr>
          <p:cNvPr id="31" name="Rectangle 30"/>
          <p:cNvSpPr/>
          <p:nvPr/>
        </p:nvSpPr>
        <p:spPr>
          <a:xfrm>
            <a:off x="4219662" y="1841762"/>
            <a:ext cx="2302460" cy="1220220"/>
          </a:xfrm>
          <a:prstGeom prst="rect">
            <a:avLst/>
          </a:prstGeom>
          <a:solidFill>
            <a:schemeClr val="bg2">
              <a:lumMod val="40000"/>
              <a:lumOff val="60000"/>
            </a:schemeClr>
          </a:solidFill>
        </p:spPr>
        <p:txBody>
          <a:bodyPr wrap="square" lIns="45720" tIns="0" rIns="45720" bIns="0" rtlCol="0" anchor="ctr">
            <a:noAutofit/>
          </a:bodyPr>
          <a:lstStyle/>
          <a:p>
            <a:pPr algn="ctr">
              <a:spcAft>
                <a:spcPts val="1200"/>
              </a:spcAft>
            </a:pPr>
            <a:r>
              <a:rPr lang="en-US" sz="1200" dirty="0">
                <a:solidFill>
                  <a:srgbClr val="4B4F54"/>
                </a:solidFill>
              </a:rPr>
              <a:t>Start-ups and mature companies use capital markets to fund growth, to attract new or a more diverse set of investors, to hedge their risk, or to generate a return on investment.</a:t>
            </a:r>
          </a:p>
        </p:txBody>
      </p:sp>
      <p:sp>
        <p:nvSpPr>
          <p:cNvPr id="32" name="Rectangle 31"/>
          <p:cNvSpPr/>
          <p:nvPr/>
        </p:nvSpPr>
        <p:spPr>
          <a:xfrm>
            <a:off x="4219662" y="4879157"/>
            <a:ext cx="2302460" cy="1046774"/>
          </a:xfrm>
          <a:prstGeom prst="rect">
            <a:avLst/>
          </a:prstGeom>
          <a:solidFill>
            <a:schemeClr val="bg2">
              <a:lumMod val="40000"/>
              <a:lumOff val="60000"/>
            </a:schemeClr>
          </a:solidFill>
        </p:spPr>
        <p:txBody>
          <a:bodyPr wrap="square" lIns="45720" tIns="0" rIns="45720" bIns="0" rtlCol="0" anchor="ctr">
            <a:noAutofit/>
          </a:bodyPr>
          <a:lstStyle/>
          <a:p>
            <a:pPr algn="ctr">
              <a:spcAft>
                <a:spcPts val="1200"/>
              </a:spcAft>
            </a:pPr>
            <a:r>
              <a:rPr lang="en-US" sz="1200" dirty="0">
                <a:solidFill>
                  <a:srgbClr val="4B4F54"/>
                </a:solidFill>
              </a:rPr>
              <a:t>Municipalities raise funds </a:t>
            </a:r>
            <a:br>
              <a:rPr lang="en-US" sz="1200" dirty="0">
                <a:solidFill>
                  <a:srgbClr val="4B4F54"/>
                </a:solidFill>
              </a:rPr>
            </a:br>
            <a:r>
              <a:rPr lang="en-US" sz="1200" dirty="0">
                <a:solidFill>
                  <a:srgbClr val="4B4F54"/>
                </a:solidFill>
              </a:rPr>
              <a:t>to build critical infrastructure, such as airports, bridges, libraries, roads and schools, </a:t>
            </a:r>
            <a:br>
              <a:rPr lang="en-US" sz="1200" dirty="0">
                <a:solidFill>
                  <a:srgbClr val="4B4F54"/>
                </a:solidFill>
              </a:rPr>
            </a:br>
            <a:r>
              <a:rPr lang="en-US" sz="1200" dirty="0">
                <a:solidFill>
                  <a:srgbClr val="4B4F54"/>
                </a:solidFill>
              </a:rPr>
              <a:t>to support communities.</a:t>
            </a:r>
          </a:p>
        </p:txBody>
      </p:sp>
      <p:sp>
        <p:nvSpPr>
          <p:cNvPr id="33" name="Rectangle 32"/>
          <p:cNvSpPr/>
          <p:nvPr/>
        </p:nvSpPr>
        <p:spPr>
          <a:xfrm>
            <a:off x="4219662" y="4384458"/>
            <a:ext cx="2302460" cy="484632"/>
          </a:xfrm>
          <a:prstGeom prst="rect">
            <a:avLst/>
          </a:prstGeom>
          <a:solidFill>
            <a:srgbClr val="00A1AD"/>
          </a:solidFill>
        </p:spPr>
        <p:txBody>
          <a:bodyPr wrap="square" lIns="45720" tIns="0" rIns="45720" bIns="0" rtlCol="0" anchor="ctr">
            <a:noAutofit/>
          </a:bodyPr>
          <a:lstStyle/>
          <a:p>
            <a:pPr algn="ctr">
              <a:spcAft>
                <a:spcPts val="600"/>
              </a:spcAft>
            </a:pPr>
            <a:r>
              <a:rPr lang="en-US" sz="1400" b="1" dirty="0">
                <a:solidFill>
                  <a:schemeClr val="bg1"/>
                </a:solidFill>
              </a:rPr>
              <a:t>FUNDING THE NEEDS </a:t>
            </a:r>
            <a:br>
              <a:rPr lang="en-US" sz="1400" b="1" dirty="0">
                <a:solidFill>
                  <a:schemeClr val="bg1"/>
                </a:solidFill>
              </a:rPr>
            </a:br>
            <a:r>
              <a:rPr lang="en-US" sz="1400" b="1" dirty="0">
                <a:solidFill>
                  <a:schemeClr val="bg1"/>
                </a:solidFill>
              </a:rPr>
              <a:t>OF COMMUNITIES</a:t>
            </a:r>
          </a:p>
        </p:txBody>
      </p:sp>
      <p:cxnSp>
        <p:nvCxnSpPr>
          <p:cNvPr id="34" name="Elbow Connector 33"/>
          <p:cNvCxnSpPr>
            <a:cxnSpLocks/>
          </p:cNvCxnSpPr>
          <p:nvPr/>
        </p:nvCxnSpPr>
        <p:spPr>
          <a:xfrm>
            <a:off x="6522122" y="1564526"/>
            <a:ext cx="1323690" cy="640080"/>
          </a:xfrm>
          <a:prstGeom prst="bentConnector2">
            <a:avLst/>
          </a:prstGeom>
          <a:ln w="28575">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5" name="Elbow Connector 34"/>
          <p:cNvCxnSpPr>
            <a:cxnSpLocks/>
            <a:stCxn id="32" idx="3"/>
            <a:endCxn id="37" idx="2"/>
          </p:cNvCxnSpPr>
          <p:nvPr/>
        </p:nvCxnSpPr>
        <p:spPr>
          <a:xfrm flipV="1">
            <a:off x="6522122" y="4671286"/>
            <a:ext cx="1321118" cy="731258"/>
          </a:xfrm>
          <a:prstGeom prst="bentConnector2">
            <a:avLst/>
          </a:prstGeom>
          <a:ln w="28575">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6555294" y="2296475"/>
            <a:ext cx="2286632" cy="2374811"/>
            <a:chOff x="6511996" y="2268291"/>
            <a:chExt cx="2286632" cy="2374811"/>
          </a:xfrm>
        </p:grpSpPr>
        <p:sp>
          <p:nvSpPr>
            <p:cNvPr id="37" name="TextBox 36"/>
            <p:cNvSpPr txBox="1"/>
            <p:nvPr/>
          </p:nvSpPr>
          <p:spPr>
            <a:xfrm>
              <a:off x="7050795" y="3935216"/>
              <a:ext cx="1498294" cy="707886"/>
            </a:xfrm>
            <a:prstGeom prst="rect">
              <a:avLst/>
            </a:prstGeom>
            <a:noFill/>
          </p:spPr>
          <p:txBody>
            <a:bodyPr wrap="square" rtlCol="0">
              <a:spAutoFit/>
            </a:bodyPr>
            <a:lstStyle/>
            <a:p>
              <a:pPr algn="ctr">
                <a:spcAft>
                  <a:spcPts val="1200"/>
                </a:spcAft>
              </a:pPr>
              <a:r>
                <a:rPr lang="en-US" sz="2000" b="1" dirty="0"/>
                <a:t>CAPITAL MARKETS</a:t>
              </a:r>
            </a:p>
          </p:txBody>
        </p:sp>
        <p:pic>
          <p:nvPicPr>
            <p:cNvPr id="38" name="Picture 37"/>
            <p:cNvPicPr>
              <a:picLocks noChangeAspect="1"/>
            </p:cNvPicPr>
            <p:nvPr/>
          </p:nvPicPr>
          <p:blipFill rotWithShape="1">
            <a:blip r:embed="rId3" cstate="print">
              <a:extLst>
                <a:ext uri="{28A0092B-C50C-407E-A947-70E740481C1C}">
                  <a14:useLocalDpi xmlns:a14="http://schemas.microsoft.com/office/drawing/2010/main" val="0"/>
                </a:ext>
              </a:extLst>
            </a:blip>
            <a:srcRect r="21513"/>
            <a:stretch/>
          </p:blipFill>
          <p:spPr>
            <a:xfrm>
              <a:off x="6511996" y="2268291"/>
              <a:ext cx="2286632" cy="1793255"/>
            </a:xfrm>
            <a:prstGeom prst="rect">
              <a:avLst/>
            </a:prstGeom>
          </p:spPr>
        </p:pic>
      </p:grpSp>
      <p:grpSp>
        <p:nvGrpSpPr>
          <p:cNvPr id="48" name="Group 47"/>
          <p:cNvGrpSpPr/>
          <p:nvPr/>
        </p:nvGrpSpPr>
        <p:grpSpPr>
          <a:xfrm>
            <a:off x="285749" y="987880"/>
            <a:ext cx="4181475" cy="2305050"/>
            <a:chOff x="285749" y="1143000"/>
            <a:chExt cx="4181475" cy="2305050"/>
          </a:xfrm>
        </p:grpSpPr>
        <p:graphicFrame>
          <p:nvGraphicFramePr>
            <p:cNvPr id="39" name="Chart 38">
              <a:extLst>
                <a:ext uri="{FF2B5EF4-FFF2-40B4-BE49-F238E27FC236}">
                  <a16:creationId xmlns:a16="http://schemas.microsoft.com/office/drawing/2014/main" xmlns="" id="{1F44CA98-B7B3-4735-B0C7-16BCE8C7815B}"/>
                </a:ext>
              </a:extLst>
            </p:cNvPr>
            <p:cNvGraphicFramePr/>
            <p:nvPr>
              <p:extLst>
                <p:ext uri="{D42A27DB-BD31-4B8C-83A1-F6EECF244321}">
                  <p14:modId xmlns:p14="http://schemas.microsoft.com/office/powerpoint/2010/main" val="1937874213"/>
                </p:ext>
              </p:extLst>
            </p:nvPr>
          </p:nvGraphicFramePr>
          <p:xfrm>
            <a:off x="285749" y="1143000"/>
            <a:ext cx="4181475" cy="2305050"/>
          </p:xfrm>
          <a:graphic>
            <a:graphicData uri="http://schemas.openxmlformats.org/drawingml/2006/chart">
              <c:chart xmlns:c="http://schemas.openxmlformats.org/drawingml/2006/chart" xmlns:r="http://schemas.openxmlformats.org/officeDocument/2006/relationships" r:id="rId4"/>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34331" y="2970612"/>
              <a:ext cx="417033" cy="353233"/>
            </a:xfrm>
            <a:prstGeom prst="rect">
              <a:avLst/>
            </a:prstGeom>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0404" y="2946063"/>
              <a:ext cx="257667" cy="339574"/>
            </a:xfrm>
            <a:prstGeom prst="rect">
              <a:avLst/>
            </a:prstGeom>
          </p:spPr>
        </p:pic>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856252" y="2979965"/>
              <a:ext cx="622169" cy="354466"/>
            </a:xfrm>
            <a:prstGeom prst="rect">
              <a:avLst/>
            </a:prstGeom>
            <a:solidFill>
              <a:schemeClr val="bg1"/>
            </a:solidFill>
          </p:spPr>
        </p:pic>
        <p:pic>
          <p:nvPicPr>
            <p:cNvPr id="43" name="Picture 4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29064" y="2930979"/>
              <a:ext cx="471135" cy="375556"/>
            </a:xfrm>
            <a:prstGeom prst="rect">
              <a:avLst/>
            </a:prstGeom>
          </p:spPr>
        </p:pic>
        <p:pic>
          <p:nvPicPr>
            <p:cNvPr id="44" name="Picture 4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96144" y="2917227"/>
              <a:ext cx="335448" cy="387725"/>
            </a:xfrm>
            <a:prstGeom prst="rect">
              <a:avLst/>
            </a:prstGeom>
          </p:spPr>
        </p:pic>
        <p:pic>
          <p:nvPicPr>
            <p:cNvPr id="45" name="Picture 4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46239" y="3017207"/>
              <a:ext cx="454261" cy="320136"/>
            </a:xfrm>
            <a:prstGeom prst="rect">
              <a:avLst/>
            </a:prstGeom>
          </p:spPr>
        </p:pic>
      </p:grpSp>
      <p:grpSp>
        <p:nvGrpSpPr>
          <p:cNvPr id="49" name="Group 48"/>
          <p:cNvGrpSpPr/>
          <p:nvPr/>
        </p:nvGrpSpPr>
        <p:grpSpPr>
          <a:xfrm>
            <a:off x="285749" y="3749675"/>
            <a:ext cx="4181475" cy="2305050"/>
            <a:chOff x="285749" y="3749675"/>
            <a:chExt cx="4181475" cy="2305050"/>
          </a:xfrm>
        </p:grpSpPr>
        <p:graphicFrame>
          <p:nvGraphicFramePr>
            <p:cNvPr id="40" name="Chart 39">
              <a:extLst>
                <a:ext uri="{FF2B5EF4-FFF2-40B4-BE49-F238E27FC236}">
                  <a16:creationId xmlns:a16="http://schemas.microsoft.com/office/drawing/2014/main" xmlns="" id="{4BE44083-19CB-434D-95AB-C449BB6EFD16}"/>
                </a:ext>
              </a:extLst>
            </p:cNvPr>
            <p:cNvGraphicFramePr/>
            <p:nvPr>
              <p:extLst>
                <p:ext uri="{D42A27DB-BD31-4B8C-83A1-F6EECF244321}">
                  <p14:modId xmlns:p14="http://schemas.microsoft.com/office/powerpoint/2010/main" val="355403299"/>
                </p:ext>
              </p:extLst>
            </p:nvPr>
          </p:nvGraphicFramePr>
          <p:xfrm>
            <a:off x="285749" y="3749675"/>
            <a:ext cx="4181475" cy="2305050"/>
          </p:xfrm>
          <a:graphic>
            <a:graphicData uri="http://schemas.openxmlformats.org/drawingml/2006/chart">
              <c:chart xmlns:c="http://schemas.openxmlformats.org/drawingml/2006/chart" xmlns:r="http://schemas.openxmlformats.org/officeDocument/2006/relationships" r:id="rId11"/>
            </a:graphicData>
          </a:graphic>
        </p:graphicFrame>
        <p:pic>
          <p:nvPicPr>
            <p:cNvPr id="10" name="Picture 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114695" y="5631485"/>
              <a:ext cx="738598" cy="291307"/>
            </a:xfrm>
            <a:prstGeom prst="rect">
              <a:avLst/>
            </a:prstGeom>
          </p:spPr>
        </p:pic>
        <p:pic>
          <p:nvPicPr>
            <p:cNvPr id="12" name="Picture 1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22948" y="5567633"/>
              <a:ext cx="562902" cy="356462"/>
            </a:xfrm>
            <a:prstGeom prst="rect">
              <a:avLst/>
            </a:prstGeom>
          </p:spPr>
        </p:pic>
        <p:pic>
          <p:nvPicPr>
            <p:cNvPr id="13" name="Picture 12"/>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102743" y="5550127"/>
              <a:ext cx="466087" cy="437696"/>
            </a:xfrm>
            <a:prstGeom prst="rect">
              <a:avLst/>
            </a:prstGeom>
          </p:spPr>
        </p:pic>
        <p:pic>
          <p:nvPicPr>
            <p:cNvPr id="14" name="Picture 1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485017" y="5567346"/>
              <a:ext cx="597126" cy="386929"/>
            </a:xfrm>
            <a:prstGeom prst="rect">
              <a:avLst/>
            </a:prstGeom>
          </p:spPr>
        </p:pic>
        <p:pic>
          <p:nvPicPr>
            <p:cNvPr id="46" name="Picture 4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773856" y="5402544"/>
              <a:ext cx="516991" cy="543669"/>
            </a:xfrm>
            <a:prstGeom prst="rect">
              <a:avLst/>
            </a:prstGeom>
          </p:spPr>
        </p:pic>
      </p:grpSp>
      <p:sp>
        <p:nvSpPr>
          <p:cNvPr id="28" name="Rectangle 27"/>
          <p:cNvSpPr/>
          <p:nvPr/>
        </p:nvSpPr>
        <p:spPr>
          <a:xfrm>
            <a:off x="4219662" y="1338538"/>
            <a:ext cx="2302460" cy="484632"/>
          </a:xfrm>
          <a:prstGeom prst="rect">
            <a:avLst/>
          </a:prstGeom>
          <a:solidFill>
            <a:srgbClr val="00A1AD"/>
          </a:solidFill>
        </p:spPr>
        <p:txBody>
          <a:bodyPr wrap="square" lIns="45720" tIns="0" rIns="45720" bIns="0" rtlCol="0" anchor="ctr">
            <a:noAutofit/>
          </a:bodyPr>
          <a:lstStyle/>
          <a:p>
            <a:pPr algn="ctr">
              <a:spcAft>
                <a:spcPts val="600"/>
              </a:spcAft>
            </a:pPr>
            <a:r>
              <a:rPr lang="en-US" sz="1400" b="1" dirty="0">
                <a:solidFill>
                  <a:schemeClr val="bg1"/>
                </a:solidFill>
              </a:rPr>
              <a:t>FUNDING INNOVATION </a:t>
            </a:r>
            <a:br>
              <a:rPr lang="en-US" sz="1400" b="1" dirty="0">
                <a:solidFill>
                  <a:schemeClr val="bg1"/>
                </a:solidFill>
              </a:rPr>
            </a:br>
            <a:r>
              <a:rPr lang="en-US" sz="1400" b="1" dirty="0">
                <a:solidFill>
                  <a:schemeClr val="bg1"/>
                </a:solidFill>
              </a:rPr>
              <a:t>AND GROWTH</a:t>
            </a:r>
          </a:p>
        </p:txBody>
      </p:sp>
    </p:spTree>
    <p:extLst>
      <p:ext uri="{BB962C8B-B14F-4D97-AF65-F5344CB8AC3E}">
        <p14:creationId xmlns:p14="http://schemas.microsoft.com/office/powerpoint/2010/main" val="240054981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up)">
                                      <p:cBhvr>
                                        <p:cTn id="7" dur="500"/>
                                        <p:tgtEl>
                                          <p:spTgt spid="27"/>
                                        </p:tgtEl>
                                      </p:cBhvr>
                                    </p:animEffect>
                                  </p:childTnLst>
                                </p:cTn>
                              </p:par>
                            </p:childTnLst>
                          </p:cTn>
                        </p:par>
                        <p:par>
                          <p:cTn id="8" fill="hold">
                            <p:stCondLst>
                              <p:cond delay="500"/>
                            </p:stCondLst>
                            <p:childTnLst>
                              <p:par>
                                <p:cTn id="9" presetID="18" presetClass="entr" presetSubtype="3"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strips(upRight)">
                                      <p:cBhvr>
                                        <p:cTn id="11" dur="500"/>
                                        <p:tgtEl>
                                          <p:spTgt spid="4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up)">
                                      <p:cBhvr>
                                        <p:cTn id="15" dur="500"/>
                                        <p:tgtEl>
                                          <p:spTgt spid="21"/>
                                        </p:tgtEl>
                                      </p:cBhvr>
                                    </p:animEffect>
                                  </p:childTnLst>
                                </p:cTn>
                              </p:par>
                            </p:childTnLst>
                          </p:cTn>
                        </p:par>
                        <p:par>
                          <p:cTn id="16" fill="hold">
                            <p:stCondLst>
                              <p:cond delay="1500"/>
                            </p:stCondLst>
                            <p:childTnLst>
                              <p:par>
                                <p:cTn id="17" presetID="18" presetClass="entr" presetSubtype="3"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strips(upRight)">
                                      <p:cBhvr>
                                        <p:cTn id="19" dur="500"/>
                                        <p:tgtEl>
                                          <p:spTgt spid="4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up)">
                                      <p:cBhvr>
                                        <p:cTn id="26" dur="500"/>
                                        <p:tgtEl>
                                          <p:spTgt spid="3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up)">
                                      <p:cBhvr>
                                        <p:cTn id="29" dur="500"/>
                                        <p:tgtEl>
                                          <p:spTgt spid="33"/>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up)">
                                      <p:cBhvr>
                                        <p:cTn id="32" dur="500"/>
                                        <p:tgtEl>
                                          <p:spTgt spid="32"/>
                                        </p:tgtEl>
                                      </p:cBhvr>
                                    </p:animEffect>
                                  </p:childTnLst>
                                </p:cTn>
                              </p:par>
                            </p:childTnLst>
                          </p:cTn>
                        </p:par>
                        <p:par>
                          <p:cTn id="33" fill="hold">
                            <p:stCondLst>
                              <p:cond delay="2500"/>
                            </p:stCondLst>
                            <p:childTnLst>
                              <p:par>
                                <p:cTn id="34" presetID="22" presetClass="entr" presetSubtype="1"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wipe(up)">
                                      <p:cBhvr>
                                        <p:cTn id="36" dur="500"/>
                                        <p:tgtEl>
                                          <p:spTgt spid="34"/>
                                        </p:tgtEl>
                                      </p:cBhvr>
                                    </p:animEffect>
                                  </p:childTnLst>
                                </p:cTn>
                              </p:par>
                              <p:par>
                                <p:cTn id="37" presetID="22" presetClass="entr" presetSubtype="4"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wipe(down)">
                                      <p:cBhvr>
                                        <p:cTn id="39" dur="500"/>
                                        <p:tgtEl>
                                          <p:spTgt spid="35"/>
                                        </p:tgtEl>
                                      </p:cBhvr>
                                    </p:animEffect>
                                  </p:childTnLst>
                                </p:cTn>
                              </p:par>
                            </p:childTnLst>
                          </p:cTn>
                        </p:par>
                        <p:par>
                          <p:cTn id="40" fill="hold">
                            <p:stCondLst>
                              <p:cond delay="3000"/>
                            </p:stCondLst>
                            <p:childTnLst>
                              <p:par>
                                <p:cTn id="41" presetID="14" presetClass="entr" presetSubtype="10"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randombar(horizontal)">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7" grpId="0"/>
      <p:bldP spid="31" grpId="0" animBg="1"/>
      <p:bldP spid="32" grpId="0" animBg="1"/>
      <p:bldP spid="33"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600200" y="280800"/>
            <a:ext cx="7111999" cy="363600"/>
          </a:xfrm>
        </p:spPr>
        <p:txBody>
          <a:bodyPr/>
          <a:lstStyle/>
          <a:p>
            <a:r>
              <a:rPr lang="en-US" sz="2000" dirty="0" smtClean="0"/>
              <a:t>The Role of </a:t>
            </a:r>
            <a:r>
              <a:rPr lang="en-US" sz="2000" dirty="0"/>
              <a:t>Capital Markets</a:t>
            </a:r>
          </a:p>
        </p:txBody>
      </p:sp>
      <p:sp>
        <p:nvSpPr>
          <p:cNvPr id="12" name="Pentagon 12">
            <a:extLst>
              <a:ext uri="{FF2B5EF4-FFF2-40B4-BE49-F238E27FC236}">
                <a16:creationId xmlns:a16="http://schemas.microsoft.com/office/drawing/2014/main" xmlns="" id="{A94C36D9-2ACC-460B-913C-985A16D880A1}"/>
              </a:ext>
            </a:extLst>
          </p:cNvPr>
          <p:cNvSpPr/>
          <p:nvPr/>
        </p:nvSpPr>
        <p:spPr>
          <a:xfrm>
            <a:off x="431801" y="233265"/>
            <a:ext cx="1011410" cy="478581"/>
          </a:xfrm>
          <a:prstGeom prst="homePlate">
            <a:avLst/>
          </a:prstGeom>
          <a:solidFill>
            <a:srgbClr val="E28432"/>
          </a:solidFill>
        </p:spPr>
        <p:txBody>
          <a:bodyPr rtlCol="0" anchor="ctr">
            <a:noAutofit/>
          </a:bodyPr>
          <a:lstStyle/>
          <a:p>
            <a:pPr algn="ctr">
              <a:lnSpc>
                <a:spcPct val="90000"/>
              </a:lnSpc>
              <a:spcAft>
                <a:spcPts val="1200"/>
              </a:spcAft>
            </a:pPr>
            <a:r>
              <a:rPr lang="en-US" sz="1400" b="1" dirty="0">
                <a:solidFill>
                  <a:schemeClr val="bg1"/>
                </a:solidFill>
              </a:rPr>
              <a:t>PART </a:t>
            </a:r>
            <a:r>
              <a:rPr lang="en-US" sz="1400" b="1" dirty="0" smtClean="0">
                <a:solidFill>
                  <a:schemeClr val="bg1"/>
                </a:solidFill>
              </a:rPr>
              <a:t>2</a:t>
            </a:r>
            <a:endParaRPr lang="en-US" dirty="0">
              <a:solidFill>
                <a:schemeClr val="bg1"/>
              </a:solidFill>
            </a:endParaRPr>
          </a:p>
        </p:txBody>
      </p:sp>
      <p:sp>
        <p:nvSpPr>
          <p:cNvPr id="14" name="Rectangle 3"/>
          <p:cNvSpPr txBox="1">
            <a:spLocks/>
          </p:cNvSpPr>
          <p:nvPr/>
        </p:nvSpPr>
        <p:spPr>
          <a:xfrm>
            <a:off x="548058" y="4605843"/>
            <a:ext cx="3674836" cy="1057648"/>
          </a:xfrm>
          <a:prstGeom prst="rect">
            <a:avLst/>
          </a:prstGeom>
          <a:noFill/>
          <a:ln>
            <a:solidFill>
              <a:schemeClr val="accent5">
                <a:lumMod val="75000"/>
              </a:schemeClr>
            </a:solidFill>
          </a:ln>
          <a:effectLst/>
        </p:spPr>
        <p:style>
          <a:lnRef idx="1">
            <a:schemeClr val="accent1"/>
          </a:lnRef>
          <a:fillRef idx="2">
            <a:schemeClr val="accent1"/>
          </a:fillRef>
          <a:effectRef idx="1">
            <a:schemeClr val="accent1"/>
          </a:effectRef>
          <a:fontRef idx="minor">
            <a:schemeClr val="dk1"/>
          </a:fontRef>
        </p:style>
        <p:txBody>
          <a:bodyPr lIns="0" tIns="0" rIns="0" bIns="0" anchor="ctr" anchorCtr="0"/>
          <a:lstStyle/>
          <a:p>
            <a:pPr marL="171450" lvl="1" indent="-171450" fontAlgn="auto">
              <a:spcBef>
                <a:spcPts val="0"/>
              </a:spcBef>
              <a:spcAft>
                <a:spcPts val="200"/>
              </a:spcAft>
              <a:buFont typeface="Arial" panose="020B0604020202020204" pitchFamily="34" charset="0"/>
              <a:buChar char="•"/>
              <a:defRPr/>
            </a:pPr>
            <a:r>
              <a:rPr lang="en-US" sz="1200" dirty="0"/>
              <a:t>Much larger market than the equity </a:t>
            </a:r>
            <a:r>
              <a:rPr lang="en-US" sz="1200" dirty="0" smtClean="0"/>
              <a:t>markets.</a:t>
            </a:r>
            <a:endParaRPr lang="en-US" sz="1200" dirty="0"/>
          </a:p>
          <a:p>
            <a:pPr marL="171450" lvl="1" indent="-171450" fontAlgn="auto">
              <a:spcBef>
                <a:spcPts val="0"/>
              </a:spcBef>
              <a:spcAft>
                <a:spcPts val="200"/>
              </a:spcAft>
              <a:buFont typeface="Arial" panose="020B0604020202020204" pitchFamily="34" charset="0"/>
              <a:buChar char="•"/>
              <a:defRPr/>
            </a:pPr>
            <a:r>
              <a:rPr lang="en-US" sz="1200" dirty="0"/>
              <a:t>Segmented by government and corporate </a:t>
            </a:r>
            <a:r>
              <a:rPr lang="en-US" sz="1200" dirty="0" smtClean="0"/>
              <a:t>issuers.</a:t>
            </a:r>
            <a:endParaRPr lang="en-US" sz="1200" dirty="0"/>
          </a:p>
          <a:p>
            <a:pPr marL="171450" lvl="1" indent="-171450" fontAlgn="auto">
              <a:spcBef>
                <a:spcPts val="0"/>
              </a:spcBef>
              <a:spcAft>
                <a:spcPts val="200"/>
              </a:spcAft>
              <a:buFont typeface="Arial" panose="020B0604020202020204" pitchFamily="34" charset="0"/>
              <a:buChar char="•"/>
              <a:defRPr/>
            </a:pPr>
            <a:r>
              <a:rPr lang="en-US" sz="1200" dirty="0"/>
              <a:t>Segmented by credit quality and  </a:t>
            </a:r>
            <a:r>
              <a:rPr lang="en-US" sz="1200" dirty="0" smtClean="0"/>
              <a:t>maturity. </a:t>
            </a:r>
            <a:endParaRPr lang="en-US" sz="1200" dirty="0"/>
          </a:p>
          <a:p>
            <a:pPr marL="171450" lvl="1" indent="-171450" fontAlgn="auto">
              <a:spcBef>
                <a:spcPts val="0"/>
              </a:spcBef>
              <a:spcAft>
                <a:spcPts val="200"/>
              </a:spcAft>
              <a:buFont typeface="Arial" panose="020B0604020202020204" pitchFamily="34" charset="0"/>
              <a:buChar char="•"/>
              <a:defRPr/>
            </a:pPr>
            <a:r>
              <a:rPr lang="en-US" sz="1200" dirty="0"/>
              <a:t>Governments and corporation can have many bonds in the market at </a:t>
            </a:r>
            <a:r>
              <a:rPr lang="en-US" sz="1200" dirty="0" smtClean="0"/>
              <a:t>once.</a:t>
            </a:r>
            <a:endParaRPr lang="en-US" sz="1400" dirty="0"/>
          </a:p>
        </p:txBody>
      </p:sp>
      <p:sp>
        <p:nvSpPr>
          <p:cNvPr id="15" name="Rectangle 3"/>
          <p:cNvSpPr txBox="1">
            <a:spLocks/>
          </p:cNvSpPr>
          <p:nvPr/>
        </p:nvSpPr>
        <p:spPr>
          <a:xfrm>
            <a:off x="4753085" y="4602787"/>
            <a:ext cx="3898446" cy="1060704"/>
          </a:xfrm>
          <a:prstGeom prst="rect">
            <a:avLst/>
          </a:prstGeom>
          <a:noFill/>
          <a:ln>
            <a:solidFill>
              <a:schemeClr val="accent5">
                <a:lumMod val="75000"/>
              </a:schemeClr>
            </a:solidFill>
          </a:ln>
          <a:effectLst/>
        </p:spPr>
        <p:style>
          <a:lnRef idx="1">
            <a:schemeClr val="accent1"/>
          </a:lnRef>
          <a:fillRef idx="2">
            <a:schemeClr val="accent1"/>
          </a:fillRef>
          <a:effectRef idx="1">
            <a:schemeClr val="accent1"/>
          </a:effectRef>
          <a:fontRef idx="minor">
            <a:schemeClr val="dk1"/>
          </a:fontRef>
        </p:style>
        <p:txBody>
          <a:bodyPr lIns="0" tIns="0" rIns="0" bIns="0" anchor="ctr" anchorCtr="0"/>
          <a:lstStyle>
            <a:defPPr>
              <a:defRPr lang="en-US"/>
            </a:defPPr>
            <a:lvl1pPr fontAlgn="auto">
              <a:spcBef>
                <a:spcPts val="0"/>
              </a:spcBef>
              <a:spcAft>
                <a:spcPts val="0"/>
              </a:spcAft>
              <a:defRPr sz="1000" b="1"/>
            </a:lvl1pPr>
            <a:lvl2pPr marL="285750" lvl="1" indent="-285750" fontAlgn="auto">
              <a:spcBef>
                <a:spcPts val="0"/>
              </a:spcBef>
              <a:spcAft>
                <a:spcPts val="200"/>
              </a:spcAft>
              <a:buFont typeface="Arial" panose="020B0604020202020204" pitchFamily="34" charset="0"/>
              <a:buChar char="•"/>
              <a:defRPr sz="1200"/>
            </a:lvl2pPr>
          </a:lstStyle>
          <a:p>
            <a:pPr marL="171450" lvl="1" indent="-171450"/>
            <a:r>
              <a:rPr lang="en-US" dirty="0"/>
              <a:t>The stock market is the market typically being referred to when people talk about the markets in </a:t>
            </a:r>
            <a:r>
              <a:rPr lang="en-US" dirty="0" smtClean="0"/>
              <a:t>general. </a:t>
            </a:r>
            <a:endParaRPr lang="en-US" dirty="0"/>
          </a:p>
          <a:p>
            <a:pPr marL="171450" lvl="1" indent="-171450"/>
            <a:r>
              <a:rPr lang="en-US" dirty="0"/>
              <a:t>Segmented by region, country, and company </a:t>
            </a:r>
            <a:r>
              <a:rPr lang="en-US" dirty="0" smtClean="0"/>
              <a:t>size.</a:t>
            </a:r>
            <a:endParaRPr lang="en-US" dirty="0"/>
          </a:p>
          <a:p>
            <a:pPr marL="171450" lvl="1" indent="-171450"/>
            <a:r>
              <a:rPr lang="en-US" dirty="0"/>
              <a:t>Unlike bonds, corporations typically only have one stock associated with their company.</a:t>
            </a:r>
          </a:p>
        </p:txBody>
      </p:sp>
      <p:sp>
        <p:nvSpPr>
          <p:cNvPr id="17" name="Rectangle 16"/>
          <p:cNvSpPr/>
          <p:nvPr/>
        </p:nvSpPr>
        <p:spPr>
          <a:xfrm>
            <a:off x="430259" y="881764"/>
            <a:ext cx="4114800" cy="348677"/>
          </a:xfrm>
          <a:prstGeom prst="rect">
            <a:avLst/>
          </a:prstGeom>
          <a:solidFill>
            <a:schemeClr val="accent4"/>
          </a:solidFill>
        </p:spPr>
        <p:txBody>
          <a:bodyPr wrap="square" anchor="ctr" anchorCtr="0">
            <a:noAutofit/>
          </a:bodyPr>
          <a:lstStyle/>
          <a:p>
            <a:pPr algn="ctr"/>
            <a:r>
              <a:rPr lang="en-CA" b="1" dirty="0">
                <a:solidFill>
                  <a:schemeClr val="bg1"/>
                </a:solidFill>
                <a:latin typeface="Arial" panose="020B0604020202020204" pitchFamily="34" charset="0"/>
                <a:cs typeface="Arial" panose="020B0604020202020204" pitchFamily="34" charset="0"/>
              </a:rPr>
              <a:t>BOND MARKETS </a:t>
            </a:r>
            <a:endParaRPr lang="en-US" b="1" dirty="0">
              <a:solidFill>
                <a:schemeClr val="bg1"/>
              </a:solidFill>
              <a:latin typeface="Arial" panose="020B0604020202020204" pitchFamily="34" charset="0"/>
              <a:cs typeface="Arial" panose="020B0604020202020204" pitchFamily="34" charset="0"/>
            </a:endParaRPr>
          </a:p>
        </p:txBody>
      </p:sp>
      <p:sp>
        <p:nvSpPr>
          <p:cNvPr id="19" name="Rectangle 18"/>
          <p:cNvSpPr/>
          <p:nvPr/>
        </p:nvSpPr>
        <p:spPr>
          <a:xfrm>
            <a:off x="4599927" y="881764"/>
            <a:ext cx="4114800" cy="348677"/>
          </a:xfrm>
          <a:prstGeom prst="rect">
            <a:avLst/>
          </a:prstGeom>
          <a:solidFill>
            <a:schemeClr val="accent4"/>
          </a:solidFill>
        </p:spPr>
        <p:txBody>
          <a:bodyPr wrap="square" anchor="ctr" anchorCtr="0">
            <a:noAutofit/>
          </a:bodyPr>
          <a:lstStyle/>
          <a:p>
            <a:pPr algn="ctr"/>
            <a:r>
              <a:rPr lang="en-CA" b="1" dirty="0">
                <a:solidFill>
                  <a:schemeClr val="bg1"/>
                </a:solidFill>
                <a:latin typeface="Arial" panose="020B0604020202020204" pitchFamily="34" charset="0"/>
                <a:cs typeface="Arial" panose="020B0604020202020204" pitchFamily="34" charset="0"/>
              </a:rPr>
              <a:t>STOCK MARKETS</a:t>
            </a:r>
            <a:endParaRPr lang="en-US" b="1" dirty="0">
              <a:solidFill>
                <a:schemeClr val="bg1"/>
              </a:solidFill>
              <a:latin typeface="Arial" panose="020B0604020202020204" pitchFamily="34" charset="0"/>
              <a:cs typeface="Arial" panose="020B0604020202020204" pitchFamily="34" charset="0"/>
            </a:endParaRPr>
          </a:p>
        </p:txBody>
      </p:sp>
      <p:graphicFrame>
        <p:nvGraphicFramePr>
          <p:cNvPr id="22" name="Chart 21">
            <a:extLst>
              <a:ext uri="{FF2B5EF4-FFF2-40B4-BE49-F238E27FC236}">
                <a16:creationId xmlns:a16="http://schemas.microsoft.com/office/drawing/2014/main" xmlns="" id="{CDE56F82-80D9-4689-9B60-4C64AE763BAA}"/>
              </a:ext>
            </a:extLst>
          </p:cNvPr>
          <p:cNvGraphicFramePr/>
          <p:nvPr>
            <p:extLst>
              <p:ext uri="{D42A27DB-BD31-4B8C-83A1-F6EECF244321}">
                <p14:modId xmlns:p14="http://schemas.microsoft.com/office/powerpoint/2010/main" val="99472594"/>
              </p:ext>
            </p:extLst>
          </p:nvPr>
        </p:nvGraphicFramePr>
        <p:xfrm>
          <a:off x="548058" y="1754459"/>
          <a:ext cx="4277076" cy="2851384"/>
        </p:xfrm>
        <a:graphic>
          <a:graphicData uri="http://schemas.openxmlformats.org/drawingml/2006/chart">
            <c:chart xmlns:c="http://schemas.openxmlformats.org/drawingml/2006/chart" xmlns:r="http://schemas.openxmlformats.org/officeDocument/2006/relationships" r:id="rId3"/>
          </a:graphicData>
        </a:graphic>
      </p:graphicFrame>
      <p:sp>
        <p:nvSpPr>
          <p:cNvPr id="23" name="Rectangle 22">
            <a:extLst>
              <a:ext uri="{FF2B5EF4-FFF2-40B4-BE49-F238E27FC236}">
                <a16:creationId xmlns:a16="http://schemas.microsoft.com/office/drawing/2014/main" xmlns="" id="{F364625E-6CEF-4BBC-8A68-4F0BA8E2038F}"/>
              </a:ext>
            </a:extLst>
          </p:cNvPr>
          <p:cNvSpPr/>
          <p:nvPr/>
        </p:nvSpPr>
        <p:spPr>
          <a:xfrm>
            <a:off x="1202460" y="5719134"/>
            <a:ext cx="2366032" cy="138499"/>
          </a:xfrm>
          <a:prstGeom prst="rect">
            <a:avLst/>
          </a:prstGeom>
        </p:spPr>
        <p:txBody>
          <a:bodyPr wrap="none" lIns="0" tIns="0" rIns="0" bIns="0" anchor="b" anchorCtr="0">
            <a:spAutoFit/>
          </a:bodyPr>
          <a:lstStyle/>
          <a:p>
            <a:pPr algn="ctr"/>
            <a:r>
              <a:rPr lang="en-US" sz="900" dirty="0">
                <a:latin typeface="Arial" panose="020B0604020202020204" pitchFamily="34" charset="0"/>
                <a:cs typeface="Arial" panose="020B0604020202020204" pitchFamily="34" charset="0"/>
              </a:rPr>
              <a:t>Source: Bank of International Settlement (BIS)</a:t>
            </a:r>
          </a:p>
        </p:txBody>
      </p:sp>
      <p:sp>
        <p:nvSpPr>
          <p:cNvPr id="24" name="Rectangle 23">
            <a:extLst>
              <a:ext uri="{FF2B5EF4-FFF2-40B4-BE49-F238E27FC236}">
                <a16:creationId xmlns:a16="http://schemas.microsoft.com/office/drawing/2014/main" xmlns="" id="{3C26C830-5328-4EB7-8CAD-88574E20DF0F}"/>
              </a:ext>
            </a:extLst>
          </p:cNvPr>
          <p:cNvSpPr/>
          <p:nvPr/>
        </p:nvSpPr>
        <p:spPr>
          <a:xfrm>
            <a:off x="1101711" y="1222348"/>
            <a:ext cx="2975495" cy="523220"/>
          </a:xfrm>
          <a:prstGeom prst="rect">
            <a:avLst/>
          </a:prstGeom>
        </p:spPr>
        <p:txBody>
          <a:bodyPr wrap="none">
            <a:spAutoFit/>
          </a:bodyPr>
          <a:lstStyle/>
          <a:p>
            <a:pPr algn="ctr"/>
            <a:r>
              <a:rPr lang="en-US" sz="1400" b="1" dirty="0">
                <a:latin typeface="Arial" panose="020B0604020202020204" pitchFamily="34" charset="0"/>
                <a:cs typeface="Arial" panose="020B0604020202020204" pitchFamily="34" charset="0"/>
              </a:rPr>
              <a:t>Global Bond Market Outstanding</a:t>
            </a:r>
            <a:br>
              <a:rPr lang="en-US" sz="1400" b="1" dirty="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2018 </a:t>
            </a:r>
            <a:r>
              <a:rPr lang="en-US" sz="1400" b="1" dirty="0">
                <a:latin typeface="Arial" panose="020B0604020202020204" pitchFamily="34" charset="0"/>
                <a:cs typeface="Arial" panose="020B0604020202020204" pitchFamily="34" charset="0"/>
              </a:rPr>
              <a:t>– </a:t>
            </a:r>
            <a:r>
              <a:rPr lang="en-US" sz="1400" b="1" dirty="0" smtClean="0">
                <a:latin typeface="Arial" panose="020B0604020202020204" pitchFamily="34" charset="0"/>
                <a:cs typeface="Arial" panose="020B0604020202020204" pitchFamily="34" charset="0"/>
              </a:rPr>
              <a:t>$102.76 </a:t>
            </a:r>
            <a:r>
              <a:rPr lang="en-US" sz="1400" b="1" dirty="0">
                <a:latin typeface="Arial" panose="020B0604020202020204" pitchFamily="34" charset="0"/>
                <a:cs typeface="Arial" panose="020B0604020202020204" pitchFamily="34" charset="0"/>
              </a:rPr>
              <a:t>Trillion</a:t>
            </a:r>
          </a:p>
        </p:txBody>
      </p:sp>
      <p:graphicFrame>
        <p:nvGraphicFramePr>
          <p:cNvPr id="25" name="Chart 24">
            <a:extLst>
              <a:ext uri="{FF2B5EF4-FFF2-40B4-BE49-F238E27FC236}">
                <a16:creationId xmlns:a16="http://schemas.microsoft.com/office/drawing/2014/main" xmlns="" id="{15247F11-293F-4C0C-8C68-A6797E171D0F}"/>
              </a:ext>
            </a:extLst>
          </p:cNvPr>
          <p:cNvGraphicFramePr/>
          <p:nvPr>
            <p:extLst>
              <p:ext uri="{D42A27DB-BD31-4B8C-83A1-F6EECF244321}">
                <p14:modId xmlns:p14="http://schemas.microsoft.com/office/powerpoint/2010/main" val="4171288890"/>
              </p:ext>
            </p:extLst>
          </p:nvPr>
        </p:nvGraphicFramePr>
        <p:xfrm>
          <a:off x="4753085" y="1781175"/>
          <a:ext cx="4277076" cy="2851384"/>
        </p:xfrm>
        <a:graphic>
          <a:graphicData uri="http://schemas.openxmlformats.org/drawingml/2006/chart">
            <c:chart xmlns:c="http://schemas.openxmlformats.org/drawingml/2006/chart" xmlns:r="http://schemas.openxmlformats.org/officeDocument/2006/relationships" r:id="rId4"/>
          </a:graphicData>
        </a:graphic>
      </p:graphicFrame>
      <p:sp>
        <p:nvSpPr>
          <p:cNvPr id="26" name="Rectangle 25">
            <a:extLst>
              <a:ext uri="{FF2B5EF4-FFF2-40B4-BE49-F238E27FC236}">
                <a16:creationId xmlns:a16="http://schemas.microsoft.com/office/drawing/2014/main" xmlns="" id="{628B05E6-4795-4523-A635-ADFC8998FF47}"/>
              </a:ext>
            </a:extLst>
          </p:cNvPr>
          <p:cNvSpPr/>
          <p:nvPr/>
        </p:nvSpPr>
        <p:spPr>
          <a:xfrm>
            <a:off x="5221036" y="5719133"/>
            <a:ext cx="2872581" cy="276999"/>
          </a:xfrm>
          <a:prstGeom prst="rect">
            <a:avLst/>
          </a:prstGeom>
        </p:spPr>
        <p:txBody>
          <a:bodyPr wrap="none" lIns="0" tIns="0" rIns="0" bIns="0" anchor="b" anchorCtr="0">
            <a:spAutoFit/>
          </a:bodyPr>
          <a:lstStyle/>
          <a:p>
            <a:pPr algn="ctr"/>
            <a:r>
              <a:rPr lang="en-US" sz="900" dirty="0">
                <a:latin typeface="Arial" panose="020B0604020202020204" pitchFamily="34" charset="0"/>
                <a:cs typeface="Arial" panose="020B0604020202020204" pitchFamily="34" charset="0"/>
              </a:rPr>
              <a:t>Note: Market capitalization of listed domestic companies</a:t>
            </a:r>
            <a:br>
              <a:rPr lang="en-US" sz="900" dirty="0">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Source: World Federation of Exchanges</a:t>
            </a:r>
          </a:p>
        </p:txBody>
      </p:sp>
      <p:sp>
        <p:nvSpPr>
          <p:cNvPr id="27" name="Rectangle 26">
            <a:extLst>
              <a:ext uri="{FF2B5EF4-FFF2-40B4-BE49-F238E27FC236}">
                <a16:creationId xmlns:a16="http://schemas.microsoft.com/office/drawing/2014/main" xmlns="" id="{7CDACC24-A84E-4F4D-9E54-4BE57737D4C8}"/>
              </a:ext>
            </a:extLst>
          </p:cNvPr>
          <p:cNvSpPr/>
          <p:nvPr/>
        </p:nvSpPr>
        <p:spPr>
          <a:xfrm>
            <a:off x="5016137" y="1218950"/>
            <a:ext cx="3175869" cy="523220"/>
          </a:xfrm>
          <a:prstGeom prst="rect">
            <a:avLst/>
          </a:prstGeom>
        </p:spPr>
        <p:txBody>
          <a:bodyPr wrap="none">
            <a:spAutoFit/>
          </a:bodyPr>
          <a:lstStyle/>
          <a:p>
            <a:pPr algn="ctr"/>
            <a:r>
              <a:rPr lang="en-US" sz="1400" b="1" dirty="0">
                <a:latin typeface="Arial" panose="020B0604020202020204" pitchFamily="34" charset="0"/>
                <a:cs typeface="Arial" panose="020B0604020202020204" pitchFamily="34" charset="0"/>
              </a:rPr>
              <a:t>Global Equity Market Capitalization</a:t>
            </a:r>
            <a:br>
              <a:rPr lang="en-US" sz="1400" b="1" dirty="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2018– </a:t>
            </a:r>
            <a:r>
              <a:rPr lang="en-US" sz="1400" b="1" dirty="0">
                <a:latin typeface="Arial" panose="020B0604020202020204" pitchFamily="34" charset="0"/>
                <a:cs typeface="Arial" panose="020B0604020202020204" pitchFamily="34" charset="0"/>
              </a:rPr>
              <a:t>$</a:t>
            </a:r>
            <a:r>
              <a:rPr lang="en-US" sz="1400" b="1" dirty="0" smtClean="0">
                <a:latin typeface="Arial" panose="020B0604020202020204" pitchFamily="34" charset="0"/>
                <a:cs typeface="Arial" panose="020B0604020202020204" pitchFamily="34" charset="0"/>
              </a:rPr>
              <a:t>76.69 Trillion</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7638708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1500"/>
                            </p:stCondLst>
                            <p:childTnLst>
                              <p:par>
                                <p:cTn id="19" presetID="18" presetClass="entr" presetSubtype="6"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strips(downRight)">
                                      <p:cBhvr>
                                        <p:cTn id="21" dur="500"/>
                                        <p:tgtEl>
                                          <p:spTgt spid="1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up)">
                                      <p:cBhvr>
                                        <p:cTn id="25" dur="500"/>
                                        <p:tgtEl>
                                          <p:spTgt spid="19"/>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up)">
                                      <p:cBhvr>
                                        <p:cTn id="29" dur="500"/>
                                        <p:tgtEl>
                                          <p:spTgt spid="27"/>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p:cTn id="33" dur="500" fill="hold"/>
                                        <p:tgtEl>
                                          <p:spTgt spid="25"/>
                                        </p:tgtEl>
                                        <p:attrNameLst>
                                          <p:attrName>ppt_w</p:attrName>
                                        </p:attrNameLst>
                                      </p:cBhvr>
                                      <p:tavLst>
                                        <p:tav tm="0">
                                          <p:val>
                                            <p:fltVal val="0"/>
                                          </p:val>
                                        </p:tav>
                                        <p:tav tm="100000">
                                          <p:val>
                                            <p:strVal val="#ppt_w"/>
                                          </p:val>
                                        </p:tav>
                                      </p:tavLst>
                                    </p:anim>
                                    <p:anim calcmode="lin" valueType="num">
                                      <p:cBhvr>
                                        <p:cTn id="34" dur="500" fill="hold"/>
                                        <p:tgtEl>
                                          <p:spTgt spid="25"/>
                                        </p:tgtEl>
                                        <p:attrNameLst>
                                          <p:attrName>ppt_h</p:attrName>
                                        </p:attrNameLst>
                                      </p:cBhvr>
                                      <p:tavLst>
                                        <p:tav tm="0">
                                          <p:val>
                                            <p:fltVal val="0"/>
                                          </p:val>
                                        </p:tav>
                                        <p:tav tm="100000">
                                          <p:val>
                                            <p:strVal val="#ppt_h"/>
                                          </p:val>
                                        </p:tav>
                                      </p:tavLst>
                                    </p:anim>
                                    <p:animEffect transition="in" filter="fade">
                                      <p:cBhvr>
                                        <p:cTn id="35" dur="500"/>
                                        <p:tgtEl>
                                          <p:spTgt spid="25"/>
                                        </p:tgtEl>
                                      </p:cBhvr>
                                    </p:animEffect>
                                  </p:childTnLst>
                                </p:cTn>
                              </p:par>
                            </p:childTnLst>
                          </p:cTn>
                        </p:par>
                        <p:par>
                          <p:cTn id="36" fill="hold">
                            <p:stCondLst>
                              <p:cond delay="3500"/>
                            </p:stCondLst>
                            <p:childTnLst>
                              <p:par>
                                <p:cTn id="37" presetID="18" presetClass="entr" presetSubtype="6"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strips(downRight)">
                                      <p:cBhvr>
                                        <p:cTn id="39" dur="500"/>
                                        <p:tgtEl>
                                          <p:spTgt spid="15"/>
                                        </p:tgtEl>
                                      </p:cBhvr>
                                    </p:animEffect>
                                  </p:childTnLst>
                                </p:cTn>
                              </p:par>
                            </p:childTnLst>
                          </p:cTn>
                        </p:par>
                        <p:par>
                          <p:cTn id="40" fill="hold">
                            <p:stCondLst>
                              <p:cond delay="4000"/>
                            </p:stCondLst>
                            <p:childTnLst>
                              <p:par>
                                <p:cTn id="41" presetID="1"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par>
                          <p:cTn id="43" fill="hold">
                            <p:stCondLst>
                              <p:cond delay="4000"/>
                            </p:stCondLst>
                            <p:childTnLst>
                              <p:par>
                                <p:cTn id="44" presetID="1" presetClass="entr" presetSubtype="0"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animBg="1"/>
      <p:bldP spid="19" grpId="0" animBg="1"/>
      <p:bldGraphic spid="22" grpId="0">
        <p:bldAsOne/>
      </p:bldGraphic>
      <p:bldP spid="23" grpId="0"/>
      <p:bldP spid="24" grpId="0"/>
      <p:bldGraphic spid="25" grpId="0">
        <p:bldAsOne/>
      </p:bldGraphic>
      <p:bldP spid="26" grpId="0"/>
      <p:bldP spid="27" grpId="0"/>
    </p:bldLst>
  </p:timing>
</p:sld>
</file>

<file path=ppt/theme/theme1.xml><?xml version="1.0" encoding="utf-8"?>
<a:theme xmlns:a="http://schemas.openxmlformats.org/drawingml/2006/main" name="Master PPT">
  <a:themeElements>
    <a:clrScheme name="RBC">
      <a:dk1>
        <a:srgbClr val="4B4F54"/>
      </a:dk1>
      <a:lt1>
        <a:srgbClr val="FFFFFF"/>
      </a:lt1>
      <a:dk2>
        <a:srgbClr val="4B4F54"/>
      </a:dk2>
      <a:lt2>
        <a:srgbClr val="B7B9BB"/>
      </a:lt2>
      <a:accent1>
        <a:srgbClr val="87AFBF"/>
      </a:accent1>
      <a:accent2>
        <a:srgbClr val="4B4F54"/>
      </a:accent2>
      <a:accent3>
        <a:srgbClr val="C1B5A5"/>
      </a:accent3>
      <a:accent4>
        <a:srgbClr val="588886"/>
      </a:accent4>
      <a:accent5>
        <a:srgbClr val="B8A970"/>
      </a:accent5>
      <a:accent6>
        <a:srgbClr val="00256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spAutoFit/>
      </a:bodyPr>
      <a:lstStyle>
        <a:defPPr>
          <a:spcAft>
            <a:spcPts val="1200"/>
          </a:spcAft>
          <a:defRPr dirty="0"/>
        </a:defPPr>
      </a:lstStyle>
    </a:spDef>
    <a:lnDef>
      <a:spPr>
        <a:ln w="6350">
          <a:solidFill>
            <a:srgbClr val="87AFBF"/>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spcAft>
            <a:spcPts val="1200"/>
          </a:spcAft>
          <a:defRPr dirty="0"/>
        </a:defPPr>
      </a:lstStyle>
    </a:txDef>
  </a:objectDefaults>
  <a:extraClrSchemeLst/>
  <a:extLst>
    <a:ext uri="{05A4C25C-085E-4340-85A3-A5531E510DB2}">
      <thm15:themeFamily xmlns:thm15="http://schemas.microsoft.com/office/thememl/2012/main" name="PowerPoint_Template_2015d" id="{F6E0DD43-18B0-48DE-B8FB-514BD942DF70}" vid="{AB15BB1A-85B4-4ABB-8229-022340B2913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882333BD9B91F4B8471659005A82C0E" ma:contentTypeVersion="0" ma:contentTypeDescription="Create a new document." ma:contentTypeScope="" ma:versionID="316687e05420646ec9d24acfa15d6aa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FA58833-167E-4885-8F2F-5777BFBB65D8}">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90ACC48D-B3C9-4C92-BA1B-D6EC904A2595}">
  <ds:schemaRefs>
    <ds:schemaRef ds:uri="http://schemas.microsoft.com/sharepoint/v3/contenttype/forms"/>
  </ds:schemaRefs>
</ds:datastoreItem>
</file>

<file path=customXml/itemProps3.xml><?xml version="1.0" encoding="utf-8"?>
<ds:datastoreItem xmlns:ds="http://schemas.openxmlformats.org/officeDocument/2006/customXml" ds:itemID="{85B1A832-B62B-44D6-B113-7153681A13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Master PPT</Template>
  <TotalTime>21010</TotalTime>
  <Words>8749</Words>
  <Application>Microsoft Office PowerPoint</Application>
  <PresentationFormat>On-screen Show (4:3)</PresentationFormat>
  <Paragraphs>1013</Paragraphs>
  <Slides>32</Slides>
  <Notes>32</Notes>
  <HiddenSlides>0</HiddenSlides>
  <MMClips>3</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ＭＳ Ｐゴシック</vt:lpstr>
      <vt:lpstr>Arial</vt:lpstr>
      <vt:lpstr>Arial Narrow</vt:lpstr>
      <vt:lpstr>Calibri</vt:lpstr>
      <vt:lpstr>Century Gothic</vt:lpstr>
      <vt:lpstr>Georgia</vt:lpstr>
      <vt:lpstr>Segoe UI Semibold</vt:lpstr>
      <vt:lpstr>Times New Roman</vt:lpstr>
      <vt:lpstr>Verdana</vt:lpstr>
      <vt:lpstr>Master PPT</vt:lpstr>
      <vt:lpstr>PowerPoint Presentation</vt:lpstr>
      <vt:lpstr>Program Overview</vt:lpstr>
      <vt:lpstr>Today’s Agenda</vt:lpstr>
      <vt:lpstr>Classification of Financial Markets</vt:lpstr>
      <vt:lpstr>Classification of Financial Markets</vt:lpstr>
      <vt:lpstr>The Role of Capital Markets</vt:lpstr>
      <vt:lpstr>The Role of Capital Markets</vt:lpstr>
      <vt:lpstr>The Role of Capital Markets</vt:lpstr>
      <vt:lpstr>The Role of Capital Markets</vt:lpstr>
      <vt:lpstr>Understanding Financial Marketplaces</vt:lpstr>
      <vt:lpstr>Understanding Financial Marketplaces</vt:lpstr>
      <vt:lpstr>Understanding Financial Exchanges</vt:lpstr>
      <vt:lpstr>Understanding Financial Exchanges – Performance</vt:lpstr>
      <vt:lpstr>Understanding Financial Exchanges – Group Exercise</vt:lpstr>
      <vt:lpstr>Group Exercise – Reading Quotes</vt:lpstr>
      <vt:lpstr>Measuring the Markets – Indices </vt:lpstr>
      <vt:lpstr>Measuring Markets – Indices </vt:lpstr>
      <vt:lpstr>Measuring Markets – Indices</vt:lpstr>
      <vt:lpstr>Measuring Markets – Sectors</vt:lpstr>
      <vt:lpstr>Measuring Markets – Sectors</vt:lpstr>
      <vt:lpstr>Measuring Markets – Sectors</vt:lpstr>
      <vt:lpstr>Measuring the Markets – Group Exercise</vt:lpstr>
      <vt:lpstr>Investment Vehicles </vt:lpstr>
      <vt:lpstr>Investment Funds – Overview</vt:lpstr>
      <vt:lpstr>Investment Vehicles – Mutual Funds </vt:lpstr>
      <vt:lpstr>Investment Vehicles – Index Funds </vt:lpstr>
      <vt:lpstr>Investment Vehicles – Exchange Traded Funds (ETFs) </vt:lpstr>
      <vt:lpstr>Investment Vehicles – Segregated (Seg.) Funds </vt:lpstr>
      <vt:lpstr>Investment Vehicles – Group Exercise</vt:lpstr>
      <vt:lpstr>Contact Us</vt:lpstr>
      <vt:lpstr>Key ‘Investment Funds’ Terminology</vt:lpstr>
      <vt:lpstr>Thank you</vt:lpstr>
    </vt:vector>
  </TitlesOfParts>
  <Company>RBC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Katy Cuff</dc:creator>
  <cp:keywords>Unclassified</cp:keywords>
  <cp:lastModifiedBy>Nowochin, Charles</cp:lastModifiedBy>
  <cp:revision>1078</cp:revision>
  <cp:lastPrinted>2018-02-28T14:13:30Z</cp:lastPrinted>
  <dcterms:created xsi:type="dcterms:W3CDTF">2015-12-05T16:16:55Z</dcterms:created>
  <dcterms:modified xsi:type="dcterms:W3CDTF">2020-10-20T17:37:33Z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85dc2663-64c7-479e-878d-051212555977</vt:lpwstr>
  </property>
  <property fmtid="{D5CDD505-2E9C-101B-9397-08002B2CF9AE}" pid="3" name="ContentTypeId">
    <vt:lpwstr>0x0101005882333BD9B91F4B8471659005A82C0E</vt:lpwstr>
  </property>
  <property fmtid="{D5CDD505-2E9C-101B-9397-08002B2CF9AE}" pid="4" name="Classification">
    <vt:lpwstr>TT_RBC_Internal</vt:lpwstr>
  </property>
</Properties>
</file>