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839" r:id="rId2"/>
  </p:sldMasterIdLst>
  <p:notesMasterIdLst>
    <p:notesMasterId r:id="rId33"/>
  </p:notesMasterIdLst>
  <p:handoutMasterIdLst>
    <p:handoutMasterId r:id="rId34"/>
  </p:handoutMasterIdLst>
  <p:sldIdLst>
    <p:sldId id="405" r:id="rId3"/>
    <p:sldId id="417" r:id="rId4"/>
    <p:sldId id="392" r:id="rId5"/>
    <p:sldId id="370" r:id="rId6"/>
    <p:sldId id="335" r:id="rId7"/>
    <p:sldId id="346" r:id="rId8"/>
    <p:sldId id="325" r:id="rId9"/>
    <p:sldId id="347" r:id="rId10"/>
    <p:sldId id="304" r:id="rId11"/>
    <p:sldId id="302" r:id="rId12"/>
    <p:sldId id="336" r:id="rId13"/>
    <p:sldId id="399" r:id="rId14"/>
    <p:sldId id="303" r:id="rId15"/>
    <p:sldId id="372" r:id="rId16"/>
    <p:sldId id="400" r:id="rId17"/>
    <p:sldId id="373" r:id="rId18"/>
    <p:sldId id="396" r:id="rId19"/>
    <p:sldId id="374" r:id="rId20"/>
    <p:sldId id="376" r:id="rId21"/>
    <p:sldId id="397" r:id="rId22"/>
    <p:sldId id="379" r:id="rId23"/>
    <p:sldId id="380" r:id="rId24"/>
    <p:sldId id="384" r:id="rId25"/>
    <p:sldId id="385" r:id="rId26"/>
    <p:sldId id="401" r:id="rId27"/>
    <p:sldId id="402" r:id="rId28"/>
    <p:sldId id="404" r:id="rId29"/>
    <p:sldId id="386" r:id="rId30"/>
    <p:sldId id="418" r:id="rId31"/>
    <p:sldId id="416"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A51B0510-7526-4DDD-A422-D1B40747E048}">
          <p14:sldIdLst>
            <p14:sldId id="405"/>
            <p14:sldId id="417"/>
            <p14:sldId id="392"/>
            <p14:sldId id="370"/>
            <p14:sldId id="335"/>
            <p14:sldId id="346"/>
            <p14:sldId id="325"/>
            <p14:sldId id="347"/>
            <p14:sldId id="304"/>
            <p14:sldId id="302"/>
            <p14:sldId id="336"/>
            <p14:sldId id="399"/>
            <p14:sldId id="303"/>
            <p14:sldId id="372"/>
            <p14:sldId id="400"/>
            <p14:sldId id="373"/>
            <p14:sldId id="396"/>
            <p14:sldId id="374"/>
            <p14:sldId id="376"/>
            <p14:sldId id="397"/>
            <p14:sldId id="379"/>
            <p14:sldId id="380"/>
            <p14:sldId id="384"/>
            <p14:sldId id="385"/>
            <p14:sldId id="401"/>
            <p14:sldId id="402"/>
            <p14:sldId id="404"/>
            <p14:sldId id="386"/>
            <p14:sldId id="418"/>
            <p14:sldId id="416"/>
          </p14:sldIdLst>
        </p14:section>
      </p14:sectionLst>
    </p:ext>
    <p:ext uri="{EFAFB233-063F-42B5-8137-9DF3F51BA10A}">
      <p15:sldGuideLst xmlns:p15="http://schemas.microsoft.com/office/powerpoint/2012/main">
        <p15:guide id="2" pos="4128" userDrawn="1">
          <p15:clr>
            <a:srgbClr val="A4A3A4"/>
          </p15:clr>
        </p15:guide>
        <p15:guide id="4" pos="1728" userDrawn="1">
          <p15:clr>
            <a:srgbClr val="A4A3A4"/>
          </p15:clr>
        </p15:guide>
        <p15:guide id="5" orient="horz" pos="3732" userDrawn="1">
          <p15:clr>
            <a:srgbClr val="A4A3A4"/>
          </p15:clr>
        </p15:guide>
        <p15:guide id="6" orient="horz" pos="864"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 Yona" initials="RY"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8432"/>
    <a:srgbClr val="C20C0C"/>
    <a:srgbClr val="00A1AD"/>
    <a:srgbClr val="A03123"/>
    <a:srgbClr val="4B4F54"/>
    <a:srgbClr val="C6D3E8"/>
    <a:srgbClr val="F2C9A4"/>
    <a:srgbClr val="B2DAE8"/>
    <a:srgbClr val="FFFFFF"/>
    <a:srgbClr val="BEA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51" autoAdjust="0"/>
    <p:restoredTop sz="51355" autoAdjust="0"/>
  </p:normalViewPr>
  <p:slideViewPr>
    <p:cSldViewPr snapToGrid="0" showGuides="1">
      <p:cViewPr varScale="1">
        <p:scale>
          <a:sx n="59" d="100"/>
          <a:sy n="59" d="100"/>
        </p:scale>
        <p:origin x="3234" y="78"/>
      </p:cViewPr>
      <p:guideLst>
        <p:guide pos="4128"/>
        <p:guide pos="1728"/>
        <p:guide orient="horz" pos="3732"/>
        <p:guide orient="horz" pos="864"/>
      </p:guideLst>
    </p:cSldViewPr>
  </p:slideViewPr>
  <p:outlineViewPr>
    <p:cViewPr>
      <p:scale>
        <a:sx n="33" d="100"/>
        <a:sy n="33" d="100"/>
      </p:scale>
      <p:origin x="0" y="1764"/>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5" d="100"/>
          <a:sy n="65" d="100"/>
        </p:scale>
        <p:origin x="-1589" y="-8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 Id="rId43"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4080171796707"/>
          <c:y val="0.18262278818343425"/>
          <c:w val="0.84429253161536622"/>
          <c:h val="0.75002825116442451"/>
        </c:manualLayout>
      </c:layout>
      <c:barChart>
        <c:barDir val="col"/>
        <c:grouping val="clustered"/>
        <c:varyColors val="0"/>
        <c:ser>
          <c:idx val="0"/>
          <c:order val="0"/>
          <c:tx>
            <c:strRef>
              <c:f>Sheet1!$B$1</c:f>
              <c:strCache>
                <c:ptCount val="1"/>
                <c:pt idx="0">
                  <c:v>Series 1</c:v>
                </c:pt>
              </c:strCache>
            </c:strRef>
          </c:tx>
          <c:spPr>
            <a:solidFill>
              <a:schemeClr val="bg1"/>
            </a:solidFill>
            <a:ln>
              <a:noFill/>
            </a:ln>
            <a:effectLst/>
          </c:spPr>
          <c:invertIfNegative val="0"/>
          <c:cat>
            <c:strRef>
              <c:f>Sheet1!$A$2:$A$8</c:f>
              <c:strCache>
                <c:ptCount val="4"/>
                <c:pt idx="0">
                  <c:v>Category 1</c:v>
                </c:pt>
                <c:pt idx="1">
                  <c:v>Category 2</c:v>
                </c:pt>
                <c:pt idx="2">
                  <c:v>Category 3</c:v>
                </c:pt>
                <c:pt idx="3">
                  <c:v>Category 4</c:v>
                </c:pt>
              </c:strCache>
            </c:strRef>
          </c:cat>
          <c:val>
            <c:numRef>
              <c:f>Sheet1!$B$2:$B$8</c:f>
              <c:numCache>
                <c:formatCode>General</c:formatCode>
                <c:ptCount val="7"/>
                <c:pt idx="0">
                  <c:v>4</c:v>
                </c:pt>
                <c:pt idx="1">
                  <c:v>5</c:v>
                </c:pt>
                <c:pt idx="2">
                  <c:v>6</c:v>
                </c:pt>
                <c:pt idx="3">
                  <c:v>7</c:v>
                </c:pt>
                <c:pt idx="4">
                  <c:v>8</c:v>
                </c:pt>
                <c:pt idx="5">
                  <c:v>9</c:v>
                </c:pt>
                <c:pt idx="6">
                  <c:v>10</c:v>
                </c:pt>
              </c:numCache>
            </c:numRef>
          </c:val>
        </c:ser>
        <c:dLbls>
          <c:showLegendKey val="0"/>
          <c:showVal val="0"/>
          <c:showCatName val="0"/>
          <c:showSerName val="0"/>
          <c:showPercent val="0"/>
          <c:showBubbleSize val="0"/>
        </c:dLbls>
        <c:gapWidth val="60"/>
        <c:overlap val="-27"/>
        <c:axId val="923433808"/>
        <c:axId val="923433416"/>
      </c:barChart>
      <c:catAx>
        <c:axId val="923433808"/>
        <c:scaling>
          <c:orientation val="minMax"/>
        </c:scaling>
        <c:delete val="1"/>
        <c:axPos val="b"/>
        <c:numFmt formatCode="General" sourceLinked="1"/>
        <c:majorTickMark val="none"/>
        <c:minorTickMark val="none"/>
        <c:tickLblPos val="nextTo"/>
        <c:crossAx val="923433416"/>
        <c:crosses val="autoZero"/>
        <c:auto val="1"/>
        <c:lblAlgn val="ctr"/>
        <c:lblOffset val="100"/>
        <c:noMultiLvlLbl val="0"/>
      </c:catAx>
      <c:valAx>
        <c:axId val="923433416"/>
        <c:scaling>
          <c:orientation val="minMax"/>
        </c:scaling>
        <c:delete val="0"/>
        <c:axPos val="l"/>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23433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4080171796707"/>
          <c:y val="0.18262278818343425"/>
          <c:w val="0.84429253161536622"/>
          <c:h val="0.75002825116442451"/>
        </c:manualLayout>
      </c:layout>
      <c:barChart>
        <c:barDir val="col"/>
        <c:grouping val="clustered"/>
        <c:varyColors val="0"/>
        <c:ser>
          <c:idx val="0"/>
          <c:order val="0"/>
          <c:tx>
            <c:strRef>
              <c:f>Sheet1!$B$1</c:f>
              <c:strCache>
                <c:ptCount val="1"/>
                <c:pt idx="0">
                  <c:v>Series 1</c:v>
                </c:pt>
              </c:strCache>
            </c:strRef>
          </c:tx>
          <c:spPr>
            <a:solidFill>
              <a:schemeClr val="bg1"/>
            </a:solidFill>
            <a:ln>
              <a:noFill/>
            </a:ln>
            <a:effectLst/>
          </c:spPr>
          <c:invertIfNegative val="0"/>
          <c:cat>
            <c:strRef>
              <c:f>Sheet1!$A$2:$A$8</c:f>
              <c:strCache>
                <c:ptCount val="4"/>
                <c:pt idx="0">
                  <c:v>Category 1</c:v>
                </c:pt>
                <c:pt idx="1">
                  <c:v>Category 2</c:v>
                </c:pt>
                <c:pt idx="2">
                  <c:v>Category 3</c:v>
                </c:pt>
                <c:pt idx="3">
                  <c:v>Category 4</c:v>
                </c:pt>
              </c:strCache>
            </c:strRef>
          </c:cat>
          <c:val>
            <c:numRef>
              <c:f>Sheet1!$B$2:$B$8</c:f>
              <c:numCache>
                <c:formatCode>General</c:formatCode>
                <c:ptCount val="7"/>
                <c:pt idx="0">
                  <c:v>10</c:v>
                </c:pt>
                <c:pt idx="1">
                  <c:v>9</c:v>
                </c:pt>
                <c:pt idx="2">
                  <c:v>8</c:v>
                </c:pt>
                <c:pt idx="3">
                  <c:v>7</c:v>
                </c:pt>
                <c:pt idx="4">
                  <c:v>6</c:v>
                </c:pt>
                <c:pt idx="5">
                  <c:v>5</c:v>
                </c:pt>
                <c:pt idx="6">
                  <c:v>4</c:v>
                </c:pt>
              </c:numCache>
            </c:numRef>
          </c:val>
        </c:ser>
        <c:dLbls>
          <c:showLegendKey val="0"/>
          <c:showVal val="0"/>
          <c:showCatName val="0"/>
          <c:showSerName val="0"/>
          <c:showPercent val="0"/>
          <c:showBubbleSize val="0"/>
        </c:dLbls>
        <c:gapWidth val="60"/>
        <c:overlap val="-27"/>
        <c:axId val="923431456"/>
        <c:axId val="923431848"/>
      </c:barChart>
      <c:catAx>
        <c:axId val="923431456"/>
        <c:scaling>
          <c:orientation val="minMax"/>
        </c:scaling>
        <c:delete val="1"/>
        <c:axPos val="b"/>
        <c:numFmt formatCode="General" sourceLinked="1"/>
        <c:majorTickMark val="none"/>
        <c:minorTickMark val="none"/>
        <c:tickLblPos val="nextTo"/>
        <c:crossAx val="923431848"/>
        <c:crosses val="autoZero"/>
        <c:auto val="1"/>
        <c:lblAlgn val="ctr"/>
        <c:lblOffset val="100"/>
        <c:noMultiLvlLbl val="0"/>
      </c:catAx>
      <c:valAx>
        <c:axId val="923431848"/>
        <c:scaling>
          <c:orientation val="minMax"/>
        </c:scaling>
        <c:delete val="0"/>
        <c:axPos val="l"/>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23431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7B4C8B2-A7DB-42C3-9F99-3039C5C94690}" type="datetimeFigureOut">
              <a:rPr lang="en-GB" smtClean="0"/>
              <a:t>20/10/2020</a:t>
            </a:fld>
            <a:endParaRPr lang="en-GB"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CF73439-917E-4819-A304-561D45CA53E6}" type="slidenum">
              <a:rPr lang="en-GB" smtClean="0"/>
              <a:t>‹#›</a:t>
            </a:fld>
            <a:endParaRPr lang="en-GB" dirty="0"/>
          </a:p>
        </p:txBody>
      </p:sp>
    </p:spTree>
    <p:extLst>
      <p:ext uri="{BB962C8B-B14F-4D97-AF65-F5344CB8AC3E}">
        <p14:creationId xmlns:p14="http://schemas.microsoft.com/office/powerpoint/2010/main" val="24033540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5F033A9-7130-4998-8CC8-1B5FE87710ED}" type="datetimeFigureOut">
              <a:rPr lang="en-GB" smtClean="0"/>
              <a:t>20/10/2020</a:t>
            </a:fld>
            <a:endParaRPr lang="en-GB"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GB"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378AAFC-4B30-4204-9849-0711C279DE3B}" type="slidenum">
              <a:rPr lang="en-GB" smtClean="0"/>
              <a:t>‹#›</a:t>
            </a:fld>
            <a:endParaRPr lang="en-GB" dirty="0"/>
          </a:p>
        </p:txBody>
      </p:sp>
    </p:spTree>
    <p:extLst>
      <p:ext uri="{BB962C8B-B14F-4D97-AF65-F5344CB8AC3E}">
        <p14:creationId xmlns:p14="http://schemas.microsoft.com/office/powerpoint/2010/main" val="7457088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coming today.</a:t>
            </a:r>
          </a:p>
          <a:p>
            <a:endParaRPr lang="en-US" dirty="0" smtClean="0"/>
          </a:p>
          <a:p>
            <a:r>
              <a:rPr lang="en-US" dirty="0" smtClean="0"/>
              <a:t>My name is</a:t>
            </a:r>
            <a:r>
              <a:rPr lang="en-US" baseline="0" dirty="0" smtClean="0"/>
              <a:t> Charles Nowochin</a:t>
            </a:r>
            <a:r>
              <a:rPr lang="en-US" dirty="0" smtClean="0"/>
              <a:t> and I am an advisor with RBC Dominion Securities</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3217784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Non-registered and registered are terms used to indicate how the accounts are coded with the government (or the Canada Revenue Agency, CRA).</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Non-registered accounts allow you to save money - short term via a bank account and long term via an investment account.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Both are taxed annually, when you file your income tax return for the previous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Registered accounts are a way for the CRA to recognize that the account is serving a specific longer term purpose, and that it is subject to different tax rules than non-registered accounts.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Any financial institution offering registered accounts must report most of the transactions that happen in this account type to the government, each year.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includes things like deposits, also known as contributions, and withdrawals.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Canadians can use CRA’s ‘MyAccount’ portal for a consolidated look of any activity that has happened in their registered accounts across financial institutions, and see what has been reported to the government.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With registered accounts, several options are available for Canadians.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Each type of registered account is intended to satisfy a specific goal and each follows with slightly different rules around taxable income.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Pension plans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and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retirement savings plans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are both intended to provide an income stream to Canadians after they retire from the workforce.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They are essentially your paycheque once you stop working and retire.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So, just like when you work and get paid by your employer and the government takes taxes off your paycheque because that is your income stream at the time, retirement plans become taxable when an individual starts withdrawing from them as their main source of income during retirement.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They are allowed to grow tax free and only withdrawals are taxed, which again means more savings during retirement given you hold the money for longer to compound and grow for a longer period of time.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Education plans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offer tax advantages and grant options for students, while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disability plans</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offer tax advantages to better support individuals with disabilities.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Both are taxable in the year the individual withdraws money from the account.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And as mentioned previously, even if they are taxed at withdrawal, allowing them to grow tax free provides a huge advantage.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There is one more type of registered account called a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Tax Free Savings Account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account is actually totally tax free!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Your money grows tax free and you can withdraw it at any time- tax free!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While this might seem to good to be true, we will explain in a few moments, the rules and boundaries established in relation to this account type.</a:t>
            </a:r>
          </a:p>
          <a:p>
            <a:endParaRPr lang="en-US" sz="1200" noProof="0" dirty="0"/>
          </a:p>
        </p:txBody>
      </p:sp>
      <p:sp>
        <p:nvSpPr>
          <p:cNvPr id="4" name="Slide Number Placeholder 3"/>
          <p:cNvSpPr>
            <a:spLocks noGrp="1"/>
          </p:cNvSpPr>
          <p:nvPr>
            <p:ph type="sldNum" sz="quarter" idx="10"/>
          </p:nvPr>
        </p:nvSpPr>
        <p:spPr/>
        <p:txBody>
          <a:bodyPr/>
          <a:lstStyle/>
          <a:p>
            <a:fld id="{3378AAFC-4B30-4204-9849-0711C279DE3B}" type="slidenum">
              <a:rPr lang="en-GB" smtClean="0"/>
              <a:t>10</a:t>
            </a:fld>
            <a:endParaRPr lang="en-GB" dirty="0"/>
          </a:p>
        </p:txBody>
      </p:sp>
    </p:spTree>
    <p:extLst>
      <p:ext uri="{BB962C8B-B14F-4D97-AF65-F5344CB8AC3E}">
        <p14:creationId xmlns:p14="http://schemas.microsoft.com/office/powerpoint/2010/main" val="1657998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With so many different types of registered accounts available to choose from, how do you know which one or ones are right for you?</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1" u="none" strike="noStrike" kern="1200" cap="none" spc="0" normalizeH="0" baseline="0" noProof="0" dirty="0" smtClean="0">
                <a:ln>
                  <a:noFill/>
                </a:ln>
                <a:solidFill>
                  <a:prstClr val="black"/>
                </a:solidFill>
                <a:effectLst/>
                <a:uLnTx/>
                <a:uFillTx/>
                <a:latin typeface="+mn-lt"/>
                <a:ea typeface="+mn-ea"/>
                <a:cs typeface="+mn-cs"/>
              </a:rPr>
              <a:t>CLICK TO SHOW STRATEGY AND STEP 1</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first thing to do is figure out what you want to save for.</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1" u="none" strike="noStrike" kern="1200" cap="none" spc="0" normalizeH="0" baseline="0" noProof="0" dirty="0" smtClean="0">
                <a:ln>
                  <a:noFill/>
                </a:ln>
                <a:solidFill>
                  <a:prstClr val="black"/>
                </a:solidFill>
                <a:effectLst/>
                <a:uLnTx/>
                <a:uFillTx/>
                <a:latin typeface="+mn-lt"/>
                <a:ea typeface="+mn-ea"/>
                <a:cs typeface="+mn-cs"/>
              </a:rPr>
              <a:t>CLICK TO SHOW STEP 2</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All registered accounts are designed to satisfy a unique goal, so after deciding on what you are saving for, your second move is to check if a registered account is available to save for the goal.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For example, if you decide you need to save for your child’s education, your first choice would be to place money in an RESP- a registered account.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If you see that there isn’t a registered account that can help you save for that goal, the next move is to use a regular taxable account - such as a bank or investment account.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78AAFC-4B30-4204-9849-0711C279DE3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63217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noProof="0" dirty="0" smtClean="0">
                <a:solidFill>
                  <a:srgbClr val="4B4F54"/>
                </a:solidFill>
              </a:rPr>
              <a:t>In the</a:t>
            </a:r>
            <a:r>
              <a:rPr lang="en-US" sz="1100" baseline="0" noProof="0" dirty="0" smtClean="0">
                <a:solidFill>
                  <a:srgbClr val="4B4F54"/>
                </a:solidFill>
              </a:rPr>
              <a:t> next portion of our lesson, we are going to take a deeper look at </a:t>
            </a:r>
            <a:r>
              <a:rPr lang="en-US" sz="1100" noProof="0" dirty="0" smtClean="0">
                <a:solidFill>
                  <a:srgbClr val="4B4F54"/>
                </a:solidFill>
              </a:rPr>
              <a:t>the</a:t>
            </a:r>
            <a:r>
              <a:rPr lang="en-US" sz="1100" baseline="0" noProof="0" dirty="0" smtClean="0">
                <a:solidFill>
                  <a:srgbClr val="4B4F54"/>
                </a:solidFill>
              </a:rPr>
              <a:t> various non-registered and registered account types.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aseline="0" noProof="0" dirty="0" smtClean="0">
              <a:solidFill>
                <a:srgbClr val="4B4F54"/>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noProof="0" dirty="0" smtClean="0">
                <a:solidFill>
                  <a:srgbClr val="4B4F54"/>
                </a:solidFill>
              </a:rPr>
              <a:t>However, it is important to first understand the difference between a bank and a brokerage firm, so you understand your options for where to go and for what.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noProof="0" dirty="0" smtClean="0">
              <a:solidFill>
                <a:srgbClr val="4B4F54"/>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noProof="0" dirty="0" smtClean="0">
                <a:solidFill>
                  <a:srgbClr val="4B4F54"/>
                </a:solidFill>
              </a:rPr>
              <a:t>One of the big differences between banks and brokerage firms is that: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aseline="0" noProof="0" dirty="0" smtClean="0">
              <a:solidFill>
                <a:srgbClr val="4B4F54"/>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noProof="0" dirty="0" smtClean="0">
                <a:solidFill>
                  <a:srgbClr val="4B4F54"/>
                </a:solidFill>
              </a:rPr>
              <a:t>a brokerage firm facilitates the trading of securities, or funds, through the client’s registered or non-registered accounts, while a bank primarily facilitates the daily cash-flow needs of a client through non-registered chequing or savings accounts.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noProof="0" dirty="0" smtClean="0">
              <a:solidFill>
                <a:srgbClr val="4B4F54"/>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noProof="0" dirty="0" smtClean="0">
                <a:solidFill>
                  <a:srgbClr val="4B4F54"/>
                </a:solidFill>
              </a:rPr>
              <a:t>There are discount and full</a:t>
            </a:r>
            <a:r>
              <a:rPr lang="en-US" sz="1100" baseline="0" noProof="0" dirty="0" smtClean="0">
                <a:solidFill>
                  <a:srgbClr val="4B4F54"/>
                </a:solidFill>
              </a:rPr>
              <a:t> service brokerages.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noProof="0" dirty="0" smtClean="0">
              <a:solidFill>
                <a:srgbClr val="4B4F54"/>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noProof="0" dirty="0" smtClean="0">
                <a:solidFill>
                  <a:srgbClr val="4B4F54"/>
                </a:solidFill>
              </a:rPr>
              <a:t>Discount brokerage firms offer a self-serve model, usually through web-based applications used by the client to make self-directed investment and planning choices.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noProof="0" dirty="0" smtClean="0">
              <a:solidFill>
                <a:srgbClr val="4B4F54"/>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noProof="0" dirty="0" smtClean="0">
                <a:solidFill>
                  <a:srgbClr val="4B4F54"/>
                </a:solidFill>
              </a:rPr>
              <a:t>Full service brokerage firms offer added value services through human interaction – some sort of advisor generally referred to as an investment advisor or a wealth advisor / investment counsellor, etc.</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noProof="0" dirty="0" smtClean="0">
                <a:solidFill>
                  <a:srgbClr val="4B4F54"/>
                </a:solidFill>
              </a:rPr>
              <a:t>These advisors offer personal wealth and investment planning, advice and recommendations, and assistance with long term financial planning, including tax, estate and retirement planning.  </a:t>
            </a:r>
          </a:p>
          <a:p>
            <a:endParaRPr lang="en-US" sz="1100" noProof="0" dirty="0" smtClean="0"/>
          </a:p>
          <a:p>
            <a:pPr marL="171450" indent="-171450">
              <a:buFont typeface="Arial" panose="020B0604020202020204" pitchFamily="34" charset="0"/>
              <a:buChar char="•"/>
            </a:pPr>
            <a:r>
              <a:rPr lang="en-US" sz="1100" noProof="0" dirty="0" smtClean="0"/>
              <a:t>RBC Wealth Management is an example of a business offering full brokerage services in Canada.</a:t>
            </a:r>
          </a:p>
        </p:txBody>
      </p:sp>
      <p:sp>
        <p:nvSpPr>
          <p:cNvPr id="4" name="Slide Number Placeholder 3"/>
          <p:cNvSpPr>
            <a:spLocks noGrp="1"/>
          </p:cNvSpPr>
          <p:nvPr>
            <p:ph type="sldNum" sz="quarter" idx="10"/>
          </p:nvPr>
        </p:nvSpPr>
        <p:spPr/>
        <p:txBody>
          <a:bodyPr/>
          <a:lstStyle/>
          <a:p>
            <a:fld id="{3378AAFC-4B30-4204-9849-0711C279DE3B}" type="slidenum">
              <a:rPr lang="en-GB" smtClean="0"/>
              <a:t>12</a:t>
            </a:fld>
            <a:endParaRPr lang="en-GB" dirty="0"/>
          </a:p>
        </p:txBody>
      </p:sp>
    </p:spTree>
    <p:extLst>
      <p:ext uri="{BB962C8B-B14F-4D97-AF65-F5344CB8AC3E}">
        <p14:creationId xmlns:p14="http://schemas.microsoft.com/office/powerpoint/2010/main" val="3827817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noProof="0" dirty="0" smtClean="0"/>
              <a:t>The first</a:t>
            </a:r>
            <a:r>
              <a:rPr lang="en-US" baseline="0" noProof="0" dirty="0" smtClean="0"/>
              <a:t> account type we will discuss is a bank account - the simplest, non-registered account type.</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A bank account can either be a chequing or a savings account, or a combination of the two, known as blended accounts.</a:t>
            </a:r>
          </a:p>
          <a:p>
            <a:pPr marL="171450" indent="-171450">
              <a:buFont typeface="Arial" panose="020B0604020202020204" pitchFamily="34" charset="0"/>
              <a:buChar char="•"/>
            </a:pPr>
            <a:endParaRPr lang="en-US" baseline="0" noProof="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noProof="0" dirty="0" smtClean="0"/>
              <a:t>Bank accounts can hold only cash and earn minimal interest, but do offer a benefit that the cash is readily accessible for the client as they are intended for short-term savings/cash-flow needs.</a:t>
            </a:r>
            <a:endParaRPr lang="en-US" noProof="0" dirty="0" smtClean="0"/>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(Optional) These types of account were previously discussed in the Banking Services module.</a:t>
            </a:r>
          </a:p>
        </p:txBody>
      </p:sp>
      <p:sp>
        <p:nvSpPr>
          <p:cNvPr id="4" name="Slide Number Placeholder 3"/>
          <p:cNvSpPr>
            <a:spLocks noGrp="1"/>
          </p:cNvSpPr>
          <p:nvPr>
            <p:ph type="sldNum" sz="quarter" idx="10"/>
          </p:nvPr>
        </p:nvSpPr>
        <p:spPr/>
        <p:txBody>
          <a:bodyPr/>
          <a:lstStyle/>
          <a:p>
            <a:fld id="{3378AAFC-4B30-4204-9849-0711C279DE3B}" type="slidenum">
              <a:rPr lang="en-GB" smtClean="0"/>
              <a:t>13</a:t>
            </a:fld>
            <a:endParaRPr lang="en-GB" dirty="0"/>
          </a:p>
        </p:txBody>
      </p:sp>
    </p:spTree>
    <p:extLst>
      <p:ext uri="{BB962C8B-B14F-4D97-AF65-F5344CB8AC3E}">
        <p14:creationId xmlns:p14="http://schemas.microsoft.com/office/powerpoint/2010/main" val="3387541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noProof="0" dirty="0" smtClean="0">
                <a:solidFill>
                  <a:prstClr val="black"/>
                </a:solidFill>
                <a:latin typeface="+mn-lt"/>
              </a:rPr>
              <a:t>The second type of non registered account is an investment account.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An investment account brings the best of many different account types and solutions together in one.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smtClean="0">
                <a:solidFill>
                  <a:srgbClr val="4B4F54"/>
                </a:solidFill>
              </a:rPr>
              <a:t>It’s where your money goes when a registered plan won’t work, used for long-term savings to help individuals achieve their wealth </a:t>
            </a:r>
            <a:r>
              <a:rPr lang="en-US" baseline="0" noProof="0" dirty="0" smtClean="0">
                <a:solidFill>
                  <a:srgbClr val="4B4F54"/>
                </a:solidFill>
              </a:rPr>
              <a:t>goals</a:t>
            </a:r>
            <a:r>
              <a:rPr lang="en-US" noProof="0" dirty="0" smtClean="0">
                <a:solidFill>
                  <a:srgbClr val="4B4F54"/>
                </a:solidFil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noProof="0" dirty="0" smtClean="0">
              <a:solidFill>
                <a:srgbClr val="4B4F54"/>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Investment accounts are most commonly</a:t>
            </a:r>
            <a:r>
              <a:rPr lang="en-US" sz="1200" b="0" baseline="0" noProof="0" dirty="0" smtClean="0">
                <a:solidFill>
                  <a:prstClr val="black"/>
                </a:solidFill>
                <a:latin typeface="+mn-lt"/>
              </a:rPr>
              <a:t> opened through a brokerage firm </a:t>
            </a:r>
            <a:r>
              <a:rPr lang="en-US" sz="1200" baseline="0" noProof="0" dirty="0" smtClean="0">
                <a:solidFill>
                  <a:prstClr val="black"/>
                </a:solidFill>
                <a:latin typeface="+mn-lt"/>
              </a:rPr>
              <a:t>given the wide range of services and products offered.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noProof="0" dirty="0" smtClean="0">
                <a:solidFill>
                  <a:prstClr val="black"/>
                </a:solidFill>
                <a:latin typeface="+mn-lt"/>
              </a:rPr>
              <a:t>However, it is also possible to hold an investment account at a bank or even at an insurance company.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noProof="0" dirty="0" smtClean="0">
                <a:solidFill>
                  <a:prstClr val="black"/>
                </a:solidFill>
                <a:latin typeface="+mn-lt"/>
              </a:rPr>
              <a:t>The drawback in doing this, is that there are limited investment choices which tends to lead to lower returns – this is because generally only mutual funds and GICs are offered due to a variety of regulatory constraints.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aseline="0"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noProof="0" dirty="0" smtClean="0">
                <a:solidFill>
                  <a:prstClr val="black"/>
                </a:solidFill>
                <a:latin typeface="+mn-lt"/>
              </a:rPr>
              <a:t>With a brokerage firm, there is much more flexibility and choice in terms of the investment selection.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noProof="0" dirty="0" smtClean="0">
                <a:solidFill>
                  <a:prstClr val="black"/>
                </a:solidFill>
                <a:latin typeface="+mn-lt"/>
              </a:rPr>
              <a:t>In addition to mutual funds and GICs, an investor can buy such things as stocks, bonds, ETFs or exchange traded funds, each of which are a lesson in themselves and explained further in an ‘investing’ session.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noProof="0" dirty="0" smtClean="0">
              <a:solidFill>
                <a:prstClr val="black"/>
              </a:solidFill>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baseline="0" noProof="0" dirty="0" smtClean="0">
                <a:solidFill>
                  <a:prstClr val="black"/>
                </a:solidFill>
                <a:latin typeface="+mn-lt"/>
              </a:rPr>
              <a:t>What are the main types of investment accounts?</a:t>
            </a:r>
            <a:endParaRPr lang="en-US" sz="1200" b="1"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An Investment account can be opened as a cash account or margin account.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A cash account means your purchases must be paid in full by the settlement date.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A margin account allows you to borrow money or securities from the brokerage firm to leverage your investments.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It’s like paying</a:t>
            </a:r>
            <a:r>
              <a:rPr lang="en-US" sz="1200" baseline="0" noProof="0" dirty="0" smtClean="0">
                <a:solidFill>
                  <a:prstClr val="black"/>
                </a:solidFill>
                <a:latin typeface="+mn-lt"/>
              </a:rPr>
              <a:t> cash for something vs. paying by credit card.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noProof="0" dirty="0" smtClean="0">
              <a:solidFill>
                <a:prstClr val="black"/>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noProof="0" dirty="0" smtClean="0">
                <a:solidFill>
                  <a:prstClr val="black"/>
                </a:solidFill>
                <a:latin typeface="+mn-lt"/>
              </a:rPr>
              <a:t>Since a margin account allows you to borrow, pre-approval is required and it is only permitted for sophisticated investors</a:t>
            </a:r>
            <a:r>
              <a:rPr lang="en-US" sz="1200" b="1" baseline="0" noProof="0" dirty="0" smtClean="0">
                <a:solidFill>
                  <a:prstClr val="black"/>
                </a:solidFill>
                <a:latin typeface="+mn-lt"/>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1" baseline="0" noProof="0" dirty="0" smtClean="0">
              <a:solidFill>
                <a:prstClr val="black"/>
              </a:solidFill>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baseline="0" noProof="0" dirty="0" smtClean="0">
                <a:solidFill>
                  <a:prstClr val="black"/>
                </a:solidFill>
                <a:latin typeface="+mn-lt"/>
              </a:rPr>
              <a:t>How are investment accounts taxed?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Unlike registered</a:t>
            </a:r>
            <a:r>
              <a:rPr lang="en-US" sz="1200" baseline="0" noProof="0" dirty="0" smtClean="0">
                <a:solidFill>
                  <a:prstClr val="black"/>
                </a:solidFill>
                <a:latin typeface="+mn-lt"/>
              </a:rPr>
              <a:t> accounts which we will discuss next, i</a:t>
            </a:r>
            <a:r>
              <a:rPr lang="en-US" sz="1200" noProof="0" dirty="0" smtClean="0">
                <a:solidFill>
                  <a:prstClr val="black"/>
                </a:solidFill>
                <a:latin typeface="+mn-lt"/>
              </a:rPr>
              <a:t>nvestment</a:t>
            </a:r>
            <a:r>
              <a:rPr lang="en-US" sz="1200" baseline="0" noProof="0" dirty="0" smtClean="0">
                <a:solidFill>
                  <a:prstClr val="black"/>
                </a:solidFill>
                <a:latin typeface="+mn-lt"/>
              </a:rPr>
              <a:t> accounts do not </a:t>
            </a:r>
            <a:r>
              <a:rPr lang="en-US" sz="1200" noProof="0" dirty="0" smtClean="0">
                <a:solidFill>
                  <a:prstClr val="black"/>
                </a:solidFill>
                <a:latin typeface="+mn-lt"/>
              </a:rPr>
              <a:t>offer any tax advantages.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smtClean="0">
                <a:solidFill>
                  <a:prstClr val="black"/>
                </a:solidFill>
                <a:latin typeface="+mn-lt"/>
              </a:rPr>
              <a:t>All</a:t>
            </a:r>
            <a:r>
              <a:rPr lang="en-US" sz="1200" baseline="0" noProof="0" dirty="0" smtClean="0">
                <a:solidFill>
                  <a:prstClr val="black"/>
                </a:solidFill>
                <a:latin typeface="+mn-lt"/>
              </a:rPr>
              <a:t> sources, i</a:t>
            </a:r>
            <a:r>
              <a:rPr lang="en-US" sz="1200" noProof="0" dirty="0" smtClean="0">
                <a:solidFill>
                  <a:prstClr val="black"/>
                </a:solidFill>
                <a:latin typeface="+mn-lt"/>
              </a:rPr>
              <a:t>nterest,</a:t>
            </a:r>
            <a:r>
              <a:rPr lang="en-US" sz="1200" baseline="0" noProof="0" dirty="0" smtClean="0">
                <a:solidFill>
                  <a:prstClr val="black"/>
                </a:solidFill>
                <a:latin typeface="+mn-lt"/>
              </a:rPr>
              <a:t> dividends, capital gains, etc., are taxable in the year they are earned/received.</a:t>
            </a:r>
            <a:endParaRPr lang="en-US" sz="1200" noProof="0" dirty="0" smtClean="0">
              <a:solidFill>
                <a:srgbClr val="4B4F54"/>
              </a:solidFill>
            </a:endParaRPr>
          </a:p>
          <a:p>
            <a:endParaRPr lang="en-US" sz="1200" baseline="0" noProof="0" dirty="0" smtClean="0">
              <a:solidFill>
                <a:srgbClr val="4B4F54"/>
              </a:solidFill>
            </a:endParaRPr>
          </a:p>
          <a:p>
            <a:r>
              <a:rPr lang="en-US" sz="1200" noProof="0" dirty="0" smtClean="0">
                <a:solidFill>
                  <a:srgbClr val="4B4F54"/>
                </a:solidFill>
              </a:rPr>
              <a:t> </a:t>
            </a:r>
            <a:endParaRPr lang="en-US" noProof="0" dirty="0"/>
          </a:p>
        </p:txBody>
      </p:sp>
      <p:sp>
        <p:nvSpPr>
          <p:cNvPr id="4" name="Slide Number Placeholder 3"/>
          <p:cNvSpPr>
            <a:spLocks noGrp="1"/>
          </p:cNvSpPr>
          <p:nvPr>
            <p:ph type="sldNum" sz="quarter" idx="10"/>
          </p:nvPr>
        </p:nvSpPr>
        <p:spPr/>
        <p:txBody>
          <a:bodyPr/>
          <a:lstStyle/>
          <a:p>
            <a:fld id="{3378AAFC-4B30-4204-9849-0711C279DE3B}" type="slidenum">
              <a:rPr lang="en-GB" smtClean="0"/>
              <a:t>14</a:t>
            </a:fld>
            <a:endParaRPr lang="en-GB" dirty="0"/>
          </a:p>
        </p:txBody>
      </p:sp>
    </p:spTree>
    <p:extLst>
      <p:ext uri="{BB962C8B-B14F-4D97-AF65-F5344CB8AC3E}">
        <p14:creationId xmlns:p14="http://schemas.microsoft.com/office/powerpoint/2010/main" val="2675184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noProof="0" dirty="0" smtClean="0"/>
              <a:t>Next,</a:t>
            </a:r>
            <a:r>
              <a:rPr lang="en-US" baseline="0" noProof="0" dirty="0" smtClean="0"/>
              <a:t> we are going to move on to retirement accounts.</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For the next several minutes, we are going to talk specifically about registered plans which are intended to generate income for individuals during their retirement years.</a:t>
            </a:r>
          </a:p>
          <a:p>
            <a:pPr marL="171450" indent="-171450">
              <a:buFont typeface="Arial" panose="020B0604020202020204" pitchFamily="34" charset="0"/>
              <a:buChar char="•"/>
            </a:pPr>
            <a:endParaRPr lang="en-US" baseline="0" noProof="0" dirty="0" smtClean="0"/>
          </a:p>
          <a:p>
            <a:pPr marL="0" indent="0">
              <a:buFont typeface="Arial" panose="020B0604020202020204" pitchFamily="34" charset="0"/>
              <a:buNone/>
            </a:pPr>
            <a:r>
              <a:rPr lang="en-US" i="1" baseline="0" noProof="0" dirty="0" smtClean="0"/>
              <a:t>CLICK TO SHOW RRSP and pension plans</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Certain registered accounts, pension plans and RRSPs, are designed as a tool to accumulate or grow wealth in preparation for retirement and the government allows these plans to grow tax free during the accumulation phase.</a:t>
            </a:r>
          </a:p>
          <a:p>
            <a:pPr marL="0" indent="0">
              <a:buFont typeface="Arial" panose="020B0604020202020204" pitchFamily="34" charset="0"/>
              <a:buNone/>
            </a:pPr>
            <a:endParaRPr lang="en-US" baseline="0" noProof="0" dirty="0" smtClean="0"/>
          </a:p>
          <a:p>
            <a:pPr marL="628650" lvl="1" indent="-171450">
              <a:buFont typeface="Arial" panose="020B0604020202020204" pitchFamily="34" charset="0"/>
              <a:buChar char="•"/>
            </a:pPr>
            <a:r>
              <a:rPr lang="en-US" baseline="0" noProof="0" dirty="0" smtClean="0"/>
              <a:t>So although investment returns are never guaranteed, one would hope for an upward sloping growth trend in the value of the RRSP or pension.</a:t>
            </a:r>
          </a:p>
          <a:p>
            <a:pPr marL="628650" lvl="1" indent="-171450">
              <a:buFont typeface="Arial" panose="020B0604020202020204" pitchFamily="34" charset="0"/>
              <a:buChar char="•"/>
            </a:pPr>
            <a:r>
              <a:rPr lang="en-US" baseline="0" noProof="0" dirty="0" smtClean="0"/>
              <a:t>This is because as they are growing during the working years, money is also being added to them and they are growing tax-free.</a:t>
            </a:r>
          </a:p>
          <a:p>
            <a:pPr marL="628650" lvl="1" indent="-171450">
              <a:buFont typeface="Arial" panose="020B0604020202020204" pitchFamily="34" charset="0"/>
              <a:buChar char="•"/>
            </a:pPr>
            <a:endParaRPr lang="en-US" baseline="0" noProof="0" dirty="0" smtClean="0"/>
          </a:p>
          <a:p>
            <a:pPr marL="628650" lvl="1" indent="-171450">
              <a:buFont typeface="Arial" panose="020B0604020202020204" pitchFamily="34" charset="0"/>
              <a:buChar char="•"/>
            </a:pPr>
            <a:r>
              <a:rPr lang="en-US" baseline="0" noProof="0" dirty="0" smtClean="0"/>
              <a:t>This is important for a number of reasons:</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noProof="0" dirty="0" smtClean="0"/>
              <a:t>Due to the exponential nature of compounding growth, allowing the account to grow tax free until retirement ensures that you will have significantly more funds to rely on during your retirement.</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noProof="0" dirty="0" smtClean="0"/>
              <a:t>During the retirement years, an individual’s taxable income is generally lower than it was while working, which means less taxes overall going to the government.  </a:t>
            </a:r>
          </a:p>
          <a:p>
            <a:endParaRPr lang="en-US" baseline="0" noProof="0" dirty="0" smtClean="0"/>
          </a:p>
          <a:p>
            <a:pPr marL="171450" indent="-171450">
              <a:buFont typeface="Arial" panose="020B0604020202020204" pitchFamily="34" charset="0"/>
              <a:buChar char="•"/>
            </a:pPr>
            <a:r>
              <a:rPr lang="en-US" baseline="0" noProof="0" dirty="0" smtClean="0"/>
              <a:t>Now what happens after retirement?</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After saving for many years in either a pension plan or RRSP, or a combination of both, the government requires that all Canadians change their account registration to a retirement income fund of some form – commonly referred to as an RRIF.</a:t>
            </a:r>
          </a:p>
          <a:p>
            <a:pPr marL="171450" indent="-171450">
              <a:buFont typeface="Arial" panose="020B0604020202020204" pitchFamily="34" charset="0"/>
              <a:buChar char="•"/>
            </a:pPr>
            <a:endParaRPr lang="en-US" baseline="0" noProof="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1" baseline="0" noProof="0" dirty="0" smtClean="0"/>
              <a:t>CLICK TO SHOW RRIF plans</a:t>
            </a:r>
            <a:endParaRPr lang="en-US" baseline="0" noProof="0" dirty="0" smtClean="0"/>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A RIF is intended for individuals to start drawing funds from the account as a supplemental source of income, given they have retired and stopped working.</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When these savings are withdrawn, the withdrawal becomes taxable by the government.</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But remember, if not for all the tax free growth provided before retirement, the funds in the account would be significantly less. </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The take-away from all this – RRSPs are for saving money pre-retirement, RRIFs are for paying money post-retirement; and a pension plan does both (with no requirement to change plans).</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endParaRPr lang="en-US" baseline="0" noProof="0" dirty="0" smtClean="0"/>
          </a:p>
        </p:txBody>
      </p:sp>
      <p:sp>
        <p:nvSpPr>
          <p:cNvPr id="4" name="Slide Number Placeholder 3"/>
          <p:cNvSpPr>
            <a:spLocks noGrp="1"/>
          </p:cNvSpPr>
          <p:nvPr>
            <p:ph type="sldNum" sz="quarter" idx="10"/>
          </p:nvPr>
        </p:nvSpPr>
        <p:spPr/>
        <p:txBody>
          <a:bodyPr/>
          <a:lstStyle/>
          <a:p>
            <a:fld id="{3378AAFC-4B30-4204-9849-0711C279DE3B}" type="slidenum">
              <a:rPr lang="en-GB" smtClean="0"/>
              <a:t>15</a:t>
            </a:fld>
            <a:endParaRPr lang="en-GB" dirty="0"/>
          </a:p>
        </p:txBody>
      </p:sp>
    </p:spTree>
    <p:extLst>
      <p:ext uri="{BB962C8B-B14F-4D97-AF65-F5344CB8AC3E}">
        <p14:creationId xmlns:p14="http://schemas.microsoft.com/office/powerpoint/2010/main" val="797910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a:p>
            <a:pPr marL="171450" indent="-171450">
              <a:buFont typeface="Arial" panose="020B0604020202020204" pitchFamily="34" charset="0"/>
              <a:buChar char="•"/>
            </a:pPr>
            <a:r>
              <a:rPr lang="en-CA" dirty="0" smtClean="0"/>
              <a:t>So let’s take a closer look at each of these retirement plans, beginning with a</a:t>
            </a:r>
            <a:r>
              <a:rPr lang="en-CA" baseline="0" dirty="0" smtClean="0"/>
              <a:t> pension plan.</a:t>
            </a:r>
          </a:p>
          <a:p>
            <a:pPr marL="171450" indent="-171450">
              <a:buFont typeface="Arial" panose="020B0604020202020204" pitchFamily="34" charset="0"/>
              <a:buChar char="•"/>
            </a:pPr>
            <a:endParaRPr lang="en-CA" baseline="0" dirty="0" smtClean="0"/>
          </a:p>
          <a:p>
            <a:pPr marL="171450" indent="-171450">
              <a:buFont typeface="Arial" panose="020B0604020202020204" pitchFamily="34" charset="0"/>
              <a:buChar char="•"/>
            </a:pPr>
            <a:r>
              <a:rPr lang="en-CA" baseline="0" dirty="0" smtClean="0"/>
              <a:t>Pensions are offered by employers for their employees retirement.  </a:t>
            </a:r>
          </a:p>
          <a:p>
            <a:pPr marL="171450" indent="-171450">
              <a:buFont typeface="Arial" panose="020B0604020202020204" pitchFamily="34" charset="0"/>
              <a:buChar char="•"/>
            </a:pPr>
            <a:endParaRPr lang="en-CA" baseline="0" dirty="0" smtClean="0"/>
          </a:p>
          <a:p>
            <a:pPr marL="171450" indent="-171450">
              <a:buFont typeface="Arial" panose="020B0604020202020204" pitchFamily="34" charset="0"/>
              <a:buChar char="•"/>
            </a:pPr>
            <a:r>
              <a:rPr lang="en-CA" baseline="0" dirty="0" smtClean="0"/>
              <a:t>Simply put, the employer will deposit funds into a pension fund each year and when the individual retires, the funds become available for use.</a:t>
            </a:r>
          </a:p>
          <a:p>
            <a:pPr marL="171450" indent="-171450">
              <a:buFont typeface="Arial" panose="020B0604020202020204" pitchFamily="34" charset="0"/>
              <a:buChar char="•"/>
            </a:pPr>
            <a:endParaRPr lang="en-CA" baseline="0" dirty="0" smtClean="0"/>
          </a:p>
          <a:p>
            <a:pPr marL="171450" indent="-171450">
              <a:buFont typeface="Arial" panose="020B0604020202020204" pitchFamily="34" charset="0"/>
              <a:buChar char="•"/>
            </a:pPr>
            <a:r>
              <a:rPr lang="en-CA" baseline="0" dirty="0" smtClean="0"/>
              <a:t>Some employers offer Defined Benefit Plans, others offer Defined Contribution Plans, and if an individual works for themselves, it might be appropriate for their business to create an Individual Pension Plan.</a:t>
            </a:r>
          </a:p>
          <a:p>
            <a:pPr marL="171450" indent="-171450">
              <a:buFont typeface="Arial" panose="020B0604020202020204" pitchFamily="34" charset="0"/>
              <a:buChar char="•"/>
            </a:pPr>
            <a:endParaRPr lang="en-CA" baseline="0" dirty="0" smtClean="0"/>
          </a:p>
          <a:p>
            <a:pPr marL="171450" indent="-171450">
              <a:buFont typeface="Arial" panose="020B0604020202020204" pitchFamily="34" charset="0"/>
              <a:buChar char="•"/>
            </a:pPr>
            <a:r>
              <a:rPr lang="en-CA" dirty="0" smtClean="0"/>
              <a:t>As previously </a:t>
            </a:r>
            <a:r>
              <a:rPr lang="en-CA" baseline="0" dirty="0" smtClean="0"/>
              <a:t>explained, all three of these account structures grow tax free until retirement, when the individual begins drawing funds from the plan.</a:t>
            </a:r>
            <a:endParaRPr lang="en-CA" dirty="0" smtClean="0"/>
          </a:p>
          <a:p>
            <a:endParaRPr lang="en-CA" dirty="0"/>
          </a:p>
        </p:txBody>
      </p:sp>
      <p:sp>
        <p:nvSpPr>
          <p:cNvPr id="4" name="Slide Number Placeholder 3"/>
          <p:cNvSpPr>
            <a:spLocks noGrp="1"/>
          </p:cNvSpPr>
          <p:nvPr>
            <p:ph type="sldNum" sz="quarter" idx="10"/>
          </p:nvPr>
        </p:nvSpPr>
        <p:spPr/>
        <p:txBody>
          <a:bodyPr/>
          <a:lstStyle/>
          <a:p>
            <a:fld id="{3378AAFC-4B30-4204-9849-0711C279DE3B}" type="slidenum">
              <a:rPr lang="en-GB" smtClean="0"/>
              <a:t>16</a:t>
            </a:fld>
            <a:endParaRPr lang="en-GB" dirty="0"/>
          </a:p>
        </p:txBody>
      </p:sp>
    </p:spTree>
    <p:extLst>
      <p:ext uri="{BB962C8B-B14F-4D97-AF65-F5344CB8AC3E}">
        <p14:creationId xmlns:p14="http://schemas.microsoft.com/office/powerpoint/2010/main" val="199756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With a Defined Contribution (DC plan) pension plan, the company is obligated to make ‘contributions’, usually based on a percentage of the employees salary.  </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Most plans also allow for employee contributions in addition employer</a:t>
            </a:r>
            <a:r>
              <a:rPr lang="en-US" sz="1200" baseline="0" dirty="0" smtClean="0"/>
              <a:t> contributions.</a:t>
            </a:r>
            <a:endParaRPr lang="en-US" sz="1200" dirty="0" smtClean="0"/>
          </a:p>
          <a:p>
            <a:endParaRPr lang="en-US" sz="1200" dirty="0" smtClean="0"/>
          </a:p>
          <a:p>
            <a:pPr marL="171450" indent="-171450">
              <a:buFont typeface="Arial" panose="020B0604020202020204" pitchFamily="34" charset="0"/>
              <a:buChar char="•"/>
            </a:pPr>
            <a:r>
              <a:rPr lang="en-US" sz="1200" dirty="0" smtClean="0"/>
              <a:t>The downside of these plans is that there is no legal requirement to provide a set ‘benefit’ at the end, which means that the employee is relying on the investments within the plan to adequately perform.  </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 name comes from the fact that contributions are mandatory.</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Larger investment growth leaves a larger pension for the employee.  </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Poorer investment</a:t>
            </a:r>
            <a:r>
              <a:rPr lang="en-US" sz="1200" baseline="0" dirty="0" smtClean="0"/>
              <a:t> growth leaves a smaller </a:t>
            </a:r>
            <a:r>
              <a:rPr lang="en-US" sz="1200" dirty="0" smtClean="0"/>
              <a:t>pension for the employee.</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Employees are responsible for selecting</a:t>
            </a:r>
            <a:r>
              <a:rPr lang="en-US" sz="1200" baseline="0" dirty="0" smtClean="0"/>
              <a:t> the investments from a list of options provided by the employer, however, t</a:t>
            </a:r>
            <a:r>
              <a:rPr lang="en-US" sz="1200" dirty="0" smtClean="0"/>
              <a:t>here are restrictions on what pension funds can be invested in to prevent large swings one way or the other. </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As well, there</a:t>
            </a:r>
            <a:r>
              <a:rPr lang="en-US" sz="1200" baseline="0" dirty="0" smtClean="0"/>
              <a:t> is only a limited amount of funds that can go into a DC plan each year.</a:t>
            </a:r>
          </a:p>
          <a:p>
            <a:pPr marL="628650" lvl="1" indent="-171450">
              <a:buFont typeface="Arial" panose="020B0604020202020204" pitchFamily="34" charset="0"/>
              <a:buChar char="•"/>
            </a:pPr>
            <a:r>
              <a:rPr lang="en-US" sz="1200" baseline="0" dirty="0" smtClean="0"/>
              <a:t>These limits prevent people from supersizing their pensions and sheltering more income than someone else.</a:t>
            </a: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baseline="0" dirty="0" smtClean="0"/>
              <a:t>Like all retirement plans, t</a:t>
            </a:r>
            <a:r>
              <a:rPr lang="en-US" sz="1200" dirty="0" smtClean="0"/>
              <a:t>he funds grow without tax up</a:t>
            </a:r>
            <a:r>
              <a:rPr lang="en-US" sz="1200" baseline="0" dirty="0" smtClean="0"/>
              <a:t> until the time they begin to get </a:t>
            </a:r>
            <a:r>
              <a:rPr lang="en-US" sz="1200" dirty="0" smtClean="0"/>
              <a:t>paid out during retirement.</a:t>
            </a:r>
          </a:p>
          <a:p>
            <a:endParaRPr lang="en-US" sz="1200" dirty="0" smtClean="0"/>
          </a:p>
          <a:p>
            <a:pPr marL="171450" indent="-171450">
              <a:buFont typeface="Arial" panose="020B0604020202020204" pitchFamily="34" charset="0"/>
              <a:buChar char="•"/>
            </a:pPr>
            <a:r>
              <a:rPr lang="en-US" sz="1200" b="0" dirty="0" smtClean="0"/>
              <a:t>The important thing to remember about a DC plan is that the promise is on how much is going into the plan every year – the contributions. </a:t>
            </a:r>
          </a:p>
          <a:p>
            <a:endParaRPr lang="en-US" sz="1200" dirty="0" smtClean="0"/>
          </a:p>
          <a:p>
            <a:endParaRPr lang="en-US" sz="1200" dirty="0"/>
          </a:p>
        </p:txBody>
      </p:sp>
      <p:sp>
        <p:nvSpPr>
          <p:cNvPr id="4" name="Slide Number Placeholder 3"/>
          <p:cNvSpPr>
            <a:spLocks noGrp="1"/>
          </p:cNvSpPr>
          <p:nvPr>
            <p:ph type="sldNum" sz="quarter" idx="10"/>
          </p:nvPr>
        </p:nvSpPr>
        <p:spPr/>
        <p:txBody>
          <a:bodyPr/>
          <a:lstStyle/>
          <a:p>
            <a:fld id="{3378AAFC-4B30-4204-9849-0711C279DE3B}" type="slidenum">
              <a:rPr lang="en-GB" smtClean="0"/>
              <a:t>17</a:t>
            </a:fld>
            <a:endParaRPr lang="en-GB" dirty="0"/>
          </a:p>
        </p:txBody>
      </p:sp>
    </p:spTree>
    <p:extLst>
      <p:ext uri="{BB962C8B-B14F-4D97-AF65-F5344CB8AC3E}">
        <p14:creationId xmlns:p14="http://schemas.microsoft.com/office/powerpoint/2010/main" val="978193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Unlike a DC plan which provides a set</a:t>
            </a:r>
            <a:r>
              <a:rPr lang="en-US" baseline="0" dirty="0" smtClean="0"/>
              <a:t> ‘contribution’ each year, this next type of </a:t>
            </a:r>
            <a:r>
              <a:rPr lang="en-US" dirty="0" smtClean="0"/>
              <a:t>plan provides a set ‘benefit’ at retirement,</a:t>
            </a:r>
            <a:r>
              <a:rPr lang="en-US" baseline="0" dirty="0" smtClean="0"/>
              <a:t> hence the name, Defined Benefit.</a:t>
            </a:r>
            <a:r>
              <a:rPr lang="en-US" dirty="0" smtClean="0"/>
              <a:t>  </a:t>
            </a:r>
          </a:p>
          <a:p>
            <a:endParaRPr lang="en-US" dirty="0" smtClean="0"/>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This</a:t>
            </a:r>
            <a:r>
              <a:rPr lang="en-US" baseline="0" dirty="0" smtClean="0"/>
              <a:t> is good because it means that a company promises to give you some fixed amount or other type of income when you retire, no matter how much money is actually in the account.</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lvl="0" indent="-171450">
              <a:buFont typeface="Arial" panose="020B0604020202020204" pitchFamily="34" charset="0"/>
              <a:buChar char="•"/>
            </a:pPr>
            <a:r>
              <a:rPr lang="en-US" dirty="0" smtClean="0"/>
              <a:t>While companies </a:t>
            </a:r>
            <a:r>
              <a:rPr lang="en-US" baseline="0" dirty="0" smtClean="0"/>
              <a:t>hope is that this will never happen, s</a:t>
            </a:r>
            <a:r>
              <a:rPr lang="en-US" dirty="0" smtClean="0"/>
              <a:t>ometimes bad market conditions will leave insufficient funds in the plan to provide the benefits promised. </a:t>
            </a:r>
          </a:p>
          <a:p>
            <a:pPr marL="171450" lvl="0" indent="-171450">
              <a:buFont typeface="Arial" panose="020B0604020202020204" pitchFamily="34" charset="0"/>
              <a:buChar cha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lvl="0" indent="-171450">
              <a:buFont typeface="Arial" panose="020B0604020202020204" pitchFamily="34" charset="0"/>
              <a:buChar cha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If the funds are insufficient, the company is still required to make additional contributions.  </a:t>
            </a:r>
          </a:p>
          <a:p>
            <a:pPr marL="628650" lvl="1" indent="-171450">
              <a:buFont typeface="Arial" panose="020B0604020202020204" pitchFamily="34" charset="0"/>
              <a:buChar cha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is why people say the company has all the market risk in this type of retirement tool.</a:t>
            </a:r>
          </a:p>
          <a:p>
            <a:pPr marL="628650" lvl="1" indent="-171450">
              <a:buFont typeface="Arial" panose="020B0604020202020204" pitchFamily="34" charset="0"/>
              <a:buChar char="•"/>
            </a:pPr>
            <a:r>
              <a:rPr lang="en-US" dirty="0" smtClean="0"/>
              <a:t>It is mandatory for the company to make contributions to the plan and make up any shortfall in funding.  </a:t>
            </a:r>
          </a:p>
          <a:p>
            <a:pPr marL="628650" lvl="1" indent="-171450">
              <a:buFont typeface="Arial" panose="020B0604020202020204" pitchFamily="34" charset="0"/>
              <a:buChar char="•"/>
            </a:pPr>
            <a:endParaRPr lang="en-US" dirty="0" smtClean="0"/>
          </a:p>
          <a:p>
            <a:pPr marL="171450" lvl="0" indent="-171450">
              <a:buFont typeface="Arial" panose="020B0604020202020204" pitchFamily="34" charset="0"/>
              <a:buChar char="•"/>
            </a:pPr>
            <a:r>
              <a:rPr lang="en-US" dirty="0" smtClean="0"/>
              <a:t>Many plans also allow voluntary contributions from employees as well. </a:t>
            </a:r>
          </a:p>
          <a:p>
            <a:pPr marL="171450" lvl="0" indent="-171450">
              <a:buFont typeface="Arial" panose="020B0604020202020204" pitchFamily="34" charset="0"/>
              <a:buChar char="•"/>
            </a:pPr>
            <a:endParaRPr lang="en-US" dirty="0" smtClean="0"/>
          </a:p>
          <a:p>
            <a:pPr marL="171450" lvl="0" indent="-171450">
              <a:buFont typeface="Arial" panose="020B0604020202020204" pitchFamily="34" charset="0"/>
              <a:buChar char="•"/>
            </a:pPr>
            <a:r>
              <a:rPr lang="en-US" dirty="0" smtClean="0"/>
              <a:t>Voluntary contributions generally provide higher retirement payouts than just relying on the company contributions. </a:t>
            </a:r>
          </a:p>
          <a:p>
            <a:pPr marL="171450" lvl="0" indent="-171450">
              <a:buFont typeface="Arial" panose="020B0604020202020204" pitchFamily="34" charset="0"/>
              <a:buChar char="•"/>
            </a:pPr>
            <a:endParaRPr lang="en-US" dirty="0" smtClean="0"/>
          </a:p>
          <a:p>
            <a:pPr marL="171450" lvl="0" indent="-171450">
              <a:buFont typeface="Arial" panose="020B0604020202020204" pitchFamily="34" charset="0"/>
              <a:buChar char="•"/>
            </a:pPr>
            <a:r>
              <a:rPr lang="en-US" dirty="0" smtClean="0"/>
              <a:t>Remember</a:t>
            </a:r>
            <a:r>
              <a:rPr lang="en-US" baseline="0" dirty="0" smtClean="0"/>
              <a:t> though, that the government has set limits for all these contributions.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smtClean="0"/>
          </a:p>
          <a:p>
            <a:pPr marL="171450" indent="-171450">
              <a:buFont typeface="Arial" panose="020B0604020202020204" pitchFamily="34" charset="0"/>
              <a:buChar char="•"/>
            </a:pPr>
            <a:r>
              <a:rPr lang="en-US" dirty="0" smtClean="0"/>
              <a:t>As</a:t>
            </a:r>
            <a:r>
              <a:rPr lang="en-US" baseline="0" dirty="0" smtClean="0"/>
              <a:t> well, pension</a:t>
            </a:r>
            <a:r>
              <a:rPr lang="en-US" dirty="0" smtClean="0"/>
              <a:t> plans need to be evaluated by an actuary (essentially an individual who is brilliant in math) every three years to make sure the funds in the plan will be sufficient to provide the benefit upon retirement,</a:t>
            </a:r>
            <a:r>
              <a:rPr lang="en-US" baseline="0" dirty="0" smtClean="0"/>
              <a:t> as well as monitor that the benefit is within the limit set by the government.</a:t>
            </a:r>
            <a:endParaRPr lang="en-US" dirty="0" smtClean="0"/>
          </a:p>
          <a:p>
            <a:endParaRPr lang="en-US" dirty="0" smtClean="0"/>
          </a:p>
          <a:p>
            <a:pPr marL="171450" indent="-171450">
              <a:buFont typeface="Arial" panose="020B0604020202020204" pitchFamily="34" charset="0"/>
              <a:buChar char="•"/>
            </a:pPr>
            <a:r>
              <a:rPr lang="en-US" b="0" dirty="0" smtClean="0"/>
              <a:t>The important thing to remember about DB plans is that the promise is on how much is paid out of the plan in retirement – the benefit.</a:t>
            </a:r>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18</a:t>
            </a:fld>
            <a:endParaRPr lang="en-GB" dirty="0"/>
          </a:p>
        </p:txBody>
      </p:sp>
    </p:spTree>
    <p:extLst>
      <p:ext uri="{BB962C8B-B14F-4D97-AF65-F5344CB8AC3E}">
        <p14:creationId xmlns:p14="http://schemas.microsoft.com/office/powerpoint/2010/main" val="23089913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last type of pension plan is an Independent Pension Plan, or an IPP.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plan provides a certain benefit at retirement – it essentially is a DB plan for self-employed people.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Employees or members of the IPP cannot make contributions, however, the company must contribute.</a:t>
            </a:r>
            <a:endParaRPr lang="en-US" dirty="0" smtClean="0"/>
          </a:p>
          <a:p>
            <a:endParaRPr lang="en-US" dirty="0" smtClean="0"/>
          </a:p>
          <a:p>
            <a:pPr marL="171450" indent="-171450">
              <a:buFont typeface="Arial" panose="020B0604020202020204" pitchFamily="34" charset="0"/>
              <a:buChar char="•"/>
            </a:pPr>
            <a:r>
              <a:rPr lang="en-US" dirty="0" smtClean="0"/>
              <a:t>Besides</a:t>
            </a:r>
            <a:r>
              <a:rPr lang="en-US" baseline="0" dirty="0" smtClean="0"/>
              <a:t> saving for retirement , an IPP p</a:t>
            </a:r>
            <a:r>
              <a:rPr lang="en-US" dirty="0" smtClean="0"/>
              <a:t>rovides a company benefits like getting it out of the reach of creditors and getting surplus funds out of a company without it having to be taxed right away.</a:t>
            </a:r>
          </a:p>
          <a:p>
            <a:endParaRPr lang="en-US" dirty="0" smtClean="0"/>
          </a:p>
          <a:p>
            <a:pPr marL="171450" indent="-171450">
              <a:buFont typeface="Arial" panose="020B0604020202020204" pitchFamily="34" charset="0"/>
              <a:buChar char="•"/>
            </a:pPr>
            <a:r>
              <a:rPr lang="en-US" dirty="0" smtClean="0"/>
              <a:t>It can also often used by business owners as an employee retention tool, to retain key employees at the company.</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An IPP is taxed exactly</a:t>
            </a:r>
            <a:r>
              <a:rPr lang="en-US" baseline="0" dirty="0" smtClean="0"/>
              <a:t> like a DB plan when the individual begins to draw funds from it.</a:t>
            </a: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19</a:t>
            </a:fld>
            <a:endParaRPr lang="en-GB" dirty="0"/>
          </a:p>
        </p:txBody>
      </p:sp>
    </p:spTree>
    <p:extLst>
      <p:ext uri="{BB962C8B-B14F-4D97-AF65-F5344CB8AC3E}">
        <p14:creationId xmlns:p14="http://schemas.microsoft.com/office/powerpoint/2010/main" val="1869745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sz="1100" dirty="0" smtClean="0">
                <a:solidFill>
                  <a:schemeClr val="tx1"/>
                </a:solidFill>
              </a:rPr>
              <a:t>At RBC Wealth Management, we understand that financial concepts can be difficult to understand and we are committed to</a:t>
            </a:r>
            <a:r>
              <a:rPr lang="en-CA" sz="1100" baseline="0" dirty="0" smtClean="0">
                <a:solidFill>
                  <a:schemeClr val="tx1"/>
                </a:solidFill>
              </a:rPr>
              <a:t> helping families make sense of wealth and money.</a:t>
            </a:r>
          </a:p>
          <a:p>
            <a:pPr marL="0" indent="0">
              <a:buFont typeface="Arial" panose="020B0604020202020204" pitchFamily="34" charset="0"/>
              <a:buNone/>
            </a:pPr>
            <a:endParaRPr lang="en-CA" sz="1100" baseline="0" dirty="0" smtClean="0">
              <a:solidFill>
                <a:schemeClr val="tx1"/>
              </a:solidFill>
            </a:endParaRPr>
          </a:p>
          <a:p>
            <a:pPr marL="171450" indent="-171450">
              <a:buFont typeface="Arial" panose="020B0604020202020204" pitchFamily="34" charset="0"/>
              <a:buChar char="•"/>
            </a:pPr>
            <a:r>
              <a:rPr lang="en-CA" sz="1100" baseline="0" dirty="0" smtClean="0">
                <a:solidFill>
                  <a:schemeClr val="tx1"/>
                </a:solidFill>
              </a:rPr>
              <a:t>Suitable for individuals of any generation, whether it be Seniors, Baby Boomers, Generation Xers or Millennials, we have built a financial literacy education program to help individuals be successful in managing their money and their finances. </a:t>
            </a:r>
          </a:p>
          <a:p>
            <a:pPr marL="171450" indent="-171450">
              <a:buFont typeface="Arial" panose="020B0604020202020204" pitchFamily="34" charset="0"/>
              <a:buChar char="•"/>
            </a:pPr>
            <a:endParaRPr lang="en-CA" sz="110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100" i="0" baseline="0" dirty="0" smtClean="0">
                <a:solidFill>
                  <a:schemeClr val="tx1"/>
                </a:solidFill>
              </a:rPr>
              <a:t>OR</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sz="1100" i="0" baseline="0" dirty="0" smtClean="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100" i="0" baseline="0" dirty="0" smtClean="0">
                <a:solidFill>
                  <a:schemeClr val="tx1"/>
                </a:solidFill>
              </a:rPr>
              <a:t>Suitable for individuals of any generation, whether it be Seniors, Baby Boomers, Generation Xers or Millennials, we have built a financial literacy education program to help individuals take charge of their finances and feel confident in meeting their financial goals.</a:t>
            </a:r>
          </a:p>
          <a:p>
            <a:pPr marL="0" indent="0">
              <a:buFont typeface="Arial" panose="020B0604020202020204" pitchFamily="34" charset="0"/>
              <a:buNone/>
            </a:pPr>
            <a:endParaRPr lang="en-CA" sz="1100" baseline="0" dirty="0" smtClean="0">
              <a:solidFill>
                <a:schemeClr val="tx1"/>
              </a:solidFill>
            </a:endParaRPr>
          </a:p>
          <a:p>
            <a:pPr marL="171450" indent="-171450">
              <a:buFont typeface="Arial" panose="020B0604020202020204" pitchFamily="34" charset="0"/>
              <a:buChar char="•"/>
            </a:pPr>
            <a:r>
              <a:rPr lang="en-CA" sz="1100" baseline="0" dirty="0" smtClean="0">
                <a:solidFill>
                  <a:schemeClr val="tx1"/>
                </a:solidFill>
                <a:latin typeface="+mn-lt"/>
                <a:cs typeface="Arial" panose="020B0604020202020204" pitchFamily="34" charset="0"/>
              </a:rPr>
              <a:t>Our program is broken down into 4 components, each with modules designed to build financial literacy in the areas of:</a:t>
            </a:r>
          </a:p>
          <a:p>
            <a:pPr marL="685800" lvl="1" indent="-228600">
              <a:buFont typeface="+mj-lt"/>
              <a:buAutoNum type="arabicPeriod"/>
            </a:pPr>
            <a:r>
              <a:rPr lang="en-CA" sz="1100" baseline="0" dirty="0" smtClean="0">
                <a:solidFill>
                  <a:schemeClr val="tx1"/>
                </a:solidFill>
                <a:latin typeface="+mn-lt"/>
                <a:cs typeface="Arial" panose="020B0604020202020204" pitchFamily="34" charset="0"/>
              </a:rPr>
              <a:t>Earnings &amp; Savings</a:t>
            </a:r>
          </a:p>
          <a:p>
            <a:pPr marL="685800" lvl="1" indent="-228600">
              <a:buFont typeface="+mj-lt"/>
              <a:buAutoNum type="arabicPeriod"/>
            </a:pPr>
            <a:r>
              <a:rPr lang="en-CA" sz="1100" baseline="0" dirty="0" smtClean="0">
                <a:solidFill>
                  <a:schemeClr val="tx1"/>
                </a:solidFill>
                <a:latin typeface="+mn-lt"/>
                <a:cs typeface="Arial" panose="020B0604020202020204" pitchFamily="34" charset="0"/>
              </a:rPr>
              <a:t>Wealth Planning Basics</a:t>
            </a:r>
          </a:p>
          <a:p>
            <a:pPr marL="685800" lvl="1" indent="-228600">
              <a:buFont typeface="+mj-lt"/>
              <a:buAutoNum type="arabicPeriod"/>
            </a:pPr>
            <a:r>
              <a:rPr lang="en-CA" sz="1100" baseline="0" dirty="0" smtClean="0">
                <a:solidFill>
                  <a:schemeClr val="tx1"/>
                </a:solidFill>
                <a:latin typeface="+mn-lt"/>
                <a:cs typeface="Arial" panose="020B0604020202020204" pitchFamily="34" charset="0"/>
              </a:rPr>
              <a:t>Investing</a:t>
            </a:r>
          </a:p>
          <a:p>
            <a:pPr marL="685800" lvl="1" indent="-228600">
              <a:buFont typeface="+mj-lt"/>
              <a:buAutoNum type="arabicPeriod"/>
            </a:pPr>
            <a:r>
              <a:rPr lang="en-CA" sz="1100" baseline="0" dirty="0" smtClean="0">
                <a:solidFill>
                  <a:schemeClr val="tx1"/>
                </a:solidFill>
                <a:latin typeface="+mn-lt"/>
                <a:cs typeface="Arial" panose="020B0604020202020204" pitchFamily="34" charset="0"/>
              </a:rPr>
              <a:t>Advanced Planning</a:t>
            </a:r>
            <a:endParaRPr lang="en-US" sz="1100" baseline="0" noProof="0" dirty="0" smtClean="0">
              <a:solidFill>
                <a:schemeClr val="tx1"/>
              </a:solidFill>
            </a:endParaRPr>
          </a:p>
          <a:p>
            <a:pPr marL="685800" lvl="1" indent="-228600">
              <a:buFont typeface="+mj-lt"/>
              <a:buAutoNum type="arabicPeriod"/>
            </a:pPr>
            <a:endParaRPr lang="en-CA" baseline="0" dirty="0" smtClean="0">
              <a:solidFill>
                <a:schemeClr val="tx1"/>
              </a:solidFill>
              <a:latin typeface="+mn-lt"/>
              <a:cs typeface="Arial" panose="020B0604020202020204"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 today’s ‘Earnings &amp; Saving’ </a:t>
            </a:r>
            <a:r>
              <a:rPr lang="en-US" baseline="0" dirty="0" smtClean="0"/>
              <a:t>lesson, we will focus </a:t>
            </a:r>
            <a:r>
              <a:rPr lang="en-US" dirty="0" smtClean="0"/>
              <a:t>on the different types of investment accounts that</a:t>
            </a:r>
            <a:r>
              <a:rPr lang="en-US" baseline="0" dirty="0" smtClean="0"/>
              <a:t> are available to Canadians.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Today we complete the final level of the Earnings &amp; Savings component of our financial literacy education journey.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We will cover the </a:t>
            </a:r>
            <a:r>
              <a:rPr lang="en-US" dirty="0" smtClean="0"/>
              <a:t>different types of investment accounts that</a:t>
            </a:r>
            <a:r>
              <a:rPr lang="en-US" baseline="0" dirty="0" smtClean="0"/>
              <a:t> are available to Canadians.</a:t>
            </a:r>
          </a:p>
          <a:p>
            <a:endParaRPr lang="en-CA" dirty="0" smtClean="0"/>
          </a:p>
          <a:p>
            <a:pPr marL="685800" lvl="1" indent="-228600">
              <a:buFont typeface="+mj-lt"/>
              <a:buAutoNum type="arabicPeriod"/>
            </a:pPr>
            <a:endParaRPr lang="en-CA" baseline="0" dirty="0" smtClean="0">
              <a:solidFill>
                <a:schemeClr val="tx1"/>
              </a:solidFill>
              <a:latin typeface="+mn-lt"/>
              <a:cs typeface="Arial" panose="020B0604020202020204" pitchFamily="34" charset="0"/>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a:t>
            </a:fld>
            <a:endParaRPr lang="en-GB" dirty="0"/>
          </a:p>
        </p:txBody>
      </p:sp>
    </p:spTree>
    <p:extLst>
      <p:ext uri="{BB962C8B-B14F-4D97-AF65-F5344CB8AC3E}">
        <p14:creationId xmlns:p14="http://schemas.microsoft.com/office/powerpoint/2010/main" val="1284817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I’m sure you’ve all heard advertising by financial institutions around making your RRSP contributions every January and February.</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A</a:t>
            </a:r>
            <a:r>
              <a:rPr lang="en-US" sz="1200" baseline="0" dirty="0" smtClean="0"/>
              <a:t> Registered Retirement Savings Fund is the fourth type of taxable registered account I will discuss.</a:t>
            </a: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dirty="0" smtClean="0"/>
              <a:t>Simply put, an</a:t>
            </a:r>
            <a:r>
              <a:rPr lang="en-US" sz="1200" baseline="0" dirty="0" smtClean="0"/>
              <a:t> RRSP allows a certain amount of your income each year to grow tax free.</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b="0" dirty="0" smtClean="0"/>
              <a:t>It offers individuals</a:t>
            </a:r>
            <a:r>
              <a:rPr lang="en-US" sz="1200" b="0" baseline="0" dirty="0" smtClean="0"/>
              <a:t> a tax deduction, </a:t>
            </a:r>
            <a:r>
              <a:rPr lang="en-US" sz="1200" b="0" dirty="0" smtClean="0"/>
              <a:t>probably the biggest tax break the government provides working people.</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kumimoji="0" lang="en-US" sz="1200" b="0" i="0" u="none" strike="noStrike" kern="1200" cap="none" spc="0" normalizeH="0" baseline="0" noProof="0" dirty="0" smtClean="0">
                <a:ln>
                  <a:noFill/>
                </a:ln>
                <a:solidFill>
                  <a:srgbClr val="000000"/>
                </a:solidFill>
                <a:effectLst/>
                <a:uLnTx/>
                <a:uFillTx/>
                <a:latin typeface="+mn-lt"/>
                <a:ea typeface="+mn-ea"/>
                <a:cs typeface="+mn-cs"/>
              </a:rPr>
              <a:t>When people work, they earn income and that income is taxed, but it also generates what’s called RRSP contribution room. </a:t>
            </a:r>
          </a:p>
          <a:p>
            <a:pPr marL="171450" indent="-171450">
              <a:buFont typeface="Arial" panose="020B0604020202020204" pitchFamily="34" charset="0"/>
              <a:buChar char="•"/>
            </a:pPr>
            <a:endParaRPr kumimoji="0" lang="en-US" sz="1200" b="0" i="0" u="none" strike="noStrike" kern="1200" cap="none" spc="0" normalizeH="0" baseline="0" noProof="0" dirty="0" smtClean="0">
              <a:ln>
                <a:noFill/>
              </a:ln>
              <a:solidFill>
                <a:srgbClr val="000000"/>
              </a:solidFill>
              <a:effectLst/>
              <a:uLnTx/>
              <a:uFillTx/>
              <a:latin typeface="+mn-lt"/>
              <a:ea typeface="+mn-ea"/>
              <a:cs typeface="+mn-cs"/>
            </a:endParaRPr>
          </a:p>
          <a:p>
            <a:pPr marL="171450" indent="-171450">
              <a:buFont typeface="Arial" panose="020B0604020202020204" pitchFamily="34" charset="0"/>
              <a:buChar char="•"/>
            </a:pPr>
            <a:r>
              <a:rPr kumimoji="0" lang="en-US" sz="1200" b="0" i="0" u="none" strike="noStrike" kern="1200" cap="none" spc="0" normalizeH="0" baseline="0" noProof="0" dirty="0" smtClean="0">
                <a:ln>
                  <a:noFill/>
                </a:ln>
                <a:solidFill>
                  <a:srgbClr val="000000"/>
                </a:solidFill>
                <a:effectLst/>
                <a:uLnTx/>
                <a:uFillTx/>
                <a:latin typeface="+mn-lt"/>
                <a:ea typeface="+mn-ea"/>
                <a:cs typeface="+mn-cs"/>
              </a:rPr>
              <a:t>If RRSP room is available, an individual can contribute the available amount to an RRSP. </a:t>
            </a:r>
          </a:p>
          <a:p>
            <a:pPr marL="171450" indent="-171450">
              <a:buFont typeface="Arial" panose="020B0604020202020204" pitchFamily="34" charset="0"/>
              <a:buChar char="•"/>
            </a:pPr>
            <a:endParaRPr kumimoji="0" lang="en-US" sz="1200" b="0" i="0" u="none" strike="noStrike" kern="1200" cap="none" spc="0" normalizeH="0" baseline="0" noProof="0" dirty="0" smtClean="0">
              <a:ln>
                <a:noFill/>
              </a:ln>
              <a:solidFill>
                <a:srgbClr val="000000"/>
              </a:solidFill>
              <a:effectLst/>
              <a:uLnTx/>
              <a:uFillTx/>
              <a:latin typeface="+mn-lt"/>
              <a:ea typeface="+mn-ea"/>
              <a:cs typeface="+mn-cs"/>
            </a:endParaRPr>
          </a:p>
          <a:p>
            <a:pPr marL="171450" indent="-171450">
              <a:buFont typeface="Arial" panose="020B0604020202020204" pitchFamily="34" charset="0"/>
              <a:buChar char="•"/>
            </a:pPr>
            <a:r>
              <a:rPr kumimoji="0" lang="en-US" sz="1200" b="0" i="0" u="none" strike="noStrike" kern="1200" cap="none" spc="0" normalizeH="0" baseline="0" noProof="0" dirty="0" smtClean="0">
                <a:ln>
                  <a:noFill/>
                </a:ln>
                <a:solidFill>
                  <a:srgbClr val="000000"/>
                </a:solidFill>
                <a:effectLst/>
                <a:uLnTx/>
                <a:uFillTx/>
                <a:latin typeface="+mn-lt"/>
                <a:ea typeface="+mn-ea"/>
                <a:cs typeface="+mn-cs"/>
              </a:rPr>
              <a:t>When the individuals annual tax return is filed, they can then deduct the contributions from their income, allowing then to get back the income tax previously paid on those funds (for example, the tax taken off their monthly paycheque). </a:t>
            </a:r>
          </a:p>
          <a:p>
            <a:pPr marL="171450" indent="-171450">
              <a:buFont typeface="Arial" panose="020B0604020202020204" pitchFamily="34" charset="0"/>
              <a:buChar char="•"/>
            </a:pPr>
            <a:endParaRPr kumimoji="0" lang="en-US" sz="1200" b="0" i="0" u="none" strike="noStrike" kern="1200" cap="none" spc="0" normalizeH="0" baseline="0" noProof="0" dirty="0" smtClean="0">
              <a:ln>
                <a:noFill/>
              </a:ln>
              <a:solidFill>
                <a:srgbClr val="000000"/>
              </a:solidFill>
              <a:effectLst/>
              <a:uLnTx/>
              <a:uFillTx/>
              <a:latin typeface="+mn-lt"/>
              <a:ea typeface="+mn-ea"/>
              <a:cs typeface="+mn-cs"/>
            </a:endParaRPr>
          </a:p>
          <a:p>
            <a:pPr marL="171450" indent="-171450">
              <a:buFont typeface="Arial" panose="020B0604020202020204" pitchFamily="34" charset="0"/>
              <a:buChar char="•"/>
            </a:pPr>
            <a:r>
              <a:rPr kumimoji="0" lang="en-US" sz="1200" b="0" i="0" u="none" strike="noStrike" kern="1200" cap="none" spc="0" normalizeH="0" baseline="0" noProof="0" dirty="0" smtClean="0">
                <a:ln>
                  <a:noFill/>
                </a:ln>
                <a:solidFill>
                  <a:srgbClr val="000000"/>
                </a:solidFill>
                <a:effectLst/>
                <a:uLnTx/>
                <a:uFillTx/>
                <a:latin typeface="+mn-lt"/>
                <a:ea typeface="+mn-ea"/>
                <a:cs typeface="+mn-cs"/>
              </a:rPr>
              <a:t>Another benefit of this retirement tool, is that the individual now has before tax dollars in the RRSP growing tax sheltered, until they are pulled out during retirement. </a:t>
            </a:r>
            <a:endParaRPr lang="en-US" sz="1200" dirty="0" smtClean="0"/>
          </a:p>
          <a:p>
            <a:pPr marL="0" indent="0">
              <a:buFont typeface="Arial" panose="020B0604020202020204" pitchFamily="34" charset="0"/>
              <a:buNone/>
            </a:pPr>
            <a:endParaRPr lang="en-US" sz="1200" baseline="0" dirty="0" smtClean="0"/>
          </a:p>
          <a:p>
            <a:pPr marL="171450" indent="-171450">
              <a:buFont typeface="Arial" panose="020B0604020202020204" pitchFamily="34" charset="0"/>
              <a:buChar char="•"/>
            </a:pPr>
            <a:r>
              <a:rPr lang="en-US" sz="1200" baseline="0" dirty="0" smtClean="0"/>
              <a:t>The total amount of money permitted in an RRSP depends on an individual’s income, past contributions to the RRSP, as well as any DC, DB, or IPP contributions already made for them. </a:t>
            </a: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baseline="0" dirty="0" smtClean="0"/>
              <a:t>If RRSP room permits, it is a fantastic way to save money!</a:t>
            </a:r>
          </a:p>
          <a:p>
            <a:endParaRPr lang="en-US" sz="1200" dirty="0" smtClean="0"/>
          </a:p>
          <a:p>
            <a:pPr marL="171450" indent="-171450">
              <a:buFont typeface="Arial" panose="020B0604020202020204" pitchFamily="34" charset="0"/>
              <a:buChar char="•"/>
            </a:pPr>
            <a:r>
              <a:rPr lang="en-US" sz="1200" dirty="0" smtClean="0"/>
              <a:t>Withdrawals from an RRSP are taxable, except if they are withdrawn under two very specific circumstances.  </a:t>
            </a:r>
          </a:p>
          <a:p>
            <a:pPr marL="685800" lvl="1" indent="-228600">
              <a:buFont typeface="+mj-lt"/>
              <a:buAutoNum type="arabicPeriod"/>
            </a:pPr>
            <a:r>
              <a:rPr lang="en-US" sz="1200" dirty="0" smtClean="0"/>
              <a:t>The government allows you to borrow funds from your RRSP for buying a home, under the First Time Home Buyers Plan – up to $25,000.</a:t>
            </a:r>
          </a:p>
          <a:p>
            <a:pPr marL="1143000" lvl="2" indent="-228600">
              <a:buFont typeface="Arial" panose="020B0604020202020204" pitchFamily="34" charset="0"/>
              <a:buChar char="•"/>
            </a:pPr>
            <a:r>
              <a:rPr lang="en-US" sz="1200" baseline="0" dirty="0" smtClean="0"/>
              <a:t>Individuals have 15 years to pay this back to the plan to ensure the withdrawal remains tax free.</a:t>
            </a:r>
            <a:endParaRPr lang="en-US" sz="1200" dirty="0" smtClean="0"/>
          </a:p>
          <a:p>
            <a:pPr marL="685800" lvl="1" indent="-228600">
              <a:buFont typeface="+mj-lt"/>
              <a:buAutoNum type="arabicPeriod"/>
            </a:pPr>
            <a:r>
              <a:rPr lang="en-US" sz="1200" dirty="0" smtClean="0"/>
              <a:t>Or, for education, under the Lifelong Learning Program, which operates similar to the First</a:t>
            </a:r>
            <a:r>
              <a:rPr lang="en-US" sz="1200" baseline="0" dirty="0" smtClean="0"/>
              <a:t> Time Home Buyers Plan</a:t>
            </a:r>
            <a:r>
              <a:rPr lang="en-US" sz="1200" dirty="0" smtClean="0"/>
              <a:t>.  </a:t>
            </a:r>
          </a:p>
          <a:p>
            <a:endParaRPr lang="en-US" sz="1200" baseline="0" dirty="0" smtClean="0"/>
          </a:p>
          <a:p>
            <a:pPr marL="171450" indent="-171450">
              <a:buFont typeface="Arial" panose="020B0604020202020204" pitchFamily="34" charset="0"/>
              <a:buChar char="•"/>
            </a:pPr>
            <a:r>
              <a:rPr lang="en-US" sz="1200" dirty="0" smtClean="0"/>
              <a:t>It</a:t>
            </a:r>
            <a:r>
              <a:rPr lang="en-US" sz="1200" baseline="0" dirty="0" smtClean="0"/>
              <a:t> is important to note that a</a:t>
            </a:r>
            <a:r>
              <a:rPr lang="en-US" sz="1200" dirty="0" smtClean="0"/>
              <a:t> LIRA - Locked in Retirement Account is the RRSP equivalent for funds that came from a pension plan. </a:t>
            </a:r>
          </a:p>
          <a:p>
            <a:pPr marL="628650" lvl="1" indent="-171450">
              <a:buFont typeface="Arial" panose="020B0604020202020204" pitchFamily="34" charset="0"/>
              <a:buChar char="•"/>
            </a:pPr>
            <a:r>
              <a:rPr lang="en-US" sz="1200" dirty="0" smtClean="0"/>
              <a:t>This means that</a:t>
            </a:r>
            <a:r>
              <a:rPr lang="en-US" sz="1200" baseline="0" dirty="0" smtClean="0"/>
              <a:t> if you have a DC/DB/IPP but then stop working for that company, your funds will be transferred into a LIRA which is similar to an RRSP, but with restrictions on when you can withdraw funds.</a:t>
            </a:r>
            <a:endParaRPr lang="en-US" sz="1200" dirty="0"/>
          </a:p>
        </p:txBody>
      </p:sp>
      <p:sp>
        <p:nvSpPr>
          <p:cNvPr id="4" name="Slide Number Placeholder 3"/>
          <p:cNvSpPr>
            <a:spLocks noGrp="1"/>
          </p:cNvSpPr>
          <p:nvPr>
            <p:ph type="sldNum" sz="quarter" idx="10"/>
          </p:nvPr>
        </p:nvSpPr>
        <p:spPr/>
        <p:txBody>
          <a:bodyPr/>
          <a:lstStyle/>
          <a:p>
            <a:fld id="{3378AAFC-4B30-4204-9849-0711C279DE3B}" type="slidenum">
              <a:rPr lang="en-GB" smtClean="0"/>
              <a:t>20</a:t>
            </a:fld>
            <a:endParaRPr lang="en-GB" dirty="0"/>
          </a:p>
        </p:txBody>
      </p:sp>
    </p:spTree>
    <p:extLst>
      <p:ext uri="{BB962C8B-B14F-4D97-AF65-F5344CB8AC3E}">
        <p14:creationId xmlns:p14="http://schemas.microsoft.com/office/powerpoint/2010/main" val="2867621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fontAlgn="base">
              <a:spcBef>
                <a:spcPct val="0"/>
              </a:spcBef>
              <a:spcAft>
                <a:spcPct val="0"/>
              </a:spcAft>
              <a:buFont typeface="Arial" panose="020B0604020202020204" pitchFamily="34" charset="0"/>
              <a:buChar char="•"/>
              <a:defRPr/>
            </a:pPr>
            <a:r>
              <a:rPr lang="en-US" sz="1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There are several different types of RRSPs.</a:t>
            </a:r>
          </a:p>
          <a:p>
            <a:pPr marL="171450" lvl="0" indent="-171450" fontAlgn="base">
              <a:spcBef>
                <a:spcPct val="0"/>
              </a:spcBef>
              <a:spcAft>
                <a:spcPct val="0"/>
              </a:spcAft>
              <a:buFont typeface="Arial" panose="020B0604020202020204" pitchFamily="34" charset="0"/>
              <a:buChar char="•"/>
              <a:defRPr/>
            </a:pPr>
            <a:endParaRPr lang="en-US" sz="1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a:p>
            <a:pPr marL="171450" lvl="0" indent="-171450" fontAlgn="base">
              <a:spcBef>
                <a:spcPct val="0"/>
              </a:spcBef>
              <a:spcAft>
                <a:spcPct val="0"/>
              </a:spcAft>
              <a:buFont typeface="Arial" panose="020B0604020202020204" pitchFamily="34" charset="0"/>
              <a:buChar char="•"/>
              <a:defRPr/>
            </a:pPr>
            <a:r>
              <a:rPr lang="en-US" sz="1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The most appropriate one often depends on your goals.</a:t>
            </a:r>
          </a:p>
          <a:p>
            <a:pPr marL="171450" lvl="0" indent="-171450" fontAlgn="base">
              <a:spcBef>
                <a:spcPct val="0"/>
              </a:spcBef>
              <a:spcAft>
                <a:spcPct val="0"/>
              </a:spcAft>
              <a:buFont typeface="Arial" panose="020B0604020202020204" pitchFamily="34" charset="0"/>
              <a:buChar char="•"/>
              <a:defRPr/>
            </a:pPr>
            <a:endParaRPr lang="en-US" sz="1200" kern="0" dirty="0" smtClean="0">
              <a:solidFill>
                <a:srgbClr val="4B4F54"/>
              </a:solidFill>
              <a:effectLst/>
              <a:latin typeface="Arial" panose="020B0604020202020204" pitchFamily="34" charset="0"/>
              <a:ea typeface="ＭＳ Ｐゴシック" panose="020B0600070205080204" pitchFamily="34" charset="-128"/>
              <a:cs typeface="Arial" panose="020B0604020202020204" pitchFamily="34" charset="0"/>
            </a:endParaRPr>
          </a:p>
          <a:p>
            <a:pPr marL="171450" lvl="0" indent="-171450" fontAlgn="base">
              <a:spcBef>
                <a:spcPct val="0"/>
              </a:spcBef>
              <a:spcAft>
                <a:spcPct val="0"/>
              </a:spcAft>
              <a:buFont typeface="Arial" panose="020B0604020202020204" pitchFamily="34" charset="0"/>
              <a:buChar char="•"/>
              <a:defRPr/>
            </a:pPr>
            <a:r>
              <a:rPr lang="en-US" dirty="0" smtClean="0">
                <a:effectLst/>
              </a:rPr>
              <a:t>The most common type of RRSP is a plan that is registered and owned by you, Individual Plans.  </a:t>
            </a:r>
          </a:p>
          <a:p>
            <a:pPr marL="628650" lvl="1" indent="-171450" fontAlgn="base">
              <a:spcBef>
                <a:spcPct val="0"/>
              </a:spcBef>
              <a:spcAft>
                <a:spcPct val="0"/>
              </a:spcAft>
              <a:buFont typeface="Arial" panose="020B0604020202020204" pitchFamily="34" charset="0"/>
              <a:buChar char="•"/>
              <a:defRPr/>
            </a:pPr>
            <a:r>
              <a:rPr lang="en-US" dirty="0" smtClean="0">
                <a:effectLst/>
              </a:rPr>
              <a:t>The individual contributes to it and receives all the associated</a:t>
            </a:r>
            <a:r>
              <a:rPr lang="en-US" baseline="0" dirty="0" smtClean="0">
                <a:effectLst/>
              </a:rPr>
              <a:t> </a:t>
            </a:r>
            <a:r>
              <a:rPr lang="en-US" dirty="0" smtClean="0">
                <a:effectLst/>
              </a:rPr>
              <a:t>tax benefits. </a:t>
            </a:r>
          </a:p>
          <a:p>
            <a:pPr marL="628650" lvl="1" indent="-171450" fontAlgn="base">
              <a:spcBef>
                <a:spcPct val="0"/>
              </a:spcBef>
              <a:spcAft>
                <a:spcPct val="0"/>
              </a:spcAft>
              <a:buFont typeface="Arial" panose="020B0604020202020204" pitchFamily="34" charset="0"/>
              <a:buChar char="•"/>
              <a:defRPr/>
            </a:pPr>
            <a:r>
              <a:rPr lang="en-US" dirty="0" smtClean="0">
                <a:effectLst/>
              </a:rPr>
              <a:t>Individual</a:t>
            </a:r>
            <a:r>
              <a:rPr lang="en-US" baseline="0" dirty="0" smtClean="0">
                <a:effectLst/>
              </a:rPr>
              <a:t> plans typically hold only cash or offer limited funds and GICs – which means these are traditionally only offered through banks. </a:t>
            </a:r>
          </a:p>
          <a:p>
            <a:pPr marL="628650" lvl="1" indent="-171450" fontAlgn="base">
              <a:spcBef>
                <a:spcPct val="0"/>
              </a:spcBef>
              <a:spcAft>
                <a:spcPct val="0"/>
              </a:spcAft>
              <a:buFont typeface="Arial" panose="020B0604020202020204" pitchFamily="34" charset="0"/>
              <a:buChar char="•"/>
              <a:defRPr/>
            </a:pPr>
            <a:r>
              <a:rPr lang="en-US" baseline="0" dirty="0" smtClean="0">
                <a:effectLst/>
              </a:rPr>
              <a:t>This type of plan is usually a great way to start out and start accumulating funds in your RRSP.</a:t>
            </a:r>
            <a:endParaRPr lang="en-US" dirty="0" smtClean="0">
              <a:effectLst/>
            </a:endParaRPr>
          </a:p>
          <a:p>
            <a:endParaRPr lang="en-US" dirty="0" smtClean="0">
              <a:effectLst/>
            </a:endParaRPr>
          </a:p>
          <a:p>
            <a:pPr marL="171450" indent="-171450">
              <a:buFont typeface="Arial" panose="020B0604020202020204" pitchFamily="34" charset="0"/>
              <a:buChar char="•"/>
            </a:pPr>
            <a:r>
              <a:rPr lang="en-US" dirty="0" smtClean="0">
                <a:effectLst/>
              </a:rPr>
              <a:t>With a Self-Directed RRSP, the account owner chooses from a wide range of investment options, and designs a portfolio that meets their needs, actively monitoring the investments held in the plan.</a:t>
            </a:r>
          </a:p>
          <a:p>
            <a:pPr marL="628650" lvl="1" indent="-171450">
              <a:buFont typeface="Arial" panose="020B0604020202020204" pitchFamily="34" charset="0"/>
              <a:buChar char="•"/>
            </a:pPr>
            <a:r>
              <a:rPr lang="en-US" dirty="0" smtClean="0">
                <a:effectLst/>
              </a:rPr>
              <a:t>Plans are built and monitored either</a:t>
            </a:r>
            <a:r>
              <a:rPr lang="en-US" baseline="0" dirty="0" smtClean="0">
                <a:effectLst/>
              </a:rPr>
              <a:t> through a self-directed discount brokerage firm or with the help of an advisor, at a full service brokerage firm.</a:t>
            </a:r>
          </a:p>
          <a:p>
            <a:pPr marL="628650" lvl="1" indent="-171450">
              <a:buFont typeface="Arial" panose="020B0604020202020204" pitchFamily="34" charset="0"/>
              <a:buChar char="•"/>
            </a:pPr>
            <a:r>
              <a:rPr lang="en-US" baseline="0" dirty="0" smtClean="0">
                <a:effectLst/>
              </a:rPr>
              <a:t>This type of plan is a great way to maximize growth (grow your funds faster), as your RRSP grows.</a:t>
            </a:r>
            <a:endParaRPr lang="en-US" dirty="0" smtClean="0">
              <a:effectLst/>
            </a:endParaRPr>
          </a:p>
          <a:p>
            <a:endParaRPr lang="en-US" dirty="0" smtClean="0">
              <a:effectLst/>
            </a:endParaRPr>
          </a:p>
          <a:p>
            <a:pPr marL="171450" indent="-171450">
              <a:buFont typeface="Arial" panose="020B0604020202020204" pitchFamily="34" charset="0"/>
              <a:buChar char="•"/>
            </a:pPr>
            <a:r>
              <a:rPr lang="en-US" dirty="0" smtClean="0"/>
              <a:t>Spousal RRSPs are for spouses</a:t>
            </a:r>
            <a:r>
              <a:rPr lang="en-US" baseline="0" dirty="0" smtClean="0"/>
              <a:t> looking to share the tax burden.</a:t>
            </a:r>
          </a:p>
          <a:p>
            <a:pPr marL="628650" lvl="1" indent="-171450">
              <a:buFont typeface="Arial" panose="020B0604020202020204" pitchFamily="34" charset="0"/>
              <a:buChar char="•"/>
            </a:pPr>
            <a:r>
              <a:rPr lang="en-US" baseline="0" dirty="0" smtClean="0"/>
              <a:t>An individual can </a:t>
            </a:r>
            <a:r>
              <a:rPr lang="en-US" dirty="0" smtClean="0"/>
              <a:t>contribute to their</a:t>
            </a:r>
            <a:r>
              <a:rPr lang="en-US" baseline="0" dirty="0" smtClean="0"/>
              <a:t> spouses Spousal RRSP </a:t>
            </a:r>
            <a:r>
              <a:rPr lang="en-US" dirty="0" smtClean="0"/>
              <a:t>to get the tax benefits of the deduction, but the funds are now owned by the spouse.  </a:t>
            </a:r>
          </a:p>
          <a:p>
            <a:endParaRPr lang="en-US" dirty="0" smtClean="0"/>
          </a:p>
          <a:p>
            <a:pPr marL="171450" indent="-171450">
              <a:buFont typeface="Arial" panose="020B0604020202020204" pitchFamily="34" charset="0"/>
              <a:buChar char="•"/>
            </a:pPr>
            <a:r>
              <a:rPr lang="en-US" dirty="0" smtClean="0"/>
              <a:t>Group</a:t>
            </a:r>
            <a:r>
              <a:rPr lang="en-US" baseline="0" dirty="0" smtClean="0"/>
              <a:t> plans are generally offered by employers that cannot afford a pension plan.</a:t>
            </a:r>
          </a:p>
          <a:p>
            <a:pPr marL="628650" lvl="1" indent="-171450">
              <a:buFont typeface="Arial" panose="020B0604020202020204" pitchFamily="34" charset="0"/>
              <a:buChar char="•"/>
            </a:pPr>
            <a:r>
              <a:rPr lang="en-US" baseline="0" dirty="0" smtClean="0"/>
              <a:t>They allow you to contribute before tax dollars so you do not have to wait to file your tax return and get a tax refund.</a:t>
            </a:r>
          </a:p>
          <a:p>
            <a:pPr marL="628650" lvl="1" indent="-171450">
              <a:buFont typeface="Arial" panose="020B0604020202020204" pitchFamily="34" charset="0"/>
              <a:buChar char="•"/>
            </a:pPr>
            <a:r>
              <a:rPr lang="en-US" baseline="0" dirty="0" smtClean="0"/>
              <a:t>With group plans, sometimes the employer will contribute to the plan as well.</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78AAFC-4B30-4204-9849-0711C279DE3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7746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pPr marL="171450" indent="-171450">
              <a:buFont typeface="Arial" panose="020B0604020202020204" pitchFamily="34" charset="0"/>
              <a:buChar char="•"/>
            </a:pPr>
            <a:r>
              <a:rPr lang="en-US" dirty="0" smtClean="0"/>
              <a:t>So</a:t>
            </a:r>
            <a:r>
              <a:rPr lang="en-US" baseline="0" dirty="0" smtClean="0"/>
              <a:t> now that we have seen the different ways of saving for retirement, what happens when people actually retire?</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How do they use the funds they saved?</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dirty="0" smtClean="0"/>
              <a:t>Well, when people retire, their RRSP typically gets collapsed and turned</a:t>
            </a:r>
            <a:r>
              <a:rPr lang="en-US" baseline="0" dirty="0" smtClean="0"/>
              <a:t> into a RRIF – Registered Retirement Income Fund. </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71 is the age that the government stipulates one ‘should’ retire by, but in some cases, people may decide to work longer than that.</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If that is the case and retirement comes after the age of 71, the individual must still convert their RRSP to a RRIF by the end of the year in which they turn 71.</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If an individual chooses not to transfer their your RRSP to a RRIF, or another annuity based account, all funds within the RRSP become FULLY TAXED!</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Throughout the retirement years, a RRIF serves as a continuous, re-occurring pay cheque for the individual. </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Amounts taken out of a RRIF are taxable, but the remaining funds in the account continue to grow tax free inside the RRIF.</a:t>
            </a:r>
          </a:p>
          <a:p>
            <a:pPr marL="628650" lvl="1" indent="-171450">
              <a:buFont typeface="Arial" panose="020B0604020202020204" pitchFamily="34" charset="0"/>
              <a:buChar char="•"/>
            </a:pPr>
            <a:r>
              <a:rPr lang="en-US" baseline="0" noProof="0" dirty="0" smtClean="0"/>
              <a:t>Now remember, if not for all the tax free growth provided before retirement in the RRSP, the funds in the RRIF would be significantly less. </a:t>
            </a:r>
          </a:p>
          <a:p>
            <a:pPr marL="628650" lvl="1"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Recall that if funds </a:t>
            </a:r>
            <a:r>
              <a:rPr lang="en-US" dirty="0" smtClean="0"/>
              <a:t>came from a pension plan they are converted into a LIRA, likewise, funds from a LIRA are converted</a:t>
            </a:r>
            <a:r>
              <a:rPr lang="en-US" baseline="0" dirty="0" smtClean="0"/>
              <a:t> to a</a:t>
            </a:r>
            <a:r>
              <a:rPr lang="en-US" dirty="0" smtClean="0"/>
              <a:t> LIF – Life Income Fund - which is similar to a RRIF. </a:t>
            </a:r>
          </a:p>
          <a:p>
            <a:endParaRPr lang="en-US" dirty="0" smtClean="0"/>
          </a:p>
          <a:p>
            <a:pPr marL="171450" indent="-171450">
              <a:buFont typeface="Arial" panose="020B0604020202020204" pitchFamily="34" charset="0"/>
              <a:buChar char="•"/>
            </a:pPr>
            <a:r>
              <a:rPr lang="en-US" dirty="0" smtClean="0"/>
              <a:t>The</a:t>
            </a:r>
            <a:r>
              <a:rPr lang="en-US" baseline="0" dirty="0" smtClean="0"/>
              <a:t> only difference between a RRIF and a LIF is that a L</a:t>
            </a:r>
            <a:r>
              <a:rPr lang="en-US" dirty="0" smtClean="0"/>
              <a:t>IF</a:t>
            </a:r>
            <a:r>
              <a:rPr lang="en-US" baseline="0" dirty="0" smtClean="0"/>
              <a:t> </a:t>
            </a:r>
            <a:r>
              <a:rPr lang="en-US" dirty="0" smtClean="0"/>
              <a:t>has a maximum amount that it can pay out,</a:t>
            </a:r>
            <a:r>
              <a:rPr lang="en-US" baseline="0" dirty="0" smtClean="0"/>
              <a:t> while a RRIF can be payed put in full (but remember all that income would be taxable).</a:t>
            </a:r>
            <a:endParaRPr lang="en-US" dirty="0" smtClean="0"/>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22</a:t>
            </a:fld>
            <a:endParaRPr lang="en-GB" dirty="0"/>
          </a:p>
        </p:txBody>
      </p:sp>
    </p:spTree>
    <p:extLst>
      <p:ext uri="{BB962C8B-B14F-4D97-AF65-F5344CB8AC3E}">
        <p14:creationId xmlns:p14="http://schemas.microsoft.com/office/powerpoint/2010/main" val="2225737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The fifth type of registered account we will look at is an RESP.</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The purpose of this account is to help save for education, since there are no annual taxes on income earned in the account - All contributions to an RESP grow tax free until the year of withdrawal from the plan.</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In addition, the federal government actually provides grants on a portion of RESP contributions, putting extra money towards the education fund, also growing tax free until the year of withdrawal from the plan.</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The grant is only made available if the beneficiary of the RESP is less than the age of 17.</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628650" marR="0" lvl="1"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So, for individuals setting up plans for themselves, they will most likely be too old to qualify for the government grant; those individuals however, will still not be taxed on the income earned until the year they withdraw it from the plan.</a:t>
            </a:r>
          </a:p>
          <a:p>
            <a:pPr marL="628650" marR="0" lvl="1"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For individuals setting up plans for kids or grandkids, this is where the power of the grant comes in.</a:t>
            </a:r>
          </a:p>
          <a:p>
            <a:pPr marL="628650" marR="0" lvl="1"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There is a lifetime contribution limit of $50,000 on RESPs, and technically no annual limit, however, only a portion of contributions may be grant eligible.</a:t>
            </a:r>
          </a:p>
          <a:p>
            <a:pPr marL="0" marR="0" lvl="0" indent="0" algn="l" defTabSz="914400" rtl="0" eaLnBrk="1" fontAlgn="base" latinLnBrk="0" hangingPunct="1">
              <a:lnSpc>
                <a:spcPct val="100000"/>
              </a:lnSpc>
              <a:spcBef>
                <a:spcPct val="0"/>
              </a:spcBef>
              <a:spcAft>
                <a:spcPct val="0"/>
              </a:spcAft>
              <a:buClr>
                <a:srgbClr val="9D8954"/>
              </a:buClr>
              <a:buSzTx/>
              <a:buFontTx/>
              <a:buNone/>
              <a:tabLst/>
              <a:defRPr/>
            </a:pPr>
            <a:endParaRPr kumimoji="0" lang="en-US" altLang="en-US"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Beneficiaries may be eligible for a government grant worth 20% of the first $2,500 contributed per year.</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In addition, for lower income people, there can be even more generous incentives to encourage contributions.</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With an RESP, it is only in the year of withdrawal that tax rules get applied.</a:t>
            </a:r>
          </a:p>
          <a:p>
            <a:pPr marL="628650" marR="0" lvl="1"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Contributions are never taxed.</a:t>
            </a:r>
          </a:p>
          <a:p>
            <a:pPr marL="628650" marR="0" lvl="1"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Grants, growth and income are all taxable withdrawals in the year they are made.</a:t>
            </a: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mn-lt"/>
                <a:ea typeface="ＭＳ Ｐゴシック" panose="020B0600070205080204" pitchFamily="34" charset="-128"/>
                <a:cs typeface="Arial" panose="020B0604020202020204" pitchFamily="34" charset="0"/>
              </a:rPr>
              <a:t>Keep in mind however, this income is considered the student’s so it is usually taxed at 0% or a lower tax rate, depending on the student’s tax situation.  </a:t>
            </a:r>
          </a:p>
          <a:p>
            <a:endParaRPr lang="en-US" sz="1200" dirty="0" smtClean="0"/>
          </a:p>
          <a:p>
            <a:pPr marL="171450" indent="-171450">
              <a:buFont typeface="Arial" panose="020B0604020202020204" pitchFamily="34" charset="0"/>
              <a:buChar char="•"/>
            </a:pPr>
            <a:r>
              <a:rPr lang="en-US" sz="1200" dirty="0" smtClean="0"/>
              <a:t>Also important to keep</a:t>
            </a:r>
            <a:r>
              <a:rPr lang="en-US" sz="1200" baseline="0" dirty="0" smtClean="0"/>
              <a:t> in mind, if the individual decides not to go to school, the grant money must be payed back to the government and all the growth will be taxed.</a:t>
            </a:r>
          </a:p>
          <a:p>
            <a:pPr marL="628650" lvl="1" indent="-171450">
              <a:buFont typeface="Arial" panose="020B0604020202020204" pitchFamily="34" charset="0"/>
              <a:buChar char="•"/>
            </a:pPr>
            <a:r>
              <a:rPr lang="en-US" sz="1200" baseline="0" dirty="0" smtClean="0"/>
              <a:t>Contributions can be withdrawn without tax.</a:t>
            </a:r>
            <a:endParaRPr lang="en-US" sz="1200" dirty="0" smtClean="0"/>
          </a:p>
        </p:txBody>
      </p:sp>
      <p:sp>
        <p:nvSpPr>
          <p:cNvPr id="4" name="Slide Number Placeholder 3"/>
          <p:cNvSpPr>
            <a:spLocks noGrp="1"/>
          </p:cNvSpPr>
          <p:nvPr>
            <p:ph type="sldNum" sz="quarter" idx="10"/>
          </p:nvPr>
        </p:nvSpPr>
        <p:spPr/>
        <p:txBody>
          <a:bodyPr/>
          <a:lstStyle/>
          <a:p>
            <a:fld id="{3378AAFC-4B30-4204-9849-0711C279DE3B}" type="slidenum">
              <a:rPr lang="en-GB" smtClean="0"/>
              <a:t>23</a:t>
            </a:fld>
            <a:endParaRPr lang="en-GB" dirty="0"/>
          </a:p>
        </p:txBody>
      </p:sp>
    </p:spTree>
    <p:extLst>
      <p:ext uri="{BB962C8B-B14F-4D97-AF65-F5344CB8AC3E}">
        <p14:creationId xmlns:p14="http://schemas.microsoft.com/office/powerpoint/2010/main" val="1602809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Next, we will talk about a RDSP.  </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This account structure serves to assist families in providing sufficient care for someone with a disability.</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To</a:t>
            </a:r>
            <a:r>
              <a:rPr lang="en-US" baseline="0" dirty="0" smtClean="0"/>
              <a:t> fund this account type, the individual it is intended for m</a:t>
            </a:r>
            <a:r>
              <a:rPr lang="en-US" dirty="0" smtClean="0"/>
              <a:t>ust be eligible for the Disability Tax Credit.</a:t>
            </a:r>
          </a:p>
          <a:p>
            <a:pPr marL="171450" indent="-171450">
              <a:buFont typeface="Arial" panose="020B0604020202020204" pitchFamily="34" charset="0"/>
              <a:buChar char="•"/>
            </a:pPr>
            <a:endParaRPr lang="en-US"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Disability Tax Credit is is something that you apply to CRA for and get approval from them.</a:t>
            </a:r>
          </a:p>
          <a:p>
            <a:pPr marL="628650" lvl="1"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Any income earned in this account is not taxable.</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The government will contribute up to $70,000 of grant money, and in certain cases, $20,000 of bond money, to the account.  </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Like any other taxable</a:t>
            </a:r>
            <a:r>
              <a:rPr lang="en-US" baseline="0" dirty="0" smtClean="0"/>
              <a:t> account- withdrawals are taxed, therefore, the main purpose of this account is to set up long-term financial security for the person with a disability.</a:t>
            </a:r>
            <a:endParaRPr lang="en-US" dirty="0" smtClean="0"/>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24</a:t>
            </a:fld>
            <a:endParaRPr lang="en-GB" dirty="0"/>
          </a:p>
        </p:txBody>
      </p:sp>
    </p:spTree>
    <p:extLst>
      <p:ext uri="{BB962C8B-B14F-4D97-AF65-F5344CB8AC3E}">
        <p14:creationId xmlns:p14="http://schemas.microsoft.com/office/powerpoint/2010/main" val="35511413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The last account we will discuss today is a Tax Free Savings Account.</a:t>
            </a: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This account is the only registered account that is never taxed! </a:t>
            </a:r>
          </a:p>
          <a:p>
            <a:pPr marL="1587" marR="0" lvl="1" indent="0" algn="l" defTabSz="914400" rtl="0" eaLnBrk="0" fontAlgn="base" latinLnBrk="0" hangingPunct="0">
              <a:lnSpc>
                <a:spcPct val="100000"/>
              </a:lnSpc>
              <a:spcBef>
                <a:spcPct val="28000"/>
              </a:spcBef>
              <a:spcAft>
                <a:spcPct val="0"/>
              </a:spcAft>
              <a:buClr>
                <a:srgbClr val="9D8954"/>
              </a:buClr>
              <a:buSzTx/>
              <a:buFont typeface="Wingdings" panose="05000000000000000000" pitchFamily="2" charset="2"/>
              <a:buNone/>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So how does it work?</a:t>
            </a:r>
          </a:p>
          <a:p>
            <a:pPr marL="1587" marR="0" lvl="1" indent="0" algn="l" defTabSz="914400" rtl="0" eaLnBrk="0" fontAlgn="base" latinLnBrk="0" hangingPunct="0">
              <a:lnSpc>
                <a:spcPct val="100000"/>
              </a:lnSpc>
              <a:spcBef>
                <a:spcPct val="28000"/>
              </a:spcBef>
              <a:spcAft>
                <a:spcPct val="0"/>
              </a:spcAft>
              <a:buClr>
                <a:srgbClr val="9D8954"/>
              </a:buClr>
              <a:buSzTx/>
              <a:buFont typeface="Wingdings" panose="05000000000000000000" pitchFamily="2" charset="2"/>
              <a:buNone/>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Each year an individual is allowed to deposit a specific $ amount into their TFSA - this is called your account ‘room’. </a:t>
            </a: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There are no annual taxes and the funds are not taxed even at withdrawal! </a:t>
            </a: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630237" marR="0" lvl="2"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Therefore, this account is a great way to build up capital when an individual is first starting to save.</a:t>
            </a:r>
          </a:p>
          <a:p>
            <a:pPr marL="1587" marR="0" lvl="1" indent="0" algn="l" defTabSz="914400" rtl="0" eaLnBrk="0" fontAlgn="base" latinLnBrk="0" hangingPunct="0">
              <a:lnSpc>
                <a:spcPct val="100000"/>
              </a:lnSpc>
              <a:spcBef>
                <a:spcPct val="28000"/>
              </a:spcBef>
              <a:spcAft>
                <a:spcPct val="0"/>
              </a:spcAft>
              <a:buClr>
                <a:srgbClr val="9D8954"/>
              </a:buClr>
              <a:buSzTx/>
              <a:buFont typeface="Wingdings" panose="05000000000000000000" pitchFamily="2" charset="2"/>
              <a:buNone/>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Contribution room starts to accumulate at age 18, but some provinces limit the age to open an account to the age of majority. </a:t>
            </a: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As well, an individual can retroactively use the contribution room of previous, back to the age of 18, if they did not utilize the contribution room previously during that time.</a:t>
            </a: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630237" marR="0" lvl="2"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We will explain this concept more in a moment.</a:t>
            </a:r>
          </a:p>
          <a:p>
            <a:pPr marL="1587" marR="0" lvl="1" indent="0" algn="l" defTabSz="914400" rtl="0" eaLnBrk="0" fontAlgn="base" latinLnBrk="0" hangingPunct="0">
              <a:lnSpc>
                <a:spcPct val="100000"/>
              </a:lnSpc>
              <a:spcBef>
                <a:spcPct val="28000"/>
              </a:spcBef>
              <a:spcAft>
                <a:spcPct val="0"/>
              </a:spcAft>
              <a:buClr>
                <a:srgbClr val="9D8954"/>
              </a:buClr>
              <a:buSzTx/>
              <a:buFont typeface="Wingdings" panose="05000000000000000000" pitchFamily="2" charset="2"/>
              <a:buNone/>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Because of the amazing saving power a TFSA offers, it is designed for short or long term savings goals, but should not be used as a regular banking account due to the contribution limits and the reporting requirements to the CRA.</a:t>
            </a:r>
          </a:p>
          <a:p>
            <a:pPr marL="1587" marR="0" lvl="1" indent="0" algn="l" defTabSz="914400" rtl="0" eaLnBrk="0" fontAlgn="base" latinLnBrk="0" hangingPunct="0">
              <a:lnSpc>
                <a:spcPct val="100000"/>
              </a:lnSpc>
              <a:spcBef>
                <a:spcPct val="28000"/>
              </a:spcBef>
              <a:spcAft>
                <a:spcPct val="0"/>
              </a:spcAft>
              <a:buClr>
                <a:srgbClr val="9D8954"/>
              </a:buClr>
              <a:buSzTx/>
              <a:buFont typeface="Wingdings" panose="05000000000000000000" pitchFamily="2" charset="2"/>
              <a:buNone/>
              <a:tabLst/>
              <a:defRPr/>
            </a:pPr>
            <a:endPar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pPr marL="173037" marR="0" lvl="1" indent="-171450" algn="l" defTabSz="914400" rtl="0" eaLnBrk="0" fontAlgn="base" latinLnBrk="0" hangingPunct="0">
              <a:lnSpc>
                <a:spcPct val="100000"/>
              </a:lnSpc>
              <a:spcBef>
                <a:spcPct val="28000"/>
              </a:spcBef>
              <a:spcAft>
                <a:spcPct val="0"/>
              </a:spcAft>
              <a:buClr>
                <a:srgbClr val="9D8954"/>
              </a:buClr>
              <a:buSzTx/>
              <a:buFont typeface="Arial" panose="020B0604020202020204" pitchFamily="34" charset="0"/>
              <a:buChar char="•"/>
              <a:tabLst/>
              <a:defRPr/>
            </a:pPr>
            <a:r>
              <a:rPr kumimoji="0" lang="en-US" altLang="en-US" sz="1200" b="0" i="0" u="none" strike="noStrike" kern="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rPr>
              <a:t>Also, important to note for all registered plans, individuals must have a valid SIN number and be a Canadian resident to open an account.</a:t>
            </a:r>
          </a:p>
          <a:p>
            <a:pPr marL="1587" marR="0" lvl="1" indent="0" algn="l" defTabSz="914400" rtl="0" eaLnBrk="0" fontAlgn="base" latinLnBrk="0" hangingPunct="0">
              <a:lnSpc>
                <a:spcPct val="100000"/>
              </a:lnSpc>
              <a:spcBef>
                <a:spcPct val="28000"/>
              </a:spcBef>
              <a:spcAft>
                <a:spcPct val="0"/>
              </a:spcAft>
              <a:buClr>
                <a:srgbClr val="9D8954"/>
              </a:buClr>
              <a:buSzTx/>
              <a:buFont typeface="Wingdings" panose="05000000000000000000" pitchFamily="2" charset="2"/>
              <a:buNone/>
              <a:tabLst/>
              <a:defRPr/>
            </a:pPr>
            <a:endParaRPr kumimoji="0" lang="en-US" altLang="en-US" sz="2400" b="0" i="0" u="none" strike="noStrike" kern="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25</a:t>
            </a:fld>
            <a:endParaRPr lang="en-GB" dirty="0"/>
          </a:p>
        </p:txBody>
      </p:sp>
    </p:spTree>
    <p:extLst>
      <p:ext uri="{BB962C8B-B14F-4D97-AF65-F5344CB8AC3E}">
        <p14:creationId xmlns:p14="http://schemas.microsoft.com/office/powerpoint/2010/main" val="14364594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baseline="0" dirty="0" smtClean="0"/>
          </a:p>
          <a:p>
            <a:pPr marL="171450" indent="-171450">
              <a:buFont typeface="Arial" panose="020B0604020202020204" pitchFamily="34" charset="0"/>
              <a:buChar char="•"/>
            </a:pPr>
            <a:r>
              <a:rPr lang="en-US" sz="1200" dirty="0" smtClean="0"/>
              <a:t>As we said before, each year an individual is allowed</a:t>
            </a:r>
            <a:r>
              <a:rPr lang="en-US" sz="1200" baseline="0" dirty="0" smtClean="0"/>
              <a:t> to contribute a certain amount into a TFSA. </a:t>
            </a: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baseline="0" dirty="0" smtClean="0"/>
              <a:t>These amounts are:  [</a:t>
            </a:r>
            <a:r>
              <a:rPr lang="en-US" sz="1200" i="1" baseline="0" dirty="0" smtClean="0"/>
              <a:t>CLICK TO SHOW EACH]</a:t>
            </a:r>
            <a:endParaRPr lang="en-US" sz="1200" baseline="0" dirty="0" smtClean="0"/>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smtClean="0">
                <a:solidFill>
                  <a:srgbClr val="4B4F54"/>
                </a:solidFill>
              </a:rPr>
              <a:t>$5,000/year from 2009 to 2012</a:t>
            </a: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smtClean="0">
                <a:solidFill>
                  <a:srgbClr val="4B4F54"/>
                </a:solidFill>
              </a:rPr>
              <a:t>$5,500 for each of 2013 and 2014</a:t>
            </a:r>
            <a:endParaRPr lang="en-US" sz="1200" b="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200" b="0" dirty="0" smtClean="0">
                <a:solidFill>
                  <a:srgbClr val="4B4F54"/>
                </a:solidFill>
              </a:rPr>
              <a:t>$10,000 for 2015</a:t>
            </a:r>
            <a:r>
              <a:rPr lang="fr-CA" sz="1200" b="0" dirty="0" smtClean="0">
                <a:solidFill>
                  <a:srgbClr val="FF0000"/>
                </a:solidFill>
              </a:rPr>
              <a:t> </a:t>
            </a:r>
            <a:endParaRPr lang="en-US" sz="1200" b="0" dirty="0" smtClean="0">
              <a:solidFill>
                <a:srgbClr val="4B4F54"/>
              </a:solidFill>
            </a:endParaRP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smtClean="0">
                <a:solidFill>
                  <a:srgbClr val="A03123"/>
                </a:solidFill>
              </a:rPr>
              <a:t>$5,500/year</a:t>
            </a:r>
            <a:r>
              <a:rPr lang="en-US" sz="1200" b="0" baseline="0" dirty="0" smtClean="0">
                <a:solidFill>
                  <a:srgbClr val="A03123"/>
                </a:solidFill>
              </a:rPr>
              <a:t> from 2016 to 2018</a:t>
            </a: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baseline="0" dirty="0" smtClean="0">
                <a:solidFill>
                  <a:srgbClr val="A03123"/>
                </a:solidFill>
              </a:rPr>
              <a:t>$6000 for 2019</a:t>
            </a:r>
            <a:endParaRPr lang="en-US" sz="1200" b="0" dirty="0" smtClean="0">
              <a:solidFill>
                <a:srgbClr val="4B4F54"/>
              </a:solidFill>
            </a:endParaRP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baseline="0" dirty="0" smtClean="0"/>
              <a:t>Even if the individual is now 21 years old, and never made a deposit at the ages of 18,19 or 20, their contribution room has still accumulated and they can now make a deposit inclusive of those years as well.</a:t>
            </a: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baseline="0" dirty="0" smtClean="0"/>
              <a:t>So, if someone turned 18 in 2016 and it is now 2019, how much can that person deposit?</a:t>
            </a:r>
            <a:endParaRPr lang="en-US" sz="1200" dirty="0" smtClean="0"/>
          </a:p>
          <a:p>
            <a:endParaRPr lang="en-US" sz="1200" dirty="0"/>
          </a:p>
        </p:txBody>
      </p:sp>
      <p:sp>
        <p:nvSpPr>
          <p:cNvPr id="4" name="Slide Number Placeholder 3"/>
          <p:cNvSpPr>
            <a:spLocks noGrp="1"/>
          </p:cNvSpPr>
          <p:nvPr>
            <p:ph type="sldNum" sz="quarter" idx="10"/>
          </p:nvPr>
        </p:nvSpPr>
        <p:spPr/>
        <p:txBody>
          <a:bodyPr/>
          <a:lstStyle/>
          <a:p>
            <a:fld id="{3378AAFC-4B30-4204-9849-0711C279DE3B}" type="slidenum">
              <a:rPr lang="en-GB" smtClean="0"/>
              <a:pPr/>
              <a:t>26</a:t>
            </a:fld>
            <a:endParaRPr lang="en-GB"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1371874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In 2016, on their 18</a:t>
            </a:r>
            <a:r>
              <a:rPr lang="en-CA" baseline="30000" dirty="0" smtClean="0"/>
              <a:t>th</a:t>
            </a:r>
            <a:r>
              <a:rPr lang="en-CA" dirty="0" smtClean="0"/>
              <a:t> birthday, they could have deposited</a:t>
            </a:r>
            <a:r>
              <a:rPr lang="en-CA" baseline="0" dirty="0" smtClean="0"/>
              <a:t> $5500. </a:t>
            </a:r>
          </a:p>
          <a:p>
            <a:pPr marL="171450" indent="-171450">
              <a:buFont typeface="Arial" panose="020B0604020202020204" pitchFamily="34" charset="0"/>
              <a:buChar char="•"/>
            </a:pPr>
            <a:endParaRPr lang="en-CA" baseline="0" dirty="0" smtClean="0"/>
          </a:p>
          <a:p>
            <a:pPr marL="171450" indent="-171450">
              <a:buFont typeface="Arial" panose="020B0604020202020204" pitchFamily="34" charset="0"/>
              <a:buChar char="•"/>
            </a:pPr>
            <a:r>
              <a:rPr lang="en-CA" baseline="0" dirty="0" smtClean="0"/>
              <a:t>they could have deposited $5,500 for 2017 and 2018  and $6,000 in 2019</a:t>
            </a:r>
          </a:p>
          <a:p>
            <a:pPr marL="0" indent="0">
              <a:buFont typeface="Arial" panose="020B0604020202020204" pitchFamily="34" charset="0"/>
              <a:buNone/>
            </a:pPr>
            <a:r>
              <a:rPr lang="en-CA" baseline="0" dirty="0" smtClean="0"/>
              <a:t> </a:t>
            </a:r>
          </a:p>
          <a:p>
            <a:pPr marL="171450" indent="-171450">
              <a:buFont typeface="Arial" panose="020B0604020202020204" pitchFamily="34" charset="0"/>
              <a:buChar char="•"/>
            </a:pPr>
            <a:r>
              <a:rPr lang="en-CA" baseline="0" dirty="0" smtClean="0"/>
              <a:t>Remember, even if they did not make those deposits during that time, the available account ‘room’ has still been accumulating and as of right now, they could make a deposit up to $22,500 (5500 + 5500 + 5500 + 6000)</a:t>
            </a:r>
          </a:p>
          <a:p>
            <a:endParaRPr lang="en-CA" baseline="0" dirty="0" smtClean="0"/>
          </a:p>
          <a:p>
            <a:pPr marL="171450" indent="-171450">
              <a:buFont typeface="Arial" panose="020B0604020202020204" pitchFamily="34" charset="0"/>
              <a:buChar char="•"/>
            </a:pPr>
            <a:r>
              <a:rPr lang="en-CA" baseline="0" dirty="0" smtClean="0"/>
              <a:t>In this example, the individual turned 18 in 2016, but if they turned 18 before 2009 - when the TFSA was first launched – they could contribute $63,500 today!</a:t>
            </a:r>
          </a:p>
        </p:txBody>
      </p:sp>
      <p:sp>
        <p:nvSpPr>
          <p:cNvPr id="4" name="Slide Number Placeholder 3"/>
          <p:cNvSpPr>
            <a:spLocks noGrp="1"/>
          </p:cNvSpPr>
          <p:nvPr>
            <p:ph type="sldNum" sz="quarter" idx="10"/>
          </p:nvPr>
        </p:nvSpPr>
        <p:spPr/>
        <p:txBody>
          <a:bodyPr/>
          <a:lstStyle/>
          <a:p>
            <a:fld id="{3378AAFC-4B30-4204-9849-0711C279DE3B}" type="slidenum">
              <a:rPr lang="en-GB" smtClean="0"/>
              <a:t>27</a:t>
            </a:fld>
            <a:endParaRPr lang="en-GB" dirty="0"/>
          </a:p>
        </p:txBody>
      </p:sp>
    </p:spTree>
    <p:extLst>
      <p:ext uri="{BB962C8B-B14F-4D97-AF65-F5344CB8AC3E}">
        <p14:creationId xmlns:p14="http://schemas.microsoft.com/office/powerpoint/2010/main" val="3640575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noProof="0" dirty="0" smtClean="0"/>
              <a:t>Now that we have learned about the wide variety of accounts available, let’s test your memory.</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Let’s assume you all have these 4 goals.</a:t>
            </a:r>
          </a:p>
          <a:p>
            <a:pPr marL="171450" indent="-171450">
              <a:buFont typeface="Arial" panose="020B0604020202020204" pitchFamily="34" charset="0"/>
              <a:buChar char="•"/>
            </a:pPr>
            <a:endParaRPr lang="en-US" baseline="0" noProof="0" dirty="0" smtClean="0"/>
          </a:p>
          <a:p>
            <a:pPr marL="171450" indent="-171450">
              <a:buFont typeface="Arial" panose="020B0604020202020204" pitchFamily="34" charset="0"/>
              <a:buChar char="•"/>
            </a:pPr>
            <a:r>
              <a:rPr lang="en-US" baseline="0" noProof="0" dirty="0" smtClean="0"/>
              <a:t>What account is most applicable i</a:t>
            </a:r>
            <a:r>
              <a:rPr lang="en-US" noProof="0" dirty="0" smtClean="0"/>
              <a:t>n</a:t>
            </a:r>
            <a:r>
              <a:rPr lang="en-US" baseline="0" noProof="0" dirty="0" smtClean="0"/>
              <a:t> each of these scenarios ? </a:t>
            </a:r>
          </a:p>
          <a:p>
            <a:pPr marL="628650" lvl="1" indent="-171450">
              <a:buFont typeface="Arial" panose="020B0604020202020204" pitchFamily="34" charset="0"/>
              <a:buChar char="•"/>
            </a:pPr>
            <a:r>
              <a:rPr lang="en-US" baseline="0" noProof="0" dirty="0" smtClean="0"/>
              <a:t>Remember, there can be more than one correct answer.</a:t>
            </a:r>
            <a:endParaRPr lang="en-US" noProof="0" dirty="0" smtClean="0"/>
          </a:p>
          <a:p>
            <a:endParaRPr lang="en-US" sz="1200" b="1" kern="1200" noProof="0" dirty="0" smtClean="0">
              <a:solidFill>
                <a:schemeClr val="tx1"/>
              </a:solidFill>
              <a:effectLst/>
              <a:latin typeface="+mn-lt"/>
              <a:ea typeface="+mn-ea"/>
              <a:cs typeface="+mn-cs"/>
            </a:endParaRPr>
          </a:p>
          <a:p>
            <a:r>
              <a:rPr lang="en-US" sz="1200" b="1" kern="1200" noProof="0" dirty="0" smtClean="0">
                <a:solidFill>
                  <a:schemeClr val="tx1"/>
                </a:solidFill>
                <a:effectLst/>
                <a:latin typeface="+mn-lt"/>
                <a:ea typeface="+mn-ea"/>
                <a:cs typeface="+mn-cs"/>
              </a:rPr>
              <a:t>Saving for a</a:t>
            </a:r>
            <a:r>
              <a:rPr lang="en-US" sz="1200" b="1" kern="1200" baseline="0" noProof="0" dirty="0" smtClean="0">
                <a:solidFill>
                  <a:schemeClr val="tx1"/>
                </a:solidFill>
                <a:effectLst/>
                <a:latin typeface="+mn-lt"/>
                <a:ea typeface="+mn-ea"/>
                <a:cs typeface="+mn-cs"/>
              </a:rPr>
              <a:t> </a:t>
            </a:r>
            <a:r>
              <a:rPr lang="en-US" sz="1200" b="1" kern="1200" noProof="0" dirty="0" smtClean="0">
                <a:solidFill>
                  <a:schemeClr val="tx1"/>
                </a:solidFill>
                <a:effectLst/>
                <a:latin typeface="+mn-lt"/>
                <a:ea typeface="+mn-ea"/>
                <a:cs typeface="+mn-cs"/>
              </a:rPr>
              <a:t>House</a:t>
            </a:r>
            <a:r>
              <a:rPr lang="en-US" sz="1200" kern="1200" noProof="0" dirty="0" smtClean="0">
                <a:solidFill>
                  <a:schemeClr val="tx1"/>
                </a:solidFill>
                <a:effectLst/>
                <a:latin typeface="+mn-lt"/>
                <a:ea typeface="+mn-ea"/>
                <a:cs typeface="+mn-cs"/>
              </a:rPr>
              <a:t>: An RRSP is good option because the government allows you to borrow funds from it, tax free when</a:t>
            </a:r>
            <a:r>
              <a:rPr lang="en-US" sz="1200" kern="1200" baseline="0" noProof="0" dirty="0" smtClean="0">
                <a:solidFill>
                  <a:schemeClr val="tx1"/>
                </a:solidFill>
                <a:effectLst/>
                <a:latin typeface="+mn-lt"/>
                <a:ea typeface="+mn-ea"/>
                <a:cs typeface="+mn-cs"/>
              </a:rPr>
              <a:t> buying a home. As well, a</a:t>
            </a:r>
            <a:r>
              <a:rPr lang="en-US" sz="1200" kern="1200" noProof="0" dirty="0" smtClean="0">
                <a:solidFill>
                  <a:schemeClr val="tx1"/>
                </a:solidFill>
                <a:effectLst/>
                <a:latin typeface="+mn-lt"/>
                <a:ea typeface="+mn-ea"/>
                <a:cs typeface="+mn-cs"/>
              </a:rPr>
              <a:t> TFSA could</a:t>
            </a:r>
            <a:r>
              <a:rPr lang="en-US" sz="1200" kern="1200" baseline="0" noProof="0" dirty="0" smtClean="0">
                <a:solidFill>
                  <a:schemeClr val="tx1"/>
                </a:solidFill>
                <a:effectLst/>
                <a:latin typeface="+mn-lt"/>
                <a:ea typeface="+mn-ea"/>
                <a:cs typeface="+mn-cs"/>
              </a:rPr>
              <a:t> be useful in saving some money prior to the purchase. If these funds are not enough, it may be wise to use some investment account funds, but remember those are taxed in the year they are earned. A bank account would work too, but only after the previous solutions are utilized.</a:t>
            </a:r>
          </a:p>
          <a:p>
            <a:endParaRPr lang="en-US" sz="1200" kern="1200" baseline="0" noProof="0" dirty="0" smtClean="0">
              <a:solidFill>
                <a:schemeClr val="tx1"/>
              </a:solidFill>
              <a:effectLst/>
              <a:latin typeface="+mn-lt"/>
              <a:ea typeface="+mn-ea"/>
              <a:cs typeface="+mn-cs"/>
            </a:endParaRPr>
          </a:p>
          <a:p>
            <a:r>
              <a:rPr lang="en-US" sz="1200" b="1" kern="1200" noProof="0" dirty="0" smtClean="0">
                <a:solidFill>
                  <a:schemeClr val="tx1"/>
                </a:solidFill>
                <a:effectLst/>
                <a:latin typeface="+mn-lt"/>
                <a:ea typeface="+mn-ea"/>
                <a:cs typeface="+mn-cs"/>
              </a:rPr>
              <a:t>School:</a:t>
            </a:r>
            <a:r>
              <a:rPr lang="en-US" sz="1200" kern="1200" noProof="0" dirty="0" smtClean="0">
                <a:solidFill>
                  <a:schemeClr val="tx1"/>
                </a:solidFill>
                <a:effectLst/>
                <a:latin typeface="+mn-lt"/>
                <a:ea typeface="+mn-ea"/>
                <a:cs typeface="+mn-cs"/>
              </a:rPr>
              <a:t>  An RESP is the best solution for saving</a:t>
            </a:r>
            <a:r>
              <a:rPr lang="en-US" sz="1200" kern="1200" baseline="0" noProof="0" dirty="0" smtClean="0">
                <a:solidFill>
                  <a:schemeClr val="tx1"/>
                </a:solidFill>
                <a:effectLst/>
                <a:latin typeface="+mn-lt"/>
                <a:ea typeface="+mn-ea"/>
                <a:cs typeface="+mn-cs"/>
              </a:rPr>
              <a:t> for school</a:t>
            </a:r>
            <a:r>
              <a:rPr lang="en-US" sz="1200" kern="1200" noProof="0" dirty="0" smtClean="0">
                <a:solidFill>
                  <a:schemeClr val="tx1"/>
                </a:solidFill>
                <a:effectLst/>
                <a:latin typeface="+mn-lt"/>
                <a:ea typeface="+mn-ea"/>
                <a:cs typeface="+mn-cs"/>
              </a:rPr>
              <a:t> – although, you may not get grants from the government after the age of 17.  Again, the big benefit is that the amounts contributed can grow tax free throughout the life of the plan.  In addition, given a TFSA allows your savings to grow tax free as well, it is also a great solution to compliment the RESP. RESPs can be restrictive in pulling funds out as they can only come out for schooling purposes, so the TFSA can also be used given it does not have a set purpose. A bank or investment account – same as buying</a:t>
            </a:r>
            <a:r>
              <a:rPr lang="en-US" sz="1200" kern="1200" baseline="0" noProof="0" dirty="0" smtClean="0">
                <a:solidFill>
                  <a:schemeClr val="tx1"/>
                </a:solidFill>
                <a:effectLst/>
                <a:latin typeface="+mn-lt"/>
                <a:ea typeface="+mn-ea"/>
                <a:cs typeface="+mn-cs"/>
              </a:rPr>
              <a:t> a house, these would work too.</a:t>
            </a:r>
            <a:endParaRPr lang="en-US" sz="1200" kern="1200" noProof="0" dirty="0" smtClean="0">
              <a:solidFill>
                <a:schemeClr val="tx1"/>
              </a:solidFill>
              <a:effectLst/>
              <a:latin typeface="+mn-lt"/>
              <a:ea typeface="+mn-ea"/>
              <a:cs typeface="+mn-cs"/>
            </a:endParaRPr>
          </a:p>
          <a:p>
            <a:r>
              <a:rPr lang="en-US" sz="1200" kern="1200" noProof="0" dirty="0" smtClean="0">
                <a:solidFill>
                  <a:schemeClr val="tx1"/>
                </a:solidFill>
                <a:effectLst/>
                <a:latin typeface="+mn-lt"/>
                <a:ea typeface="+mn-ea"/>
                <a:cs typeface="+mn-cs"/>
              </a:rPr>
              <a:t> </a:t>
            </a:r>
          </a:p>
          <a:p>
            <a:r>
              <a:rPr lang="en-US" sz="1200" b="1" kern="1200" noProof="0" dirty="0" smtClean="0">
                <a:solidFill>
                  <a:schemeClr val="tx1"/>
                </a:solidFill>
                <a:effectLst/>
                <a:latin typeface="+mn-lt"/>
                <a:ea typeface="+mn-ea"/>
                <a:cs typeface="+mn-cs"/>
              </a:rPr>
              <a:t>Going to the Spa or expensive restaurant for a special day celebration</a:t>
            </a:r>
            <a:r>
              <a:rPr lang="en-US" sz="1200" kern="1200" noProof="0" dirty="0" smtClean="0">
                <a:solidFill>
                  <a:schemeClr val="tx1"/>
                </a:solidFill>
                <a:effectLst/>
                <a:latin typeface="+mn-lt"/>
                <a:ea typeface="+mn-ea"/>
                <a:cs typeface="+mn-cs"/>
              </a:rPr>
              <a:t>: Bank savings account. A TFSA is not likely a good idea as with small amounts going in and being pulled out too frequently in a year, you’ll eventually lose track of your room and possibly over contribute to the plan.  TFSAs</a:t>
            </a:r>
            <a:r>
              <a:rPr lang="en-US" sz="1200" kern="1200" baseline="0" noProof="0" dirty="0" smtClean="0">
                <a:solidFill>
                  <a:schemeClr val="tx1"/>
                </a:solidFill>
                <a:effectLst/>
                <a:latin typeface="+mn-lt"/>
                <a:ea typeface="+mn-ea"/>
                <a:cs typeface="+mn-cs"/>
              </a:rPr>
              <a:t> are for long-term savings needs. </a:t>
            </a:r>
            <a:r>
              <a:rPr lang="en-US" sz="1200" kern="1200" noProof="0" dirty="0" smtClean="0">
                <a:solidFill>
                  <a:schemeClr val="tx1"/>
                </a:solidFill>
                <a:effectLst/>
                <a:latin typeface="+mn-lt"/>
                <a:ea typeface="+mn-ea"/>
                <a:cs typeface="+mn-cs"/>
              </a:rPr>
              <a:t>Using any other registered account would only waste valuable contribution room limits, and this is why a bank savings accounts is the best option.</a:t>
            </a:r>
          </a:p>
          <a:p>
            <a:r>
              <a:rPr lang="en-US" sz="1200" kern="1200" noProof="0" dirty="0" smtClean="0">
                <a:solidFill>
                  <a:schemeClr val="tx1"/>
                </a:solidFill>
                <a:effectLst/>
                <a:latin typeface="+mn-lt"/>
                <a:ea typeface="+mn-ea"/>
                <a:cs typeface="+mn-cs"/>
              </a:rPr>
              <a:t> </a:t>
            </a:r>
          </a:p>
          <a:p>
            <a:r>
              <a:rPr lang="en-US" sz="1200" b="1" kern="1200" noProof="0" dirty="0" smtClean="0">
                <a:solidFill>
                  <a:schemeClr val="tx1"/>
                </a:solidFill>
                <a:effectLst/>
                <a:latin typeface="+mn-lt"/>
                <a:ea typeface="+mn-ea"/>
                <a:cs typeface="+mn-cs"/>
              </a:rPr>
              <a:t>Around the world trip after you stop working</a:t>
            </a:r>
            <a:r>
              <a:rPr lang="en-US" sz="1200" kern="1200" noProof="0" dirty="0" smtClean="0">
                <a:solidFill>
                  <a:schemeClr val="tx1"/>
                </a:solidFill>
                <a:effectLst/>
                <a:latin typeface="+mn-lt"/>
                <a:ea typeface="+mn-ea"/>
                <a:cs typeface="+mn-cs"/>
              </a:rPr>
              <a:t>: RRSP/RRIF can be used but get a financial plan done before using retirement assets on something like a trip. A TFSA could be used very effectively.  A bank account (but your savings will have to be higher to make up for lower returns). Investment accounts are not as good as a TFSA, as these are taxable, but they do give good access to all kinds of investments.</a:t>
            </a:r>
          </a:p>
          <a:p>
            <a:pPr marL="171450" indent="-171450">
              <a:buFont typeface="Arial" panose="020B0604020202020204" pitchFamily="34" charset="0"/>
              <a:buChar char="•"/>
            </a:pPr>
            <a:endParaRPr lang="en-US" b="1" noProof="0" dirty="0" smtClean="0"/>
          </a:p>
          <a:p>
            <a:pPr marL="171450" indent="-171450">
              <a:buFont typeface="Arial" panose="020B0604020202020204" pitchFamily="34" charset="0"/>
              <a:buChar char="•"/>
            </a:pPr>
            <a:endParaRPr lang="en-US" b="1" noProof="0" dirty="0"/>
          </a:p>
        </p:txBody>
      </p:sp>
      <p:sp>
        <p:nvSpPr>
          <p:cNvPr id="4" name="Slide Number Placeholder 3"/>
          <p:cNvSpPr>
            <a:spLocks noGrp="1"/>
          </p:cNvSpPr>
          <p:nvPr>
            <p:ph type="sldNum" sz="quarter" idx="10"/>
          </p:nvPr>
        </p:nvSpPr>
        <p:spPr/>
        <p:txBody>
          <a:bodyPr/>
          <a:lstStyle/>
          <a:p>
            <a:fld id="{3378AAFC-4B30-4204-9849-0711C279DE3B}" type="slidenum">
              <a:rPr lang="en-GB" smtClean="0"/>
              <a:t>28</a:t>
            </a:fld>
            <a:endParaRPr lang="en-GB" dirty="0"/>
          </a:p>
        </p:txBody>
      </p:sp>
    </p:spTree>
    <p:extLst>
      <p:ext uri="{BB962C8B-B14F-4D97-AF65-F5344CB8AC3E}">
        <p14:creationId xmlns:p14="http://schemas.microsoft.com/office/powerpoint/2010/main" val="37392717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sz="1100" dirty="0" smtClean="0">
                <a:solidFill>
                  <a:schemeClr val="tx1">
                    <a:lumMod val="50000"/>
                  </a:schemeClr>
                </a:solidFill>
              </a:rPr>
              <a:t>And that bring us to the end of today’s lesson.</a:t>
            </a:r>
          </a:p>
          <a:p>
            <a:pPr marL="171450" indent="-171450">
              <a:buFont typeface="Arial" panose="020B0604020202020204" pitchFamily="34" charset="0"/>
              <a:buChar char="•"/>
            </a:pPr>
            <a:endParaRPr lang="en-CA" sz="110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Any</a:t>
            </a:r>
            <a:r>
              <a:rPr lang="en-CA" sz="1100" baseline="0" dirty="0" smtClean="0">
                <a:solidFill>
                  <a:schemeClr val="tx1">
                    <a:lumMod val="50000"/>
                  </a:schemeClr>
                </a:solidFill>
              </a:rPr>
              <a:t> questions?</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Please feel free to reach out to me or a member of my team to discuss any questions you may have.</a:t>
            </a:r>
          </a:p>
          <a:p>
            <a:pPr marL="171450" indent="-171450">
              <a:buFont typeface="Arial" panose="020B0604020202020204" pitchFamily="34" charset="0"/>
              <a:buChar char="•"/>
            </a:pPr>
            <a:endParaRPr lang="en-CA" sz="110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In the next</a:t>
            </a:r>
            <a:r>
              <a:rPr lang="en-CA" sz="1100" baseline="0" dirty="0" smtClean="0">
                <a:solidFill>
                  <a:schemeClr val="tx1">
                    <a:lumMod val="50000"/>
                  </a:schemeClr>
                </a:solidFill>
              </a:rPr>
              <a:t> lesson, Wealth Stage Plans, we will walk through a case study of a multi-generational family.</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We will demonstrate how planning needs differ across the three wealth stages you learned about in this lesson: ‘Early Saver’, ‘Mid-Life Accumulator’ and ‘Preserver/Spender’. </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 It will be held on _____________________________, so please watch for an invitation and contact any one of us to register.</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Thank you!</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0" indent="0">
              <a:buFont typeface="Arial" panose="020B0604020202020204" pitchFamily="34" charset="0"/>
              <a:buNone/>
            </a:pPr>
            <a:r>
              <a:rPr lang="en-CA" sz="1100" baseline="0" dirty="0" smtClean="0">
                <a:solidFill>
                  <a:schemeClr val="tx1">
                    <a:lumMod val="50000"/>
                  </a:schemeClr>
                </a:solidFill>
              </a:rPr>
              <a:t>OR</a:t>
            </a:r>
          </a:p>
          <a:p>
            <a:pPr marL="0" indent="0">
              <a:buFont typeface="Arial" panose="020B0604020202020204" pitchFamily="34" charset="0"/>
              <a:buNone/>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And that bring us to the end of our lesson on ‘Planning Benefits’.</a:t>
            </a:r>
          </a:p>
          <a:p>
            <a:pPr marL="171450" indent="-171450">
              <a:buFont typeface="Arial" panose="020B0604020202020204" pitchFamily="34" charset="0"/>
              <a:buChar char="•"/>
            </a:pPr>
            <a:endParaRPr lang="en-CA" sz="110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Any</a:t>
            </a:r>
            <a:r>
              <a:rPr lang="en-CA" sz="1100" baseline="0" dirty="0" smtClean="0">
                <a:solidFill>
                  <a:schemeClr val="tx1">
                    <a:lumMod val="50000"/>
                  </a:schemeClr>
                </a:solidFill>
              </a:rPr>
              <a:t> questions before we move on to our case study illustration for ‘Wealth Stage Plans’ in module #8?</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Ok, we will take a short break, and then we will </a:t>
            </a:r>
            <a:r>
              <a:rPr lang="en-CA" sz="1100" baseline="0" dirty="0" smtClean="0">
                <a:solidFill>
                  <a:schemeClr val="tx1">
                    <a:lumMod val="50000"/>
                  </a:schemeClr>
                </a:solidFill>
              </a:rPr>
              <a:t>walk through a case study of a multi-generational family.</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In the case study, we will demonstrate how planning needs differ across the three wealth stages you just learned about: </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the ‘Early Saver’ – role played by a Millennial.</a:t>
            </a:r>
          </a:p>
          <a:p>
            <a:pPr marL="628650" lvl="1"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the ‘Mid-Life Accumulator’ – role played by a Generation </a:t>
            </a:r>
            <a:r>
              <a:rPr lang="en-CA" sz="1100" baseline="0" dirty="0" err="1" smtClean="0">
                <a:solidFill>
                  <a:schemeClr val="tx1">
                    <a:lumMod val="50000"/>
                  </a:schemeClr>
                </a:solidFill>
              </a:rPr>
              <a:t>X’er</a:t>
            </a:r>
            <a:r>
              <a:rPr lang="en-CA" sz="1100" baseline="0" dirty="0" smtClean="0">
                <a:solidFill>
                  <a:schemeClr val="tx1">
                    <a:lumMod val="50000"/>
                  </a:schemeClr>
                </a:solidFill>
              </a:rPr>
              <a:t>.</a:t>
            </a:r>
          </a:p>
          <a:p>
            <a:pPr marL="628650" lvl="1"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and the ‘Preserver/Spender’ – role played by a Baby Boomer.</a:t>
            </a:r>
          </a:p>
          <a:p>
            <a:pPr marL="0" indent="0">
              <a:buFont typeface="Arial" panose="020B0604020202020204" pitchFamily="34" charset="0"/>
              <a:buNone/>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Thank you!</a:t>
            </a:r>
          </a:p>
          <a:p>
            <a:endParaRPr lang="en-CA" sz="1100" dirty="0">
              <a:solidFill>
                <a:schemeClr val="tx1">
                  <a:lumMod val="50000"/>
                </a:schemeClr>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29</a:t>
            </a:fld>
            <a:endParaRPr lang="en-GB" dirty="0"/>
          </a:p>
        </p:txBody>
      </p:sp>
    </p:spTree>
    <p:extLst>
      <p:ext uri="{BB962C8B-B14F-4D97-AF65-F5344CB8AC3E}">
        <p14:creationId xmlns:p14="http://schemas.microsoft.com/office/powerpoint/2010/main" val="1649742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aseline="0" dirty="0" smtClean="0"/>
              <a:t>We are going to look at:</a:t>
            </a:r>
          </a:p>
          <a:p>
            <a:endParaRPr lang="en-US" sz="1100" baseline="0" dirty="0" smtClean="0"/>
          </a:p>
          <a:p>
            <a:pPr marL="171450" indent="-171450">
              <a:buFont typeface="Arial" panose="020B0604020202020204" pitchFamily="34" charset="0"/>
              <a:buChar char="•"/>
            </a:pPr>
            <a:r>
              <a:rPr lang="en-US" sz="1100" baseline="0" dirty="0" smtClean="0"/>
              <a:t>Types of accounts – banking and investment</a:t>
            </a:r>
          </a:p>
          <a:p>
            <a:pPr marL="171450" indent="-171450">
              <a:buFont typeface="Arial" panose="020B0604020202020204" pitchFamily="34" charset="0"/>
              <a:buChar char="•"/>
            </a:pPr>
            <a:endParaRPr lang="en-US" sz="1100" baseline="0" dirty="0" smtClean="0"/>
          </a:p>
          <a:p>
            <a:pPr marL="171450" indent="-171450">
              <a:buFont typeface="Arial" panose="020B0604020202020204" pitchFamily="34" charset="0"/>
              <a:buChar char="•"/>
            </a:pPr>
            <a:r>
              <a:rPr lang="en-US" sz="1100" baseline="0" dirty="0" smtClean="0"/>
              <a:t>Explain which account types are taxable and non-taxable, and what the terms Registered and Non-Registered mean</a:t>
            </a:r>
          </a:p>
          <a:p>
            <a:pPr marL="171450" indent="-171450">
              <a:buFont typeface="Arial" panose="020B0604020202020204" pitchFamily="34" charset="0"/>
              <a:buChar char="•"/>
            </a:pPr>
            <a:endParaRPr lang="en-US" sz="1100" baseline="0" dirty="0" smtClean="0"/>
          </a:p>
          <a:p>
            <a:pPr marL="171450" indent="-171450">
              <a:buFont typeface="Arial" panose="020B0604020202020204" pitchFamily="34" charset="0"/>
              <a:buChar char="•"/>
            </a:pPr>
            <a:r>
              <a:rPr lang="en-US" sz="1100" baseline="0" dirty="0" smtClean="0"/>
              <a:t>Describe what a brokerage firm is, in comparison to a bank</a:t>
            </a:r>
          </a:p>
          <a:p>
            <a:pPr marL="171450" indent="-171450">
              <a:buFont typeface="Arial" panose="020B0604020202020204" pitchFamily="34" charset="0"/>
              <a:buChar char="•"/>
            </a:pPr>
            <a:endParaRPr lang="en-US" sz="1100" baseline="0" dirty="0" smtClean="0"/>
          </a:p>
          <a:p>
            <a:pPr marL="171450" indent="-171450">
              <a:buFont typeface="Arial" panose="020B0604020202020204" pitchFamily="34" charset="0"/>
              <a:buChar char="•"/>
            </a:pPr>
            <a:r>
              <a:rPr lang="en-US" sz="1100" baseline="0" dirty="0" smtClean="0"/>
              <a:t>Look at, in detail, the various account types which make up registered and non-registered tools for managing money</a:t>
            </a:r>
          </a:p>
          <a:p>
            <a:pPr marL="171450" indent="-171450">
              <a:buFont typeface="Arial" panose="020B0604020202020204" pitchFamily="34" charset="0"/>
              <a:buChar char="•"/>
            </a:pPr>
            <a:endParaRPr lang="en-US" sz="1100" baseline="0" dirty="0" smtClean="0"/>
          </a:p>
          <a:p>
            <a:pPr marL="171450" indent="-171450">
              <a:buFont typeface="Arial" panose="020B0604020202020204" pitchFamily="34" charset="0"/>
              <a:buChar char="•"/>
            </a:pPr>
            <a:r>
              <a:rPr lang="en-US" sz="1100" baseline="0" dirty="0" smtClean="0"/>
              <a:t>And we will end with a group discussion which will put some of the learning into practice for you</a:t>
            </a:r>
          </a:p>
          <a:p>
            <a:pPr marL="0" indent="0">
              <a:buFont typeface="Arial" panose="020B0604020202020204" pitchFamily="34" charset="0"/>
              <a:buNone/>
            </a:pPr>
            <a:endParaRPr lang="en-US" sz="1100" baseline="0" dirty="0" smtClean="0"/>
          </a:p>
          <a:p>
            <a:pPr marL="171450" indent="-171450">
              <a:buFont typeface="Arial" panose="020B0604020202020204" pitchFamily="34" charset="0"/>
              <a:buChar char="•"/>
            </a:pPr>
            <a:r>
              <a:rPr lang="en-US" sz="1100" baseline="0" dirty="0" smtClean="0"/>
              <a:t>Our goal by the end of today is to ensure you leave understanding the various registered and non-registered tools which exist to help you manage your money.</a:t>
            </a:r>
          </a:p>
          <a:p>
            <a:pPr marL="0" indent="0">
              <a:buFont typeface="Arial" panose="020B0604020202020204" pitchFamily="34" charset="0"/>
              <a:buNone/>
            </a:pPr>
            <a:endParaRPr lang="en-US" sz="1100" baseline="0" dirty="0" smtClean="0"/>
          </a:p>
          <a:p>
            <a:pPr marL="171450" indent="-171450">
              <a:buFont typeface="Arial" panose="020B0604020202020204" pitchFamily="34" charset="0"/>
              <a:buChar char="•"/>
            </a:pPr>
            <a:r>
              <a:rPr lang="en-US" sz="1100" baseline="0" dirty="0" smtClean="0"/>
              <a:t>I encourage you to contact me after this lesson with any questions you may have and will share my contact information / my teams contact information at the end of the lesson.</a:t>
            </a:r>
          </a:p>
          <a:p>
            <a:pPr marL="0" indent="0">
              <a:buFont typeface="Arial" panose="020B0604020202020204" pitchFamily="34" charset="0"/>
              <a:buNone/>
            </a:pPr>
            <a:endParaRPr lang="en-US" sz="1100" baseline="0" dirty="0" smtClean="0"/>
          </a:p>
          <a:p>
            <a:pPr marL="171450" indent="-171450">
              <a:buFont typeface="Arial" panose="020B0604020202020204" pitchFamily="34" charset="0"/>
              <a:buChar char="•"/>
            </a:pPr>
            <a:r>
              <a:rPr lang="en-US" sz="1100" baseline="0" dirty="0" smtClean="0"/>
              <a:t>So let’s get started.</a:t>
            </a:r>
          </a:p>
          <a:p>
            <a:pPr marL="171450" indent="-171450">
              <a:buFont typeface="Arial" panose="020B0604020202020204" pitchFamily="34" charset="0"/>
              <a:buChar char="•"/>
            </a:pPr>
            <a:endParaRPr lang="en-US" sz="1100" baseline="0" dirty="0" smtClean="0"/>
          </a:p>
          <a:p>
            <a:pPr marL="171450" indent="-171450">
              <a:buFont typeface="Arial" panose="020B0604020202020204" pitchFamily="34" charset="0"/>
              <a:buChar char="•"/>
            </a:pPr>
            <a:endParaRPr lang="en-US" sz="1100" baseline="0" dirty="0" smtClean="0"/>
          </a:p>
        </p:txBody>
      </p:sp>
      <p:sp>
        <p:nvSpPr>
          <p:cNvPr id="4" name="Slide Number Placeholder 3"/>
          <p:cNvSpPr>
            <a:spLocks noGrp="1"/>
          </p:cNvSpPr>
          <p:nvPr>
            <p:ph type="sldNum" sz="quarter" idx="10"/>
          </p:nvPr>
        </p:nvSpPr>
        <p:spPr/>
        <p:txBody>
          <a:bodyPr/>
          <a:lstStyle/>
          <a:p>
            <a:fld id="{3378AAFC-4B30-4204-9849-0711C279DE3B}" type="slidenum">
              <a:rPr lang="en-GB" smtClean="0"/>
              <a:t>3</a:t>
            </a:fld>
            <a:endParaRPr lang="en-GB" dirty="0"/>
          </a:p>
        </p:txBody>
      </p:sp>
    </p:spTree>
    <p:extLst>
      <p:ext uri="{BB962C8B-B14F-4D97-AF65-F5344CB8AC3E}">
        <p14:creationId xmlns:p14="http://schemas.microsoft.com/office/powerpoint/2010/main" val="9046018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3378AAFC-4B30-4204-9849-0711C279DE3B}" type="slidenum">
              <a:rPr lang="en-GB" smtClean="0">
                <a:solidFill>
                  <a:prstClr val="black"/>
                </a:solidFill>
              </a:rPr>
              <a:pPr/>
              <a:t>30</a:t>
            </a:fld>
            <a:endParaRPr lang="en-GB" dirty="0">
              <a:solidFill>
                <a:prstClr val="black"/>
              </a:solidFill>
            </a:endParaRPr>
          </a:p>
        </p:txBody>
      </p:sp>
    </p:spTree>
    <p:extLst>
      <p:ext uri="{BB962C8B-B14F-4D97-AF65-F5344CB8AC3E}">
        <p14:creationId xmlns:p14="http://schemas.microsoft.com/office/powerpoint/2010/main" val="946545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How many of you have heard of these acronyms?  RESP,</a:t>
            </a:r>
            <a:r>
              <a:rPr lang="en-US" baseline="0" dirty="0" smtClean="0"/>
              <a:t> RIF, RDSP, RPP DC?</a:t>
            </a:r>
            <a:endParaRPr lang="en-US" dirty="0" smtClean="0"/>
          </a:p>
          <a:p>
            <a:endParaRPr lang="en-US" dirty="0" smtClean="0"/>
          </a:p>
          <a:p>
            <a:pPr marL="171450" indent="-171450">
              <a:buFont typeface="Arial" panose="020B0604020202020204" pitchFamily="34" charset="0"/>
              <a:buChar char="•"/>
            </a:pPr>
            <a:r>
              <a:rPr lang="en-US" dirty="0" smtClean="0"/>
              <a:t>What about some of the more common terms?  RRSP? TFSA? </a:t>
            </a:r>
          </a:p>
          <a:p>
            <a:endParaRPr lang="en-US" dirty="0" smtClean="0"/>
          </a:p>
          <a:p>
            <a:pPr marL="171450" indent="-171450">
              <a:buFont typeface="Arial" panose="020B0604020202020204" pitchFamily="34" charset="0"/>
              <a:buChar char="•"/>
            </a:pPr>
            <a:r>
              <a:rPr lang="en-US" dirty="0" smtClean="0"/>
              <a:t>If you are among the younger generations and you have just finished school, you are likely to have heard of the RESP.</a:t>
            </a:r>
          </a:p>
          <a:p>
            <a:endParaRPr lang="en-US" dirty="0" smtClean="0"/>
          </a:p>
          <a:p>
            <a:pPr marL="171450" indent="-171450">
              <a:buFont typeface="Arial" panose="020B0604020202020204" pitchFamily="34" charset="0"/>
              <a:buChar char="•"/>
            </a:pPr>
            <a:r>
              <a:rPr lang="en-US" dirty="0" smtClean="0"/>
              <a:t>Most of the</a:t>
            </a:r>
            <a:r>
              <a:rPr lang="en-US" baseline="0" dirty="0" smtClean="0"/>
              <a:t> other acronyms you see on the screen </a:t>
            </a:r>
            <a:r>
              <a:rPr lang="en-US" dirty="0" smtClean="0"/>
              <a:t>are related to retirement,</a:t>
            </a:r>
            <a:r>
              <a:rPr lang="en-US" baseline="0" dirty="0" smtClean="0"/>
              <a:t> and this lesson will explain each of these in more detail.</a:t>
            </a: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4</a:t>
            </a:fld>
            <a:endParaRPr lang="en-GB" dirty="0"/>
          </a:p>
        </p:txBody>
      </p:sp>
    </p:spTree>
    <p:extLst>
      <p:ext uri="{BB962C8B-B14F-4D97-AF65-F5344CB8AC3E}">
        <p14:creationId xmlns:p14="http://schemas.microsoft.com/office/powerpoint/2010/main" val="4275899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purpose of today’s lesson is to provide some context and order around</a:t>
            </a:r>
            <a:r>
              <a:rPr lang="en-US" baseline="0" dirty="0" smtClean="0"/>
              <a:t> the </a:t>
            </a:r>
            <a:r>
              <a:rPr lang="en-US" dirty="0" smtClean="0"/>
              <a:t>different types of investment accounts.</a:t>
            </a:r>
          </a:p>
          <a:p>
            <a:endParaRPr lang="en-US" dirty="0" smtClean="0"/>
          </a:p>
          <a:p>
            <a:pPr marL="171450" indent="-171450">
              <a:buFont typeface="Arial" panose="020B0604020202020204" pitchFamily="34" charset="0"/>
              <a:buChar char="•"/>
            </a:pPr>
            <a:r>
              <a:rPr lang="en-US" dirty="0" smtClean="0"/>
              <a:t>It is important to remember</a:t>
            </a:r>
            <a:r>
              <a:rPr lang="en-US" baseline="0" dirty="0" smtClean="0"/>
              <a:t> that</a:t>
            </a:r>
            <a:r>
              <a:rPr lang="en-US" dirty="0" smtClean="0"/>
              <a:t> some of these account structures will only apply in certain situations, and some will only apply at certain times in your life.  </a:t>
            </a:r>
          </a:p>
          <a:p>
            <a:endParaRPr lang="en-US" dirty="0" smtClean="0"/>
          </a:p>
          <a:p>
            <a:pPr marL="171450" indent="-171450">
              <a:buFont typeface="Arial" panose="020B0604020202020204" pitchFamily="34" charset="0"/>
              <a:buChar char="•"/>
            </a:pPr>
            <a:r>
              <a:rPr lang="en-US" dirty="0" smtClean="0"/>
              <a:t>Because of this, you should view these types of accounts as wealth tools.  </a:t>
            </a:r>
          </a:p>
          <a:p>
            <a:endParaRPr lang="en-US" dirty="0" smtClean="0"/>
          </a:p>
          <a:p>
            <a:pPr marL="171450" indent="-171450">
              <a:buFont typeface="Arial" panose="020B0604020202020204" pitchFamily="34" charset="0"/>
              <a:buChar char="•"/>
            </a:pPr>
            <a:r>
              <a:rPr lang="en-US" dirty="0" smtClean="0"/>
              <a:t>Just like using a hammer to build your house quicker, using the proper wealth tool at the proper time will help you build your wealth quicker</a:t>
            </a:r>
            <a:r>
              <a:rPr lang="en-US" baseline="0" dirty="0" smtClean="0"/>
              <a:t> and manage your money more efficiently.</a:t>
            </a:r>
          </a:p>
        </p:txBody>
      </p:sp>
      <p:sp>
        <p:nvSpPr>
          <p:cNvPr id="4" name="Slide Number Placeholder 3"/>
          <p:cNvSpPr>
            <a:spLocks noGrp="1"/>
          </p:cNvSpPr>
          <p:nvPr>
            <p:ph type="sldNum" sz="quarter" idx="10"/>
          </p:nvPr>
        </p:nvSpPr>
        <p:spPr/>
        <p:txBody>
          <a:bodyPr/>
          <a:lstStyle/>
          <a:p>
            <a:fld id="{3378AAFC-4B30-4204-9849-0711C279DE3B}" type="slidenum">
              <a:rPr lang="en-GB" smtClean="0"/>
              <a:t>5</a:t>
            </a:fld>
            <a:endParaRPr lang="en-GB" dirty="0"/>
          </a:p>
        </p:txBody>
      </p:sp>
    </p:spTree>
    <p:extLst>
      <p:ext uri="{BB962C8B-B14F-4D97-AF65-F5344CB8AC3E}">
        <p14:creationId xmlns:p14="http://schemas.microsoft.com/office/powerpoint/2010/main" val="904601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the</a:t>
            </a:r>
            <a:r>
              <a:rPr lang="en-US" baseline="0" dirty="0" smtClean="0"/>
              <a:t> Canadian landscape, there are two main types of accounts intended to allow you to manage your money- taxable and non-taxable.</a:t>
            </a:r>
          </a:p>
          <a:p>
            <a:pPr marL="171450" indent="-171450">
              <a:buFont typeface="Arial" panose="020B0604020202020204" pitchFamily="34" charset="0"/>
              <a:buChar char="•"/>
            </a:pP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6</a:t>
            </a:fld>
            <a:endParaRPr lang="en-GB" dirty="0"/>
          </a:p>
        </p:txBody>
      </p:sp>
    </p:spTree>
    <p:extLst>
      <p:ext uri="{BB962C8B-B14F-4D97-AF65-F5344CB8AC3E}">
        <p14:creationId xmlns:p14="http://schemas.microsoft.com/office/powerpoint/2010/main" val="1964888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Unfortunately, the government says that not all income earned through a bank or investment account is tax free.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To facilitate tax free or tax deferred savings, they allow an individual </a:t>
            </a:r>
            <a:r>
              <a:rPr lang="en-US" dirty="0" smtClean="0"/>
              <a:t>to set up registered accounts.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Why?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indent="-171450">
              <a:buFont typeface="Arial" panose="020B0604020202020204" pitchFamily="34" charset="0"/>
              <a:buChar char="•"/>
            </a:pPr>
            <a:r>
              <a:rPr lang="en-US" dirty="0" smtClean="0"/>
              <a:t>Because the government recognizes the power of compound income.  </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By not taxing investment income for things that the government wants you to save for, like retirement or education, you have more money growing for you which produces a bigger amount of savings later on.</a:t>
            </a:r>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solidFill>
                  <a:prstClr val="black"/>
                </a:solidFill>
              </a:rPr>
              <a:pPr/>
              <a:t>7</a:t>
            </a:fld>
            <a:endParaRPr lang="en-GB" dirty="0">
              <a:solidFill>
                <a:prstClr val="black"/>
              </a:solidFill>
            </a:endParaRPr>
          </a:p>
        </p:txBody>
      </p:sp>
    </p:spTree>
    <p:extLst>
      <p:ext uri="{BB962C8B-B14F-4D97-AF65-F5344CB8AC3E}">
        <p14:creationId xmlns:p14="http://schemas.microsoft.com/office/powerpoint/2010/main" val="3796374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 general rule of thumb, in Canada, all income</a:t>
            </a:r>
            <a:r>
              <a:rPr lang="en-US" baseline="0" dirty="0" smtClean="0"/>
              <a:t> earned, whether it be employment income, rental income, or investment income to name a few, is taxable by the government.</a:t>
            </a:r>
          </a:p>
          <a:p>
            <a:endParaRPr lang="en-US" baseline="0" dirty="0" smtClean="0"/>
          </a:p>
          <a:p>
            <a:pPr marL="171450" indent="-171450">
              <a:buFont typeface="Arial" panose="020B0604020202020204" pitchFamily="34" charset="0"/>
              <a:buChar char="•"/>
            </a:pPr>
            <a:r>
              <a:rPr lang="en-US" baseline="0" dirty="0" smtClean="0"/>
              <a:t>The only exception to this is if the government says it is tax free, in which case they impose rules and limitations around how much is non-taxable and when it becomes taxable, and a registered account is used to help manage this.</a:t>
            </a: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8</a:t>
            </a:fld>
            <a:endParaRPr lang="en-GB" dirty="0"/>
          </a:p>
        </p:txBody>
      </p:sp>
    </p:spTree>
    <p:extLst>
      <p:ext uri="{BB962C8B-B14F-4D97-AF65-F5344CB8AC3E}">
        <p14:creationId xmlns:p14="http://schemas.microsoft.com/office/powerpoint/2010/main" val="421622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So, you are probably wondering, how does this affect me?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reality is, this impacts all of us.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If the government is taking a portion of the amount of money you are earning, you get to keep less.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Looked at another way, by using the special types of accounts that the government has created to satisfy different wealth needs, you get to keep more money in your pocket in the short-term as majority of the tools the government has built allow the investor to defer paying taxes.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Now again, you may wonder, “but what’s the difference?  Does it really matter whether or not I pay tax now vs. in the future?”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And the answer is, it does.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more money you have invested and working for you now, the more money you will keep having over time, and the faster your money grow. Since compound interest is very powerful, having money which grows tax free or tax-deferred is very advantageous.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It is for this reason that it is so important to learn about the different types of investments accounts and how income earned in those accounts are taxed by the government.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  </a:t>
            </a:r>
            <a:endParaRPr lang="en-US" sz="1200" dirty="0" smtClean="0"/>
          </a:p>
          <a:p>
            <a:endParaRPr lang="en-US" sz="1200" dirty="0" smtClean="0"/>
          </a:p>
          <a:p>
            <a:endParaRPr lang="en-US" sz="1200" dirty="0"/>
          </a:p>
        </p:txBody>
      </p:sp>
      <p:sp>
        <p:nvSpPr>
          <p:cNvPr id="4" name="Slide Number Placeholder 3"/>
          <p:cNvSpPr>
            <a:spLocks noGrp="1"/>
          </p:cNvSpPr>
          <p:nvPr>
            <p:ph type="sldNum" sz="quarter" idx="10"/>
          </p:nvPr>
        </p:nvSpPr>
        <p:spPr/>
        <p:txBody>
          <a:bodyPr/>
          <a:lstStyle/>
          <a:p>
            <a:fld id="{3378AAFC-4B30-4204-9849-0711C279DE3B}" type="slidenum">
              <a:rPr lang="en-GB" smtClean="0"/>
              <a:t>9</a:t>
            </a:fld>
            <a:endParaRPr lang="en-GB" dirty="0"/>
          </a:p>
        </p:txBody>
      </p:sp>
    </p:spTree>
    <p:extLst>
      <p:ext uri="{BB962C8B-B14F-4D97-AF65-F5344CB8AC3E}">
        <p14:creationId xmlns:p14="http://schemas.microsoft.com/office/powerpoint/2010/main" val="11227395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rint (1)">
    <p:bg bwMode="ltGray">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 y="0"/>
            <a:ext cx="9142642" cy="3430189"/>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31800" y="5841415"/>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3" name="Picture 2"/>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122121869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Break Pri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441700" y="6354000"/>
            <a:ext cx="1828800" cy="198000"/>
          </a:xfrm>
        </p:spPr>
        <p:txBody>
          <a:body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0"/>
            <a:ext cx="5689600" cy="3857375"/>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1"/>
          <p:cNvSpPr>
            <a:spLocks noGrp="1"/>
          </p:cNvSpPr>
          <p:nvPr>
            <p:ph type="title"/>
          </p:nvPr>
        </p:nvSpPr>
        <p:spPr>
          <a:xfrm>
            <a:off x="456274" y="266812"/>
            <a:ext cx="8307939" cy="363600"/>
          </a:xfrm>
        </p:spPr>
        <p:txBody>
          <a:bodyPr/>
          <a:lstStyle/>
          <a:p>
            <a:r>
              <a:rPr lang="en-US"/>
              <a:t>Click to edit Master title style</a:t>
            </a:r>
            <a:endParaRPr lang="en-US" dirty="0"/>
          </a:p>
        </p:txBody>
      </p:sp>
      <p:sp>
        <p:nvSpPr>
          <p:cNvPr id="9" name="Text Placeholder 2"/>
          <p:cNvSpPr>
            <a:spLocks noGrp="1"/>
          </p:cNvSpPr>
          <p:nvPr>
            <p:ph type="body" idx="14" hasCustomPrompt="1"/>
          </p:nvPr>
        </p:nvSpPr>
        <p:spPr>
          <a:xfrm>
            <a:off x="456274" y="91255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311725404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ection Break Print_Disclaimer">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1"/>
            <a:ext cx="5689600" cy="3080530"/>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1"/>
          <p:cNvSpPr>
            <a:spLocks noGrp="1"/>
          </p:cNvSpPr>
          <p:nvPr>
            <p:ph type="title"/>
          </p:nvPr>
        </p:nvSpPr>
        <p:spPr>
          <a:xfrm>
            <a:off x="454134" y="266812"/>
            <a:ext cx="8307939" cy="363600"/>
          </a:xfrm>
        </p:spPr>
        <p:txBody>
          <a:bodyPr/>
          <a:lstStyle/>
          <a:p>
            <a:r>
              <a:rPr lang="en-US" dirty="0"/>
              <a:t>Click to edit Master title style</a:t>
            </a:r>
          </a:p>
        </p:txBody>
      </p:sp>
      <p:sp>
        <p:nvSpPr>
          <p:cNvPr id="10" name="Text Placeholder 2"/>
          <p:cNvSpPr>
            <a:spLocks noGrp="1"/>
          </p:cNvSpPr>
          <p:nvPr>
            <p:ph type="body" idx="15" hasCustomPrompt="1"/>
          </p:nvPr>
        </p:nvSpPr>
        <p:spPr>
          <a:xfrm>
            <a:off x="456274" y="918193"/>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299316601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Print (1)">
    <p:bg bwMode="ltGray">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 y="0"/>
            <a:ext cx="9142642" cy="3430189"/>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31800" y="5841415"/>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3" name="Picture 2"/>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18593223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Print (2)">
    <p:bg bwMode="ltGray">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l="265" t="32419" r="355" b="5413"/>
          <a:stretch/>
        </p:blipFill>
        <p:spPr bwMode="hidden">
          <a:xfrm>
            <a:off x="0" y="0"/>
            <a:ext cx="9144001" cy="3432000"/>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34680417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Print (3)">
    <p:bg bwMode="ltGray">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hidden">
          <a:xfrm>
            <a:off x="0" y="0"/>
            <a:ext cx="9144000" cy="3432000"/>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5149729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rint (4)">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print">
            <a:extLst>
              <a:ext uri="{28A0092B-C50C-407E-A947-70E740481C1C}">
                <a14:useLocalDpi xmlns:a14="http://schemas.microsoft.com/office/drawing/2010/main" val="0"/>
              </a:ext>
            </a:extLst>
          </a:blip>
          <a:srcRect t="32747" b="4276"/>
          <a:stretch/>
        </p:blipFill>
        <p:spPr>
          <a:xfrm>
            <a:off x="0" y="-1"/>
            <a:ext cx="9144000" cy="3455582"/>
          </a:xfrm>
          <a:prstGeom prst="rect">
            <a:avLst/>
          </a:prstGeom>
        </p:spPr>
      </p:pic>
      <p:sp>
        <p:nvSpPr>
          <p:cNvPr id="10" name="Text Placeholder 9"/>
          <p:cNvSpPr>
            <a:spLocks noGrp="1"/>
          </p:cNvSpPr>
          <p:nvPr>
            <p:ph type="body" sz="quarter" idx="13" hasCustomPrompt="1"/>
          </p:nvPr>
        </p:nvSpPr>
        <p:spPr>
          <a:xfrm>
            <a:off x="431800" y="3804608"/>
            <a:ext cx="5689600" cy="1747068"/>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312303384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Content and Sub-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3" name="Content Placeholder 2"/>
          <p:cNvSpPr>
            <a:spLocks noGrp="1"/>
          </p:cNvSpPr>
          <p:nvPr>
            <p:ph idx="1"/>
          </p:nvPr>
        </p:nvSpPr>
        <p:spPr>
          <a:xfrm>
            <a:off x="431799" y="1396799"/>
            <a:ext cx="8304427"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2"/>
          <p:cNvSpPr>
            <a:spLocks noGrp="1"/>
          </p:cNvSpPr>
          <p:nvPr>
            <p:ph type="body" idx="13" hasCustomPrompt="1"/>
          </p:nvPr>
        </p:nvSpPr>
        <p:spPr>
          <a:xfrm>
            <a:off x="419100" y="8730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solidFill>
                  <a:srgbClr val="002567"/>
                </a:solidFill>
              </a:rPr>
              <a:pPr/>
              <a:t>‹#›</a:t>
            </a:fld>
            <a:endParaRPr lang="en-US" dirty="0" smtClean="0">
              <a:solidFill>
                <a:srgbClr val="002567"/>
              </a:solidFill>
            </a:endParaRP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0" name="Rectangle 9"/>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rgbClr val="FFFFFF"/>
                </a:solidFill>
              </a:rPr>
              <a:t>MODULE </a:t>
            </a:r>
            <a:r>
              <a:rPr lang="en-GB" sz="1100" dirty="0" smtClean="0">
                <a:solidFill>
                  <a:srgbClr val="FFFFFF"/>
                </a:solidFill>
              </a:rPr>
              <a:t>6</a:t>
            </a:r>
            <a:endParaRPr lang="en-GB" sz="1200" dirty="0">
              <a:solidFill>
                <a:srgbClr val="FFFFFF"/>
              </a:solidFill>
            </a:endParaRPr>
          </a:p>
          <a:p>
            <a:pPr>
              <a:lnSpc>
                <a:spcPct val="80000"/>
              </a:lnSpc>
            </a:pPr>
            <a:r>
              <a:rPr lang="en-US" sz="1200" dirty="0">
                <a:solidFill>
                  <a:srgbClr val="FFFFFF"/>
                </a:solidFill>
                <a:latin typeface="Calibri" panose="020F0502020204030204" pitchFamily="34" charset="0"/>
              </a:rPr>
              <a:t>Investment </a:t>
            </a:r>
            <a:r>
              <a:rPr lang="en-US" sz="1200" dirty="0" smtClean="0">
                <a:solidFill>
                  <a:srgbClr val="FFFFFF"/>
                </a:solidFill>
                <a:latin typeface="Calibri" panose="020F0502020204030204" pitchFamily="34" charset="0"/>
              </a:rPr>
              <a:t>Accounts</a:t>
            </a:r>
            <a:endParaRPr lang="en-GB" sz="1200" dirty="0">
              <a:solidFill>
                <a:srgbClr val="FFFFFF"/>
              </a:solidFill>
            </a:endParaRPr>
          </a:p>
        </p:txBody>
      </p:sp>
    </p:spTree>
    <p:extLst>
      <p:ext uri="{BB962C8B-B14F-4D97-AF65-F5344CB8AC3E}">
        <p14:creationId xmlns:p14="http://schemas.microsoft.com/office/powerpoint/2010/main" val="410065424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modu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solidFill>
                  <a:srgbClr val="002567"/>
                </a:solidFill>
              </a:rPr>
              <a:pPr/>
              <a:t>‹#›</a:t>
            </a:fld>
            <a:endParaRPr lang="en-US" dirty="0" smtClean="0">
              <a:solidFill>
                <a:srgbClr val="002567"/>
              </a:solidFill>
            </a:endParaRP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0" name="Rectangle 9"/>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rgbClr val="FFFFFF"/>
                </a:solidFill>
              </a:rPr>
              <a:t>MODULE </a:t>
            </a:r>
            <a:r>
              <a:rPr lang="en-GB" sz="1100" dirty="0" smtClean="0">
                <a:solidFill>
                  <a:srgbClr val="FFFFFF"/>
                </a:solidFill>
              </a:rPr>
              <a:t>6</a:t>
            </a:r>
            <a:endParaRPr lang="en-GB" sz="1200" dirty="0">
              <a:solidFill>
                <a:srgbClr val="FFFFFF"/>
              </a:solidFill>
            </a:endParaRPr>
          </a:p>
          <a:p>
            <a:pPr>
              <a:lnSpc>
                <a:spcPct val="80000"/>
              </a:lnSpc>
            </a:pPr>
            <a:r>
              <a:rPr lang="en-US" sz="1200" dirty="0">
                <a:solidFill>
                  <a:srgbClr val="FFFFFF"/>
                </a:solidFill>
                <a:latin typeface="Calibri" panose="020F0502020204030204" pitchFamily="34" charset="0"/>
              </a:rPr>
              <a:t>Investment </a:t>
            </a:r>
            <a:r>
              <a:rPr lang="en-US" sz="1200" dirty="0" smtClean="0">
                <a:solidFill>
                  <a:srgbClr val="FFFFFF"/>
                </a:solidFill>
                <a:latin typeface="Calibri" panose="020F0502020204030204" pitchFamily="34" charset="0"/>
              </a:rPr>
              <a:t>Accounts</a:t>
            </a:r>
            <a:endParaRPr lang="en-GB" sz="1200" dirty="0">
              <a:solidFill>
                <a:srgbClr val="FFFFFF"/>
              </a:solidFill>
            </a:endParaRPr>
          </a:p>
        </p:txBody>
      </p:sp>
    </p:spTree>
    <p:extLst>
      <p:ext uri="{BB962C8B-B14F-4D97-AF65-F5344CB8AC3E}">
        <p14:creationId xmlns:p14="http://schemas.microsoft.com/office/powerpoint/2010/main" val="28173425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Content and Sub-heading">
    <p:spTree>
      <p:nvGrpSpPr>
        <p:cNvPr id="1" name=""/>
        <p:cNvGrpSpPr/>
        <p:nvPr/>
      </p:nvGrpSpPr>
      <p:grpSpPr>
        <a:xfrm>
          <a:off x="0" y="0"/>
          <a:ext cx="0" cy="0"/>
          <a:chOff x="0" y="0"/>
          <a:chExt cx="0" cy="0"/>
        </a:xfrm>
      </p:grpSpPr>
      <p:sp>
        <p:nvSpPr>
          <p:cNvPr id="9" name="Text Placeholder 2"/>
          <p:cNvSpPr>
            <a:spLocks noGrp="1"/>
          </p:cNvSpPr>
          <p:nvPr>
            <p:ph type="body" idx="13" hasCustomPrompt="1"/>
          </p:nvPr>
        </p:nvSpPr>
        <p:spPr>
          <a:xfrm>
            <a:off x="1062182" y="1039252"/>
            <a:ext cx="7653481" cy="375974"/>
          </a:xfrm>
        </p:spPr>
        <p:txBody>
          <a:bodyPr vert="horz" lIns="0" tIns="0" rIns="0" bIns="0" rtlCol="0" anchor="t" anchorCtr="0">
            <a:noAutofit/>
          </a:bodyPr>
          <a:lstStyle>
            <a:lvl1pPr>
              <a:defRPr lang="en-GB" sz="2800" dirty="0">
                <a:solidFill>
                  <a:srgbClr val="002567"/>
                </a:solidFill>
                <a:latin typeface="Calibri" pitchFamily="34" charset="0"/>
                <a:ea typeface="Times New Roman" pitchFamily="18" charset="0"/>
                <a:cs typeface="Calibri" pitchFamily="34" charset="0"/>
              </a:defRPr>
            </a:lvl1pPr>
          </a:lstStyle>
          <a:p>
            <a:pPr lvl="0" fontAlgn="base">
              <a:spcBef>
                <a:spcPct val="0"/>
              </a:spcBef>
              <a:spcAft>
                <a:spcPct val="0"/>
              </a:spcAft>
            </a:pPr>
            <a:r>
              <a:rPr lang="en-GB" dirty="0"/>
              <a:t>Page sub-title Arial 20pt, single line space</a:t>
            </a:r>
          </a:p>
        </p:txBody>
      </p:sp>
      <p:sp>
        <p:nvSpPr>
          <p:cNvPr id="2" name="Title 1"/>
          <p:cNvSpPr>
            <a:spLocks noGrp="1"/>
          </p:cNvSpPr>
          <p:nvPr>
            <p:ph type="title"/>
          </p:nvPr>
        </p:nvSpPr>
        <p:spPr/>
        <p:txBody>
          <a:bodyPr vert="horz" lIns="0" tIns="0" rIns="0" bIns="0" rtlCol="0" anchor="t" anchorCtr="0">
            <a:noAutofit/>
          </a:bodyPr>
          <a:lstStyle>
            <a:lvl1pPr>
              <a:defRPr lang="en-US" dirty="0">
                <a:latin typeface="Georgia" panose="02040502050405020303" pitchFamily="18" charset="0"/>
              </a:defRPr>
            </a:lvl1pPr>
          </a:lstStyle>
          <a:p>
            <a:pPr lvl="0"/>
            <a:r>
              <a:rPr lang="en-US"/>
              <a:t>Click to edit Master title style</a:t>
            </a:r>
            <a:endParaRPr lang="en-US" dirty="0"/>
          </a:p>
        </p:txBody>
      </p:sp>
      <p:sp>
        <p:nvSpPr>
          <p:cNvPr id="3" name="Content Placeholder 2"/>
          <p:cNvSpPr>
            <a:spLocks noGrp="1"/>
          </p:cNvSpPr>
          <p:nvPr>
            <p:ph idx="1"/>
          </p:nvPr>
        </p:nvSpPr>
        <p:spPr>
          <a:xfrm>
            <a:off x="431799" y="1699491"/>
            <a:ext cx="8304427" cy="4069483"/>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solidFill>
                  <a:srgbClr val="002567"/>
                </a:solidFill>
              </a:rPr>
              <a:pPr/>
              <a:t>‹#›</a:t>
            </a:fld>
            <a:endParaRPr lang="en-US" dirty="0" smtClean="0">
              <a:solidFill>
                <a:srgbClr val="002567"/>
              </a:solidFill>
            </a:endParaRP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1" name="Rectangle 10"/>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rgbClr val="FFFFFF"/>
                </a:solidFill>
              </a:rPr>
              <a:t>MODULE </a:t>
            </a:r>
            <a:r>
              <a:rPr lang="en-GB" sz="1100" dirty="0" smtClean="0">
                <a:solidFill>
                  <a:srgbClr val="FFFFFF"/>
                </a:solidFill>
              </a:rPr>
              <a:t>6</a:t>
            </a:r>
            <a:endParaRPr lang="en-GB" sz="1200" dirty="0">
              <a:solidFill>
                <a:srgbClr val="FFFFFF"/>
              </a:solidFill>
            </a:endParaRPr>
          </a:p>
          <a:p>
            <a:pPr>
              <a:lnSpc>
                <a:spcPct val="80000"/>
              </a:lnSpc>
            </a:pPr>
            <a:r>
              <a:rPr lang="en-US" sz="1200" dirty="0">
                <a:solidFill>
                  <a:srgbClr val="FFFFFF"/>
                </a:solidFill>
                <a:latin typeface="Calibri" panose="020F0502020204030204" pitchFamily="34" charset="0"/>
              </a:rPr>
              <a:t>Investment </a:t>
            </a:r>
            <a:r>
              <a:rPr lang="en-US" sz="1200" dirty="0" smtClean="0">
                <a:solidFill>
                  <a:srgbClr val="FFFFFF"/>
                </a:solidFill>
                <a:latin typeface="Calibri" panose="020F0502020204030204" pitchFamily="34" charset="0"/>
              </a:rPr>
              <a:t>Accounts</a:t>
            </a:r>
            <a:endParaRPr lang="en-GB" sz="1200" dirty="0">
              <a:solidFill>
                <a:srgbClr val="FFFFFF"/>
              </a:solidFill>
            </a:endParaRPr>
          </a:p>
        </p:txBody>
      </p:sp>
    </p:spTree>
    <p:extLst>
      <p:ext uri="{BB962C8B-B14F-4D97-AF65-F5344CB8AC3E}">
        <p14:creationId xmlns:p14="http://schemas.microsoft.com/office/powerpoint/2010/main" val="27431282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solidFill>
                  <a:srgbClr val="002567"/>
                </a:solidFill>
              </a:rPr>
              <a:pPr/>
              <a:t>‹#›</a:t>
            </a:fld>
            <a:endParaRPr lang="en-US" dirty="0" smtClean="0">
              <a:solidFill>
                <a:srgbClr val="002567"/>
              </a:solidFill>
            </a:endParaRP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2" name="Rectangle 11"/>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rgbClr val="FFFFFF"/>
                </a:solidFill>
              </a:rPr>
              <a:t>MODULE </a:t>
            </a:r>
            <a:r>
              <a:rPr lang="en-GB" sz="1100" dirty="0" smtClean="0">
                <a:solidFill>
                  <a:srgbClr val="FFFFFF"/>
                </a:solidFill>
              </a:rPr>
              <a:t>6</a:t>
            </a:r>
            <a:endParaRPr lang="en-GB" sz="1200" dirty="0">
              <a:solidFill>
                <a:srgbClr val="FFFFFF"/>
              </a:solidFill>
            </a:endParaRPr>
          </a:p>
          <a:p>
            <a:pPr>
              <a:lnSpc>
                <a:spcPct val="80000"/>
              </a:lnSpc>
            </a:pPr>
            <a:r>
              <a:rPr lang="en-US" sz="1200" dirty="0">
                <a:solidFill>
                  <a:srgbClr val="FFFFFF"/>
                </a:solidFill>
                <a:latin typeface="Calibri" panose="020F0502020204030204" pitchFamily="34" charset="0"/>
              </a:rPr>
              <a:t>Investment </a:t>
            </a:r>
            <a:r>
              <a:rPr lang="en-US" sz="1200" dirty="0" smtClean="0">
                <a:solidFill>
                  <a:srgbClr val="FFFFFF"/>
                </a:solidFill>
                <a:latin typeface="Calibri" panose="020F0502020204030204" pitchFamily="34" charset="0"/>
              </a:rPr>
              <a:t>Accounts</a:t>
            </a:r>
            <a:endParaRPr lang="en-GB" sz="1200" dirty="0">
              <a:solidFill>
                <a:srgbClr val="FFFFFF"/>
              </a:solidFill>
            </a:endParaRPr>
          </a:p>
        </p:txBody>
      </p:sp>
    </p:spTree>
    <p:extLst>
      <p:ext uri="{BB962C8B-B14F-4D97-AF65-F5344CB8AC3E}">
        <p14:creationId xmlns:p14="http://schemas.microsoft.com/office/powerpoint/2010/main" val="202825019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Print (2)">
    <p:bg bwMode="ltGray">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l="265" t="32419" r="355" b="5413"/>
          <a:stretch/>
        </p:blipFill>
        <p:spPr bwMode="hidden">
          <a:xfrm>
            <a:off x="0" y="0"/>
            <a:ext cx="9144001" cy="3432000"/>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244282444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Content and Sub-heading no modu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3" name="Content Placeholder 2"/>
          <p:cNvSpPr>
            <a:spLocks noGrp="1"/>
          </p:cNvSpPr>
          <p:nvPr>
            <p:ph idx="1"/>
          </p:nvPr>
        </p:nvSpPr>
        <p:spPr>
          <a:xfrm>
            <a:off x="431799" y="1396799"/>
            <a:ext cx="8304427"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2"/>
          <p:cNvSpPr>
            <a:spLocks noGrp="1"/>
          </p:cNvSpPr>
          <p:nvPr>
            <p:ph type="body" idx="13" hasCustomPrompt="1"/>
          </p:nvPr>
        </p:nvSpPr>
        <p:spPr>
          <a:xfrm>
            <a:off x="419100" y="8730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7" name="Slide Number Placeholder 5"/>
          <p:cNvSpPr txBox="1">
            <a:spLocks/>
          </p:cNvSpPr>
          <p:nvPr userDrawn="1"/>
        </p:nvSpPr>
        <p:spPr>
          <a:xfrm>
            <a:off x="441700" y="6354000"/>
            <a:ext cx="9144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solidFill>
                  <a:srgbClr val="002567"/>
                </a:solidFill>
              </a:rPr>
              <a:pPr/>
              <a:t>‹#›</a:t>
            </a:fld>
            <a:endParaRPr lang="en-US" dirty="0" smtClean="0">
              <a:solidFill>
                <a:srgbClr val="002567"/>
              </a:solidFill>
            </a:endParaRPr>
          </a:p>
        </p:txBody>
      </p:sp>
      <p:sp>
        <p:nvSpPr>
          <p:cNvPr id="15" name="Snip and Round Single Corner Rectangle 14"/>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6" name="Rectangle 15"/>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rgbClr val="FFFFFF"/>
                </a:solidFill>
              </a:rPr>
              <a:t>MODULE </a:t>
            </a:r>
            <a:r>
              <a:rPr lang="en-GB" sz="1100" dirty="0" smtClean="0">
                <a:solidFill>
                  <a:srgbClr val="FFFFFF"/>
                </a:solidFill>
              </a:rPr>
              <a:t>6</a:t>
            </a:r>
            <a:endParaRPr lang="en-GB" sz="1200" dirty="0">
              <a:solidFill>
                <a:srgbClr val="FFFFFF"/>
              </a:solidFill>
            </a:endParaRPr>
          </a:p>
          <a:p>
            <a:pPr>
              <a:lnSpc>
                <a:spcPct val="80000"/>
              </a:lnSpc>
            </a:pPr>
            <a:r>
              <a:rPr lang="en-US" sz="1200" dirty="0" smtClean="0">
                <a:solidFill>
                  <a:schemeClr val="bg1"/>
                </a:solidFill>
                <a:latin typeface="Calibri" panose="020F0502020204030204" pitchFamily="34" charset="0"/>
              </a:rPr>
              <a:t>Account Types</a:t>
            </a:r>
            <a:endParaRPr lang="en-GB" sz="1200" dirty="0">
              <a:solidFill>
                <a:srgbClr val="FFFFFF"/>
              </a:solidFill>
            </a:endParaRPr>
          </a:p>
        </p:txBody>
      </p:sp>
      <p:pic>
        <p:nvPicPr>
          <p:cNvPr id="11" name="Picture 10"/>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38521" y="6177713"/>
            <a:ext cx="1399922" cy="550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3681875" y="6237556"/>
            <a:ext cx="1140977" cy="369332"/>
          </a:xfrm>
          <a:prstGeom prst="rect">
            <a:avLst/>
          </a:prstGeom>
          <a:noFill/>
        </p:spPr>
        <p:txBody>
          <a:bodyPr wrap="square" rtlCol="0">
            <a:spAutoFit/>
          </a:bodyPr>
          <a:lstStyle/>
          <a:p>
            <a:pPr algn="l">
              <a:spcAft>
                <a:spcPts val="1200"/>
              </a:spcAft>
            </a:pPr>
            <a:r>
              <a:rPr lang="en-US" sz="900" i="1" dirty="0">
                <a:solidFill>
                  <a:schemeClr val="bg1"/>
                </a:solidFill>
                <a:latin typeface="Arial" charset="0"/>
                <a:ea typeface="ＭＳ Ｐゴシック" charset="-128"/>
                <a:cs typeface="Calibri" charset="0"/>
              </a:rPr>
              <a:t>Content themes sourced by</a:t>
            </a:r>
            <a:endParaRPr lang="en-US" sz="900" i="1" dirty="0">
              <a:solidFill>
                <a:schemeClr val="bg1"/>
              </a:solidFill>
            </a:endParaRPr>
          </a:p>
        </p:txBody>
      </p:sp>
    </p:spTree>
    <p:extLst>
      <p:ext uri="{BB962C8B-B14F-4D97-AF65-F5344CB8AC3E}">
        <p14:creationId xmlns:p14="http://schemas.microsoft.com/office/powerpoint/2010/main" val="144295993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Break Pri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441700" y="6354000"/>
            <a:ext cx="1828800" cy="198000"/>
          </a:xfrm>
        </p:spPr>
        <p:txBody>
          <a:bodyPr/>
          <a:lstStyle/>
          <a:p>
            <a:fld id="{25B621E3-93B7-4D21-B912-57376FAAC5A7}" type="slidenum">
              <a:rPr lang="en-GB" smtClean="0">
                <a:solidFill>
                  <a:srgbClr val="002567"/>
                </a:solidFill>
              </a:rPr>
              <a:pPr/>
              <a:t>‹#›</a:t>
            </a:fld>
            <a:endParaRPr lang="en-GB" dirty="0">
              <a:solidFill>
                <a:srgbClr val="002567"/>
              </a:solidFill>
            </a:endParaRPr>
          </a:p>
        </p:txBody>
      </p:sp>
      <p:sp>
        <p:nvSpPr>
          <p:cNvPr id="13" name="Text Placeholder 9"/>
          <p:cNvSpPr>
            <a:spLocks noGrp="1"/>
          </p:cNvSpPr>
          <p:nvPr>
            <p:ph type="body" sz="quarter" idx="13" hasCustomPrompt="1"/>
          </p:nvPr>
        </p:nvSpPr>
        <p:spPr>
          <a:xfrm>
            <a:off x="431800" y="1911600"/>
            <a:ext cx="5689600" cy="3857375"/>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1"/>
          <p:cNvSpPr>
            <a:spLocks noGrp="1"/>
          </p:cNvSpPr>
          <p:nvPr>
            <p:ph type="title"/>
          </p:nvPr>
        </p:nvSpPr>
        <p:spPr>
          <a:xfrm>
            <a:off x="456274" y="266812"/>
            <a:ext cx="8307939" cy="363600"/>
          </a:xfrm>
        </p:spPr>
        <p:txBody>
          <a:bodyPr/>
          <a:lstStyle/>
          <a:p>
            <a:r>
              <a:rPr lang="en-US"/>
              <a:t>Click to edit Master title style</a:t>
            </a:r>
            <a:endParaRPr lang="en-US" dirty="0"/>
          </a:p>
        </p:txBody>
      </p:sp>
      <p:sp>
        <p:nvSpPr>
          <p:cNvPr id="9" name="Text Placeholder 2"/>
          <p:cNvSpPr>
            <a:spLocks noGrp="1"/>
          </p:cNvSpPr>
          <p:nvPr>
            <p:ph type="body" idx="14" hasCustomPrompt="1"/>
          </p:nvPr>
        </p:nvSpPr>
        <p:spPr>
          <a:xfrm>
            <a:off x="456274" y="91255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129630228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Break Print_Disclaimer">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25B621E3-93B7-4D21-B912-57376FAAC5A7}" type="slidenum">
              <a:rPr lang="en-GB" smtClean="0">
                <a:solidFill>
                  <a:srgbClr val="002567"/>
                </a:solidFill>
              </a:rPr>
              <a:pPr/>
              <a:t>‹#›</a:t>
            </a:fld>
            <a:endParaRPr lang="en-GB" dirty="0">
              <a:solidFill>
                <a:srgbClr val="002567"/>
              </a:solidFill>
            </a:endParaRPr>
          </a:p>
        </p:txBody>
      </p:sp>
      <p:sp>
        <p:nvSpPr>
          <p:cNvPr id="13" name="Text Placeholder 9"/>
          <p:cNvSpPr>
            <a:spLocks noGrp="1"/>
          </p:cNvSpPr>
          <p:nvPr>
            <p:ph type="body" sz="quarter" idx="13" hasCustomPrompt="1"/>
          </p:nvPr>
        </p:nvSpPr>
        <p:spPr>
          <a:xfrm>
            <a:off x="431800" y="1911601"/>
            <a:ext cx="5689600" cy="3080530"/>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1"/>
          <p:cNvSpPr>
            <a:spLocks noGrp="1"/>
          </p:cNvSpPr>
          <p:nvPr>
            <p:ph type="title"/>
          </p:nvPr>
        </p:nvSpPr>
        <p:spPr>
          <a:xfrm>
            <a:off x="454134" y="266812"/>
            <a:ext cx="8307939" cy="363600"/>
          </a:xfrm>
        </p:spPr>
        <p:txBody>
          <a:bodyPr/>
          <a:lstStyle/>
          <a:p>
            <a:r>
              <a:rPr lang="en-US" dirty="0"/>
              <a:t>Click to edit Master title style</a:t>
            </a:r>
          </a:p>
        </p:txBody>
      </p:sp>
      <p:sp>
        <p:nvSpPr>
          <p:cNvPr id="10" name="Text Placeholder 2"/>
          <p:cNvSpPr>
            <a:spLocks noGrp="1"/>
          </p:cNvSpPr>
          <p:nvPr>
            <p:ph type="body" idx="15" hasCustomPrompt="1"/>
          </p:nvPr>
        </p:nvSpPr>
        <p:spPr>
          <a:xfrm>
            <a:off x="456274" y="918193"/>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133584680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Print (3)">
    <p:bg bwMode="ltGray">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hidden">
          <a:xfrm>
            <a:off x="0" y="0"/>
            <a:ext cx="9144000" cy="3432000"/>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21958909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Print (4)">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print">
            <a:extLst>
              <a:ext uri="{28A0092B-C50C-407E-A947-70E740481C1C}">
                <a14:useLocalDpi xmlns:a14="http://schemas.microsoft.com/office/drawing/2010/main" val="0"/>
              </a:ext>
            </a:extLst>
          </a:blip>
          <a:srcRect t="32747" b="4276"/>
          <a:stretch/>
        </p:blipFill>
        <p:spPr>
          <a:xfrm>
            <a:off x="0" y="-1"/>
            <a:ext cx="9144000" cy="3455582"/>
          </a:xfrm>
          <a:prstGeom prst="rect">
            <a:avLst/>
          </a:prstGeom>
        </p:spPr>
      </p:pic>
      <p:sp>
        <p:nvSpPr>
          <p:cNvPr id="10" name="Text Placeholder 9"/>
          <p:cNvSpPr>
            <a:spLocks noGrp="1"/>
          </p:cNvSpPr>
          <p:nvPr>
            <p:ph type="body" sz="quarter" idx="13" hasCustomPrompt="1"/>
          </p:nvPr>
        </p:nvSpPr>
        <p:spPr>
          <a:xfrm>
            <a:off x="431800" y="3804608"/>
            <a:ext cx="5689600" cy="1747068"/>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274649514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Content and Sub-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3" name="Content Placeholder 2"/>
          <p:cNvSpPr>
            <a:spLocks noGrp="1"/>
          </p:cNvSpPr>
          <p:nvPr>
            <p:ph idx="1"/>
          </p:nvPr>
        </p:nvSpPr>
        <p:spPr>
          <a:xfrm>
            <a:off x="431799" y="1396799"/>
            <a:ext cx="8304427"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2"/>
          <p:cNvSpPr>
            <a:spLocks noGrp="1"/>
          </p:cNvSpPr>
          <p:nvPr>
            <p:ph type="body" idx="13" hasCustomPrompt="1"/>
          </p:nvPr>
        </p:nvSpPr>
        <p:spPr>
          <a:xfrm>
            <a:off x="419100" y="8730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smtClean="0"/>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    </a:t>
            </a:r>
            <a:r>
              <a:rPr lang="en-US" dirty="0" smtClean="0"/>
              <a:t>FINANCIAL LITERACY PROGRAM</a:t>
            </a: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0" name="Rectangle 9"/>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chemeClr val="bg1"/>
                </a:solidFill>
              </a:rPr>
              <a:t>MODULE </a:t>
            </a:r>
            <a:r>
              <a:rPr lang="en-GB" sz="1100" dirty="0" smtClean="0">
                <a:solidFill>
                  <a:schemeClr val="bg1"/>
                </a:solidFill>
              </a:rPr>
              <a:t>6</a:t>
            </a:r>
            <a:endParaRPr lang="en-GB" sz="1200" dirty="0">
              <a:solidFill>
                <a:schemeClr val="bg1"/>
              </a:solidFill>
            </a:endParaRPr>
          </a:p>
          <a:p>
            <a:pPr>
              <a:lnSpc>
                <a:spcPct val="80000"/>
              </a:lnSpc>
            </a:pPr>
            <a:r>
              <a:rPr lang="en-US" sz="1200" dirty="0" smtClean="0">
                <a:solidFill>
                  <a:schemeClr val="bg1"/>
                </a:solidFill>
                <a:latin typeface="Calibri" panose="020F0502020204030204" pitchFamily="34" charset="0"/>
              </a:rPr>
              <a:t>Account Types</a:t>
            </a:r>
            <a:endParaRPr lang="en-GB" sz="1200" dirty="0">
              <a:solidFill>
                <a:schemeClr val="bg1"/>
              </a:solidFill>
            </a:endParaRPr>
          </a:p>
        </p:txBody>
      </p:sp>
    </p:spTree>
    <p:extLst>
      <p:ext uri="{BB962C8B-B14F-4D97-AF65-F5344CB8AC3E}">
        <p14:creationId xmlns:p14="http://schemas.microsoft.com/office/powerpoint/2010/main" val="34141086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modu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smtClean="0"/>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    </a:t>
            </a:r>
            <a:r>
              <a:rPr lang="en-US" dirty="0" smtClean="0"/>
              <a:t>FINANCIAL LITERACY PROGRAM</a:t>
            </a: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0" name="Rectangle 9"/>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chemeClr val="bg1"/>
                </a:solidFill>
              </a:rPr>
              <a:t>MODULE </a:t>
            </a:r>
            <a:r>
              <a:rPr lang="en-GB" sz="1100" dirty="0" smtClean="0">
                <a:solidFill>
                  <a:schemeClr val="bg1"/>
                </a:solidFill>
              </a:rPr>
              <a:t>6</a:t>
            </a:r>
            <a:endParaRPr lang="en-GB" sz="1200" dirty="0">
              <a:solidFill>
                <a:schemeClr val="bg1"/>
              </a:solidFill>
            </a:endParaRPr>
          </a:p>
          <a:p>
            <a:pPr>
              <a:lnSpc>
                <a:spcPct val="80000"/>
              </a:lnSpc>
            </a:pPr>
            <a:r>
              <a:rPr lang="en-US" sz="1200" dirty="0" smtClean="0">
                <a:solidFill>
                  <a:schemeClr val="bg1"/>
                </a:solidFill>
                <a:latin typeface="Calibri" panose="020F0502020204030204" pitchFamily="34" charset="0"/>
              </a:rPr>
              <a:t>Account Types</a:t>
            </a:r>
            <a:endParaRPr lang="en-GB" sz="1200" dirty="0">
              <a:solidFill>
                <a:schemeClr val="bg1"/>
              </a:solidFill>
            </a:endParaRPr>
          </a:p>
        </p:txBody>
      </p:sp>
    </p:spTree>
    <p:extLst>
      <p:ext uri="{BB962C8B-B14F-4D97-AF65-F5344CB8AC3E}">
        <p14:creationId xmlns:p14="http://schemas.microsoft.com/office/powerpoint/2010/main" val="237154228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Content and Sub-heading">
    <p:spTree>
      <p:nvGrpSpPr>
        <p:cNvPr id="1" name=""/>
        <p:cNvGrpSpPr/>
        <p:nvPr/>
      </p:nvGrpSpPr>
      <p:grpSpPr>
        <a:xfrm>
          <a:off x="0" y="0"/>
          <a:ext cx="0" cy="0"/>
          <a:chOff x="0" y="0"/>
          <a:chExt cx="0" cy="0"/>
        </a:xfrm>
      </p:grpSpPr>
      <p:sp>
        <p:nvSpPr>
          <p:cNvPr id="9" name="Text Placeholder 2"/>
          <p:cNvSpPr>
            <a:spLocks noGrp="1"/>
          </p:cNvSpPr>
          <p:nvPr>
            <p:ph type="body" idx="13" hasCustomPrompt="1"/>
          </p:nvPr>
        </p:nvSpPr>
        <p:spPr>
          <a:xfrm>
            <a:off x="1062182" y="1039252"/>
            <a:ext cx="7653481" cy="375974"/>
          </a:xfrm>
        </p:spPr>
        <p:txBody>
          <a:bodyPr vert="horz" lIns="0" tIns="0" rIns="0" bIns="0" rtlCol="0" anchor="t" anchorCtr="0">
            <a:noAutofit/>
          </a:bodyPr>
          <a:lstStyle>
            <a:lvl1pPr>
              <a:defRPr lang="en-GB" sz="2800" dirty="0">
                <a:solidFill>
                  <a:srgbClr val="002567"/>
                </a:solidFill>
                <a:latin typeface="Calibri" pitchFamily="34" charset="0"/>
                <a:ea typeface="Times New Roman" pitchFamily="18" charset="0"/>
                <a:cs typeface="Calibri" pitchFamily="34" charset="0"/>
              </a:defRPr>
            </a:lvl1pPr>
          </a:lstStyle>
          <a:p>
            <a:pPr lvl="0" fontAlgn="base">
              <a:spcBef>
                <a:spcPct val="0"/>
              </a:spcBef>
              <a:spcAft>
                <a:spcPct val="0"/>
              </a:spcAft>
            </a:pPr>
            <a:r>
              <a:rPr lang="en-GB" dirty="0"/>
              <a:t>Page sub-title Arial 20pt, single line space</a:t>
            </a:r>
          </a:p>
        </p:txBody>
      </p:sp>
      <p:sp>
        <p:nvSpPr>
          <p:cNvPr id="2" name="Title 1"/>
          <p:cNvSpPr>
            <a:spLocks noGrp="1"/>
          </p:cNvSpPr>
          <p:nvPr>
            <p:ph type="title"/>
          </p:nvPr>
        </p:nvSpPr>
        <p:spPr/>
        <p:txBody>
          <a:bodyPr vert="horz" lIns="0" tIns="0" rIns="0" bIns="0" rtlCol="0" anchor="t" anchorCtr="0">
            <a:noAutofit/>
          </a:bodyPr>
          <a:lstStyle>
            <a:lvl1pPr>
              <a:defRPr lang="en-US" dirty="0">
                <a:latin typeface="Georgia" panose="02040502050405020303" pitchFamily="18" charset="0"/>
              </a:defRPr>
            </a:lvl1pPr>
          </a:lstStyle>
          <a:p>
            <a:pPr lvl="0"/>
            <a:r>
              <a:rPr lang="en-US"/>
              <a:t>Click to edit Master title style</a:t>
            </a:r>
            <a:endParaRPr lang="en-US" dirty="0"/>
          </a:p>
        </p:txBody>
      </p:sp>
      <p:sp>
        <p:nvSpPr>
          <p:cNvPr id="3" name="Content Placeholder 2"/>
          <p:cNvSpPr>
            <a:spLocks noGrp="1"/>
          </p:cNvSpPr>
          <p:nvPr>
            <p:ph idx="1"/>
          </p:nvPr>
        </p:nvSpPr>
        <p:spPr>
          <a:xfrm>
            <a:off x="431799" y="1699491"/>
            <a:ext cx="8304427" cy="4069483"/>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smtClean="0"/>
          </a:p>
        </p:txBody>
      </p:sp>
      <p:sp>
        <p:nvSpPr>
          <p:cNvPr id="6" name="Snip and Round Single Corner Rectangle 5"/>
          <p:cNvSpPr/>
          <p:nvPr userDrawn="1"/>
        </p:nvSpPr>
        <p:spPr>
          <a:xfrm flipV="1">
            <a:off x="7548464" y="-22172"/>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7" name="Rectangle 6"/>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chemeClr val="bg1"/>
                </a:solidFill>
              </a:rPr>
              <a:t>MODULE </a:t>
            </a:r>
            <a:r>
              <a:rPr lang="en-GB" sz="1100" dirty="0" smtClean="0">
                <a:solidFill>
                  <a:schemeClr val="bg1"/>
                </a:solidFill>
              </a:rPr>
              <a:t>6</a:t>
            </a:r>
            <a:endParaRPr lang="en-GB" sz="1200" dirty="0">
              <a:solidFill>
                <a:schemeClr val="bg1"/>
              </a:solidFill>
            </a:endParaRPr>
          </a:p>
          <a:p>
            <a:pPr>
              <a:lnSpc>
                <a:spcPct val="80000"/>
              </a:lnSpc>
            </a:pPr>
            <a:r>
              <a:rPr lang="en-US" sz="1200" dirty="0" smtClean="0">
                <a:solidFill>
                  <a:schemeClr val="bg1"/>
                </a:solidFill>
                <a:latin typeface="Calibri" panose="020F0502020204030204" pitchFamily="34" charset="0"/>
              </a:rPr>
              <a:t>Account Types</a:t>
            </a:r>
            <a:endParaRPr lang="en-GB" sz="1200" dirty="0">
              <a:solidFill>
                <a:schemeClr val="bg1"/>
              </a:solidFill>
            </a:endParaRPr>
          </a:p>
        </p:txBody>
      </p:sp>
    </p:spTree>
    <p:extLst>
      <p:ext uri="{BB962C8B-B14F-4D97-AF65-F5344CB8AC3E}">
        <p14:creationId xmlns:p14="http://schemas.microsoft.com/office/powerpoint/2010/main" val="18211026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Snip and Round Single Corner Rectangle 9"/>
          <p:cNvSpPr/>
          <p:nvPr userDrawn="1"/>
        </p:nvSpPr>
        <p:spPr>
          <a:xfrm flipV="1">
            <a:off x="7548464" y="-22172"/>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smtClean="0"/>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    </a:t>
            </a:r>
            <a:r>
              <a:rPr lang="en-US" dirty="0" smtClean="0"/>
              <a:t>FINANCIAL LITERACY PROGRAM</a:t>
            </a:r>
          </a:p>
        </p:txBody>
      </p:sp>
      <p:sp>
        <p:nvSpPr>
          <p:cNvPr id="9" name="Rectangle 8"/>
          <p:cNvSpPr/>
          <p:nvPr userDrawn="1"/>
        </p:nvSpPr>
        <p:spPr>
          <a:xfrm>
            <a:off x="7651102" y="969"/>
            <a:ext cx="1492898" cy="387798"/>
          </a:xfrm>
          <a:prstGeom prst="rect">
            <a:avLst/>
          </a:prstGeom>
        </p:spPr>
        <p:txBody>
          <a:bodyPr wrap="square">
            <a:spAutoFit/>
          </a:bodyPr>
          <a:lstStyle/>
          <a:p>
            <a:pPr>
              <a:lnSpc>
                <a:spcPct val="80000"/>
              </a:lnSpc>
            </a:pPr>
            <a:r>
              <a:rPr lang="en-GB" sz="1100" dirty="0">
                <a:solidFill>
                  <a:schemeClr val="bg1"/>
                </a:solidFill>
              </a:rPr>
              <a:t>MODULE </a:t>
            </a:r>
            <a:r>
              <a:rPr lang="en-GB" sz="1100" dirty="0" smtClean="0">
                <a:solidFill>
                  <a:schemeClr val="bg1"/>
                </a:solidFill>
              </a:rPr>
              <a:t>6</a:t>
            </a:r>
            <a:endParaRPr lang="en-GB" sz="1200" dirty="0">
              <a:solidFill>
                <a:schemeClr val="bg1"/>
              </a:solidFill>
            </a:endParaRPr>
          </a:p>
          <a:p>
            <a:pPr>
              <a:lnSpc>
                <a:spcPct val="80000"/>
              </a:lnSpc>
            </a:pPr>
            <a:r>
              <a:rPr lang="en-US" sz="1200" dirty="0" smtClean="0">
                <a:solidFill>
                  <a:schemeClr val="bg1"/>
                </a:solidFill>
                <a:latin typeface="Calibri" panose="020F0502020204030204" pitchFamily="34" charset="0"/>
              </a:rPr>
              <a:t>Account Types</a:t>
            </a:r>
            <a:endParaRPr lang="en-GB" sz="1200" dirty="0">
              <a:solidFill>
                <a:schemeClr val="bg1"/>
              </a:solidFill>
            </a:endParaRPr>
          </a:p>
        </p:txBody>
      </p:sp>
    </p:spTree>
    <p:extLst>
      <p:ext uri="{BB962C8B-B14F-4D97-AF65-F5344CB8AC3E}">
        <p14:creationId xmlns:p14="http://schemas.microsoft.com/office/powerpoint/2010/main" val="252386510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Content and Sub-heading no modu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3" name="Content Placeholder 2"/>
          <p:cNvSpPr>
            <a:spLocks noGrp="1"/>
          </p:cNvSpPr>
          <p:nvPr>
            <p:ph idx="1"/>
          </p:nvPr>
        </p:nvSpPr>
        <p:spPr>
          <a:xfrm>
            <a:off x="431799" y="1396799"/>
            <a:ext cx="8304427"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2"/>
          <p:cNvSpPr>
            <a:spLocks noGrp="1"/>
          </p:cNvSpPr>
          <p:nvPr>
            <p:ph type="body" idx="13" hasCustomPrompt="1"/>
          </p:nvPr>
        </p:nvSpPr>
        <p:spPr>
          <a:xfrm>
            <a:off x="419100" y="8730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smtClean="0"/>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    </a:t>
            </a:r>
            <a:r>
              <a:rPr lang="en-US" dirty="0" smtClean="0"/>
              <a:t>FINANCIAL LITERACY PROGRAM</a:t>
            </a:r>
          </a:p>
        </p:txBody>
      </p:sp>
      <p:sp>
        <p:nvSpPr>
          <p:cNvPr id="8" name="Snip and Round Single Corner Rectangle 7"/>
          <p:cNvSpPr/>
          <p:nvPr userDrawn="1"/>
        </p:nvSpPr>
        <p:spPr>
          <a:xfrm flipV="1">
            <a:off x="7548466" y="1356"/>
            <a:ext cx="1595536" cy="362537"/>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Tree>
    <p:extLst>
      <p:ext uri="{BB962C8B-B14F-4D97-AF65-F5344CB8AC3E}">
        <p14:creationId xmlns:p14="http://schemas.microsoft.com/office/powerpoint/2010/main" val="12640430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4260" y="280800"/>
            <a:ext cx="8307939" cy="3636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31800" y="1092201"/>
            <a:ext cx="8280400" cy="4676774"/>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441700" y="6354000"/>
            <a:ext cx="1828800" cy="198000"/>
          </a:xfrm>
          <a:prstGeom prst="rect">
            <a:avLst/>
          </a:prstGeom>
        </p:spPr>
        <p:txBody>
          <a:bodyPr vert="horz" lIns="0" tIns="0" rIns="0" bIns="0" rtlCol="0" anchor="b" anchorCtr="0"/>
          <a:lstStyle>
            <a:lvl1pPr algn="l">
              <a:defRPr sz="900">
                <a:solidFill>
                  <a:schemeClr val="accent6"/>
                </a:solidFill>
                <a:latin typeface="Arial" panose="020B0604020202020204" pitchFamily="34" charset="0"/>
                <a:cs typeface="Arial" panose="020B0604020202020204" pitchFamily="34" charset="0"/>
              </a:defRPr>
            </a:lvl1pPr>
          </a:lstStyle>
          <a:p>
            <a:fld id="{25B621E3-93B7-4D21-B912-57376FAAC5A7}" type="slidenum">
              <a:rPr lang="en-GB" smtClean="0"/>
              <a:pPr/>
              <a:t>‹#›</a:t>
            </a:fld>
            <a:r>
              <a:rPr lang="en-GB" dirty="0" smtClean="0"/>
              <a:t>  </a:t>
            </a:r>
            <a:endParaRPr lang="en-US" dirty="0" smtClean="0"/>
          </a:p>
        </p:txBody>
      </p:sp>
      <p:cxnSp>
        <p:nvCxnSpPr>
          <p:cNvPr id="7" name="Straight Connector 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13"/>
          <a:stretch>
            <a:fillRect/>
          </a:stretch>
        </p:blipFill>
        <p:spPr>
          <a:xfrm>
            <a:off x="7254000" y="6217200"/>
            <a:ext cx="1483200" cy="455623"/>
          </a:xfrm>
          <a:prstGeom prst="rect">
            <a:avLst/>
          </a:prstGeom>
        </p:spPr>
      </p:pic>
      <p:cxnSp>
        <p:nvCxnSpPr>
          <p:cNvPr id="10" name="Straight Connector 9"/>
          <p:cNvCxnSpPr/>
          <p:nvPr userDrawn="1"/>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    </a:t>
            </a:r>
            <a:r>
              <a:rPr lang="en-US" dirty="0" smtClean="0"/>
              <a:t>FINANCIAL LITERACY PROGRAM</a:t>
            </a:r>
          </a:p>
        </p:txBody>
      </p:sp>
    </p:spTree>
    <p:extLst>
      <p:ext uri="{BB962C8B-B14F-4D97-AF65-F5344CB8AC3E}">
        <p14:creationId xmlns:p14="http://schemas.microsoft.com/office/powerpoint/2010/main" val="13377442"/>
      </p:ext>
    </p:extLst>
  </p:cSld>
  <p:clrMap bg1="lt1" tx1="dk1" bg2="lt2" tx2="dk2" accent1="accent1" accent2="accent2" accent3="accent3" accent4="accent4" accent5="accent5" accent6="accent6" hlink="hlink" folHlink="folHlink"/>
  <p:sldLayoutIdLst>
    <p:sldLayoutId id="2147483788" r:id="rId1"/>
    <p:sldLayoutId id="2147483685" r:id="rId2"/>
    <p:sldLayoutId id="2147483686" r:id="rId3"/>
    <p:sldLayoutId id="2147483702" r:id="rId4"/>
    <p:sldLayoutId id="2147483801" r:id="rId5"/>
    <p:sldLayoutId id="2147483838" r:id="rId6"/>
    <p:sldLayoutId id="2147483835" r:id="rId7"/>
    <p:sldLayoutId id="2147483837" r:id="rId8"/>
    <p:sldLayoutId id="2147483836" r:id="rId9"/>
    <p:sldLayoutId id="2147483693" r:id="rId10"/>
    <p:sldLayoutId id="2147483830" r:id="rId11"/>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hf hdr="0"/>
  <p:txStyles>
    <p:title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userDrawn="1">
          <p15:clr>
            <a:srgbClr val="F26B43"/>
          </p15:clr>
        </p15:guide>
        <p15:guide id="2" orient="horz" pos="2160" userDrawn="1">
          <p15:clr>
            <a:srgbClr val="F26B43"/>
          </p15:clr>
        </p15:guide>
        <p15:guide id="3" pos="3856" userDrawn="1">
          <p15:clr>
            <a:srgbClr val="F26B43"/>
          </p15:clr>
        </p15:guide>
        <p15:guide id="4" pos="272" userDrawn="1">
          <p15:clr>
            <a:srgbClr val="F26B43"/>
          </p15:clr>
        </p15:guide>
        <p15:guide id="5" pos="5488" userDrawn="1">
          <p15:clr>
            <a:srgbClr val="F26B43"/>
          </p15:clr>
        </p15:guide>
        <p15:guide id="6" pos="1905" userDrawn="1">
          <p15:clr>
            <a:srgbClr val="F26B43"/>
          </p15:clr>
        </p15:guide>
        <p15:guide id="7" pos="2041" userDrawn="1">
          <p15:clr>
            <a:srgbClr val="F26B43"/>
          </p15:clr>
        </p15:guide>
        <p15:guide id="8" pos="3696" userDrawn="1">
          <p15:clr>
            <a:srgbClr val="F26B43"/>
          </p15:clr>
        </p15:guide>
        <p15:guide id="9" orient="horz" pos="913" userDrawn="1">
          <p15:clr>
            <a:srgbClr val="F26B43"/>
          </p15:clr>
        </p15:guide>
        <p15:guide id="10" orient="horz" pos="360" userDrawn="1">
          <p15:clr>
            <a:srgbClr val="F26B43"/>
          </p15:clr>
        </p15:guide>
        <p15:guide id="11" orient="horz" pos="3634" userDrawn="1">
          <p15:clr>
            <a:srgbClr val="F26B43"/>
          </p15:clr>
        </p15:guide>
        <p15:guide id="12" orient="horz" pos="4110" userDrawn="1">
          <p15:clr>
            <a:srgbClr val="F26B43"/>
          </p15:clr>
        </p15:guide>
        <p15:guide id="13" orient="horz" pos="427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4260" y="280800"/>
            <a:ext cx="8307939" cy="3636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31800" y="1092201"/>
            <a:ext cx="8280400" cy="4676774"/>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441700" y="6354000"/>
            <a:ext cx="1828800" cy="198000"/>
          </a:xfrm>
          <a:prstGeom prst="rect">
            <a:avLst/>
          </a:prstGeom>
        </p:spPr>
        <p:txBody>
          <a:bodyPr vert="horz" lIns="0" tIns="0" rIns="0" bIns="0" rtlCol="0" anchor="b" anchorCtr="0"/>
          <a:lstStyle>
            <a:lvl1pPr algn="l">
              <a:defRPr sz="900">
                <a:solidFill>
                  <a:schemeClr val="accent6"/>
                </a:solidFill>
                <a:latin typeface="Arial" panose="020B0604020202020204" pitchFamily="34" charset="0"/>
                <a:cs typeface="Arial" panose="020B0604020202020204" pitchFamily="34" charset="0"/>
              </a:defRPr>
            </a:lvl1pPr>
          </a:lstStyle>
          <a:p>
            <a:fld id="{25B621E3-93B7-4D21-B912-57376FAAC5A7}" type="slidenum">
              <a:rPr lang="en-GB" smtClean="0">
                <a:solidFill>
                  <a:srgbClr val="002567"/>
                </a:solidFill>
              </a:rPr>
              <a:pPr/>
              <a:t>‹#›</a:t>
            </a:fld>
            <a:r>
              <a:rPr lang="en-GB" dirty="0" smtClean="0">
                <a:solidFill>
                  <a:srgbClr val="002567"/>
                </a:solidFill>
              </a:rPr>
              <a:t>  </a:t>
            </a:r>
            <a:endParaRPr lang="en-US" dirty="0" smtClean="0">
              <a:solidFill>
                <a:srgbClr val="002567"/>
              </a:solidFill>
            </a:endParaRPr>
          </a:p>
        </p:txBody>
      </p:sp>
      <p:cxnSp>
        <p:nvCxnSpPr>
          <p:cNvPr id="7" name="Straight Connector 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13"/>
          <a:stretch>
            <a:fillRect/>
          </a:stretch>
        </p:blipFill>
        <p:spPr>
          <a:xfrm>
            <a:off x="7254000" y="6217200"/>
            <a:ext cx="1483200" cy="455623"/>
          </a:xfrm>
          <a:prstGeom prst="rect">
            <a:avLst/>
          </a:prstGeom>
        </p:spPr>
      </p:pic>
      <p:cxnSp>
        <p:nvCxnSpPr>
          <p:cNvPr id="10" name="Straight Connector 9"/>
          <p:cNvCxnSpPr/>
          <p:nvPr userDrawn="1"/>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2567"/>
                </a:solidFill>
              </a:rPr>
              <a:t>|    </a:t>
            </a:r>
            <a:r>
              <a:rPr lang="en-US" dirty="0" smtClean="0">
                <a:solidFill>
                  <a:srgbClr val="002567"/>
                </a:solidFill>
              </a:rPr>
              <a:t>FINANCIAL LITERACY PROGRAM</a:t>
            </a:r>
          </a:p>
        </p:txBody>
      </p:sp>
    </p:spTree>
    <p:extLst>
      <p:ext uri="{BB962C8B-B14F-4D97-AF65-F5344CB8AC3E}">
        <p14:creationId xmlns:p14="http://schemas.microsoft.com/office/powerpoint/2010/main" val="2016350966"/>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hf hdr="0"/>
  <p:txStyles>
    <p:title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p15:clr>
            <a:srgbClr val="F26B43"/>
          </p15:clr>
        </p15:guide>
        <p15:guide id="2" orient="horz" pos="2160">
          <p15:clr>
            <a:srgbClr val="F26B43"/>
          </p15:clr>
        </p15:guide>
        <p15:guide id="3" pos="3856">
          <p15:clr>
            <a:srgbClr val="F26B43"/>
          </p15:clr>
        </p15:guide>
        <p15:guide id="4" pos="272">
          <p15:clr>
            <a:srgbClr val="F26B43"/>
          </p15:clr>
        </p15:guide>
        <p15:guide id="5" pos="5488">
          <p15:clr>
            <a:srgbClr val="F26B43"/>
          </p15:clr>
        </p15:guide>
        <p15:guide id="6" pos="1905">
          <p15:clr>
            <a:srgbClr val="F26B43"/>
          </p15:clr>
        </p15:guide>
        <p15:guide id="7" pos="2041">
          <p15:clr>
            <a:srgbClr val="F26B43"/>
          </p15:clr>
        </p15:guide>
        <p15:guide id="8" pos="3696">
          <p15:clr>
            <a:srgbClr val="F26B43"/>
          </p15:clr>
        </p15:guide>
        <p15:guide id="9" orient="horz" pos="913">
          <p15:clr>
            <a:srgbClr val="F26B43"/>
          </p15:clr>
        </p15:guide>
        <p15:guide id="10" orient="horz" pos="360">
          <p15:clr>
            <a:srgbClr val="F26B43"/>
          </p15:clr>
        </p15:guide>
        <p15:guide id="11" orient="horz" pos="3634">
          <p15:clr>
            <a:srgbClr val="F26B43"/>
          </p15:clr>
        </p15:guide>
        <p15:guide id="12" orient="horz" pos="4110">
          <p15:clr>
            <a:srgbClr val="F26B43"/>
          </p15:clr>
        </p15:guide>
        <p15:guide id="13" orient="horz" pos="427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42.jpeg"/><Relationship Id="rId7"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chart" Target="../charts/chart1.xml"/><Relationship Id="rId5" Type="http://schemas.openxmlformats.org/officeDocument/2006/relationships/image" Target="../media/image44.png"/><Relationship Id="rId10" Type="http://schemas.openxmlformats.org/officeDocument/2006/relationships/image" Target="../media/image47.png"/><Relationship Id="rId4" Type="http://schemas.openxmlformats.org/officeDocument/2006/relationships/image" Target="../media/image43.png"/><Relationship Id="rId9"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8.gi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hyperlink" Target="mailto:Charles.Nowochin@rbc.com" TargetMode="External"/><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74.png"/><Relationship Id="rId5" Type="http://schemas.openxmlformats.org/officeDocument/2006/relationships/hyperlink" Target="mailto:melissa.rhodes@rbc.com" TargetMode="External"/><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and Round Single Corner Rectangle 13"/>
          <p:cNvSpPr/>
          <p:nvPr/>
        </p:nvSpPr>
        <p:spPr>
          <a:xfrm flipH="1" flipV="1">
            <a:off x="-1" y="4638675"/>
            <a:ext cx="3381375" cy="323850"/>
          </a:xfrm>
          <a:prstGeom prst="snipRoundRect">
            <a:avLst>
              <a:gd name="adj1" fmla="val 50000"/>
              <a:gd name="adj2" fmla="val 0"/>
            </a:avLst>
          </a:prstGeom>
          <a:solidFill>
            <a:srgbClr val="A03123"/>
          </a:solidFill>
        </p:spPr>
        <p:txBody>
          <a:bodyPr rtlCol="0" anchor="ctr">
            <a:noAutofit/>
          </a:bodyPr>
          <a:lstStyle/>
          <a:p>
            <a:endParaRPr lang="en-US" sz="1317" dirty="0">
              <a:solidFill>
                <a:srgbClr val="FFFFFF"/>
              </a:solidFill>
            </a:endParaRPr>
          </a:p>
        </p:txBody>
      </p:sp>
      <p:sp>
        <p:nvSpPr>
          <p:cNvPr id="15" name="Rectangle 14"/>
          <p:cNvSpPr/>
          <p:nvPr/>
        </p:nvSpPr>
        <p:spPr>
          <a:xfrm>
            <a:off x="345820" y="4619625"/>
            <a:ext cx="1213794" cy="338554"/>
          </a:xfrm>
          <a:prstGeom prst="rect">
            <a:avLst/>
          </a:prstGeom>
        </p:spPr>
        <p:txBody>
          <a:bodyPr wrap="none">
            <a:spAutoFit/>
          </a:bodyPr>
          <a:lstStyle/>
          <a:p>
            <a:pPr>
              <a:defRPr/>
            </a:pPr>
            <a:r>
              <a:rPr lang="en-US" sz="1600" dirty="0">
                <a:solidFill>
                  <a:srgbClr val="FFFFFF"/>
                </a:solidFill>
                <a:latin typeface="Century Gothic" panose="020B0502020202020204" pitchFamily="34" charset="0"/>
              </a:rPr>
              <a:t>MODULE </a:t>
            </a:r>
            <a:r>
              <a:rPr lang="en-US" sz="1600" dirty="0" smtClean="0">
                <a:solidFill>
                  <a:srgbClr val="FFFFFF"/>
                </a:solidFill>
                <a:latin typeface="Century Gothic" panose="020B0502020202020204" pitchFamily="34" charset="0"/>
              </a:rPr>
              <a:t>6</a:t>
            </a:r>
            <a:endParaRPr lang="en-US" sz="1600" dirty="0">
              <a:solidFill>
                <a:srgbClr val="FFFFFF"/>
              </a:solidFill>
              <a:latin typeface="Century Gothic" panose="020B0502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1" y="0"/>
            <a:ext cx="9137418" cy="4570903"/>
          </a:xfrm>
          <a:prstGeom prst="rect">
            <a:avLst/>
          </a:prstGeom>
        </p:spPr>
      </p:pic>
      <p:sp>
        <p:nvSpPr>
          <p:cNvPr id="3" name="Text Placeholder 2"/>
          <p:cNvSpPr>
            <a:spLocks noGrp="1"/>
          </p:cNvSpPr>
          <p:nvPr>
            <p:ph type="body" sz="quarter" idx="13"/>
          </p:nvPr>
        </p:nvSpPr>
        <p:spPr>
          <a:xfrm>
            <a:off x="431800" y="5257800"/>
            <a:ext cx="8074526" cy="507237"/>
          </a:xfrm>
        </p:spPr>
        <p:txBody>
          <a:bodyPr/>
          <a:lstStyle/>
          <a:p>
            <a:pPr>
              <a:lnSpc>
                <a:spcPct val="80000"/>
              </a:lnSpc>
              <a:spcBef>
                <a:spcPts val="0"/>
              </a:spcBef>
            </a:pPr>
            <a:r>
              <a:rPr lang="en-US" sz="2800" b="1" noProof="0" dirty="0" smtClean="0">
                <a:solidFill>
                  <a:schemeClr val="accent6"/>
                </a:solidFill>
              </a:rPr>
              <a:t>Account Types</a:t>
            </a:r>
          </a:p>
          <a:p>
            <a:pPr>
              <a:lnSpc>
                <a:spcPct val="80000"/>
              </a:lnSpc>
              <a:spcBef>
                <a:spcPts val="0"/>
              </a:spcBef>
            </a:pPr>
            <a:endParaRPr lang="en-US" sz="2800" b="1" noProof="0" dirty="0">
              <a:solidFill>
                <a:schemeClr val="accent6"/>
              </a:solidFill>
            </a:endParaRPr>
          </a:p>
        </p:txBody>
      </p:sp>
      <p:sp>
        <p:nvSpPr>
          <p:cNvPr id="4" name="Text Placeholder 3"/>
          <p:cNvSpPr>
            <a:spLocks noGrp="1"/>
          </p:cNvSpPr>
          <p:nvPr>
            <p:ph type="body" sz="quarter" idx="14"/>
          </p:nvPr>
        </p:nvSpPr>
        <p:spPr/>
        <p:txBody>
          <a:bodyPr/>
          <a:lstStyle/>
          <a:p>
            <a:r>
              <a:rPr lang="en-US" dirty="0" smtClean="0"/>
              <a:t>Charles Nowochin</a:t>
            </a:r>
          </a:p>
          <a:p>
            <a:r>
              <a:rPr lang="en-US" noProof="0" dirty="0" smtClean="0"/>
              <a:t>October 2020</a:t>
            </a:r>
            <a:endParaRPr lang="en-US" noProof="0" dirty="0"/>
          </a:p>
        </p:txBody>
      </p:sp>
      <p:sp>
        <p:nvSpPr>
          <p:cNvPr id="6" name="Subtitle 2"/>
          <p:cNvSpPr txBox="1">
            <a:spLocks/>
          </p:cNvSpPr>
          <p:nvPr/>
        </p:nvSpPr>
        <p:spPr>
          <a:xfrm>
            <a:off x="0" y="4376058"/>
            <a:ext cx="9144000" cy="262618"/>
          </a:xfrm>
          <a:prstGeom prst="rect">
            <a:avLst/>
          </a:prstGeom>
          <a:solidFill>
            <a:schemeClr val="accent6"/>
          </a:solidFill>
          <a:ln w="25400">
            <a:noFill/>
          </a:ln>
        </p:spPr>
        <p:txBody>
          <a:bodyPr vert="horz" lIns="0" tIns="0" rIns="182880" bIns="0" rtlCol="0" anchor="ctr" anchorCtr="0">
            <a:noAutofit/>
          </a:bodyPr>
          <a:lstStyle>
            <a:lvl1pPr marL="0" indent="0" algn="l" defTabSz="914400" rtl="0" eaLnBrk="1" latinLnBrk="0" hangingPunct="1">
              <a:lnSpc>
                <a:spcPct val="100000"/>
              </a:lnSpc>
              <a:spcBef>
                <a:spcPts val="600"/>
              </a:spcBef>
              <a:spcAft>
                <a:spcPts val="1200"/>
              </a:spcAft>
              <a:buFont typeface="Arial" panose="020B0604020202020204" pitchFamily="34" charset="0"/>
              <a:buNone/>
              <a:defRPr sz="1800" kern="1200">
                <a:solidFill>
                  <a:srgbClr val="4B4F54"/>
                </a:solidFill>
                <a:latin typeface="+mn-lt"/>
                <a:ea typeface="+mn-ea"/>
                <a:cs typeface="+mn-cs"/>
              </a:defRPr>
            </a:lvl1pPr>
            <a:lvl2pPr marL="144000" indent="-144000" algn="l" defTabSz="914400" rtl="0" eaLnBrk="1" latinLnBrk="0" hangingPunct="1">
              <a:lnSpc>
                <a:spcPct val="100000"/>
              </a:lnSpc>
              <a:spcBef>
                <a:spcPts val="0"/>
              </a:spcBef>
              <a:spcAft>
                <a:spcPts val="1200"/>
              </a:spcAft>
              <a:buClr>
                <a:srgbClr val="002567"/>
              </a:buClr>
              <a:buFont typeface="Arial" panose="020B0604020202020204" pitchFamily="34" charset="0"/>
              <a:buChar char="•"/>
              <a:defRPr sz="1800" kern="1200">
                <a:solidFill>
                  <a:srgbClr val="4B4F54"/>
                </a:solidFill>
                <a:latin typeface="+mn-lt"/>
                <a:ea typeface="+mn-ea"/>
                <a:cs typeface="+mn-cs"/>
              </a:defRPr>
            </a:lvl2pPr>
            <a:lvl3pPr marL="288000" indent="-144000" algn="l" defTabSz="914400" rtl="0" eaLnBrk="1" latinLnBrk="0" hangingPunct="1">
              <a:lnSpc>
                <a:spcPct val="100000"/>
              </a:lnSpc>
              <a:spcBef>
                <a:spcPts val="0"/>
              </a:spcBef>
              <a:spcAft>
                <a:spcPts val="1200"/>
              </a:spcAft>
              <a:buClr>
                <a:srgbClr val="4B4F54"/>
              </a:buClr>
              <a:buFont typeface="Arial" panose="020B0604020202020204" pitchFamily="34" charset="0"/>
              <a:buChar char="-"/>
              <a:defRPr sz="1800" kern="1200">
                <a:solidFill>
                  <a:srgbClr val="4B4F54"/>
                </a:solidFill>
                <a:latin typeface="+mn-lt"/>
                <a:ea typeface="+mn-ea"/>
                <a:cs typeface="+mn-cs"/>
              </a:defRPr>
            </a:lvl3pPr>
            <a:lvl4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spcBef>
                <a:spcPts val="0"/>
              </a:spcBef>
              <a:spcAft>
                <a:spcPts val="0"/>
              </a:spcAft>
            </a:pPr>
            <a:r>
              <a:rPr lang="en-US" sz="1200" dirty="0">
                <a:solidFill>
                  <a:srgbClr val="FFFFFF"/>
                </a:solidFill>
              </a:rPr>
              <a:t>BUILDING SOUND FINANCIAL MANAGEMENT SKILLS </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800" y="3112007"/>
            <a:ext cx="2538989" cy="633985"/>
          </a:xfrm>
          <a:prstGeom prst="rect">
            <a:avLst/>
          </a:prstGeom>
        </p:spPr>
      </p:pic>
      <p:sp>
        <p:nvSpPr>
          <p:cNvPr id="8" name="Rectangle 7"/>
          <p:cNvSpPr/>
          <p:nvPr/>
        </p:nvSpPr>
        <p:spPr>
          <a:xfrm>
            <a:off x="202945" y="1329809"/>
            <a:ext cx="3818865" cy="969496"/>
          </a:xfrm>
          <a:prstGeom prst="rect">
            <a:avLst/>
          </a:prstGeom>
        </p:spPr>
        <p:txBody>
          <a:bodyPr wrap="square">
            <a:spAutoFit/>
          </a:bodyPr>
          <a:lstStyle/>
          <a:p>
            <a:pPr>
              <a:defRPr/>
            </a:pPr>
            <a:r>
              <a:rPr lang="en-US" sz="2900" b="1" dirty="0" smtClean="0">
                <a:solidFill>
                  <a:srgbClr val="FFFFFF"/>
                </a:solidFill>
                <a:latin typeface="Georgia" panose="02040502050405020303" pitchFamily="18" charset="0"/>
                <a:ea typeface="Verdana" panose="020B0604030504040204" pitchFamily="34" charset="0"/>
                <a:cs typeface="Verdana" panose="020B0604030504040204" pitchFamily="34" charset="0"/>
              </a:rPr>
              <a:t>FINANCIAL</a:t>
            </a:r>
            <a:r>
              <a:rPr lang="en-US" sz="2900" dirty="0" smtClean="0">
                <a:solidFill>
                  <a:srgbClr val="FFFFFF"/>
                </a:solidFill>
              </a:rPr>
              <a:t>  </a:t>
            </a:r>
            <a:r>
              <a:rPr lang="en-US" sz="2800" dirty="0" smtClean="0">
                <a:solidFill>
                  <a:srgbClr val="FFFFFF"/>
                </a:solidFill>
                <a:latin typeface="Century Gothic" panose="020B0502020202020204" pitchFamily="34" charset="0"/>
              </a:rPr>
              <a:t>LITERACY PROGRAM </a:t>
            </a:r>
            <a:endParaRPr lang="en-US" sz="2800" dirty="0">
              <a:solidFill>
                <a:srgbClr val="FFFFFF"/>
              </a:solidFill>
              <a:latin typeface="Century Gothic" panose="020B0502020202020204" pitchFamily="34" charset="0"/>
            </a:endParaRPr>
          </a:p>
        </p:txBody>
      </p:sp>
      <p:sp>
        <p:nvSpPr>
          <p:cNvPr id="5" name="Rectangle 4"/>
          <p:cNvSpPr/>
          <p:nvPr/>
        </p:nvSpPr>
        <p:spPr>
          <a:xfrm>
            <a:off x="3291" y="3745992"/>
            <a:ext cx="6131142" cy="437043"/>
          </a:xfrm>
          <a:prstGeom prst="rect">
            <a:avLst/>
          </a:prstGeom>
        </p:spPr>
        <p:txBody>
          <a:bodyPr wrap="square">
            <a:spAutoFit/>
          </a:bodyPr>
          <a:lstStyle/>
          <a:p>
            <a:pPr>
              <a:lnSpc>
                <a:spcPct val="80000"/>
              </a:lnSpc>
            </a:pPr>
            <a:endParaRPr lang="en-US" sz="2800" dirty="0">
              <a:solidFill>
                <a:srgbClr val="FFFFFF"/>
              </a:solidFill>
            </a:endParaRP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7438" y="1149531"/>
            <a:ext cx="307401" cy="896585"/>
          </a:xfrm>
          <a:prstGeom prst="rect">
            <a:avLst/>
          </a:prstGeom>
        </p:spPr>
      </p:pic>
    </p:spTree>
    <p:extLst>
      <p:ext uri="{BB962C8B-B14F-4D97-AF65-F5344CB8AC3E}">
        <p14:creationId xmlns:p14="http://schemas.microsoft.com/office/powerpoint/2010/main" val="175572529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Elbow Connector 15"/>
          <p:cNvCxnSpPr>
            <a:cxnSpLocks/>
          </p:cNvCxnSpPr>
          <p:nvPr/>
        </p:nvCxnSpPr>
        <p:spPr>
          <a:xfrm rot="16200000" flipH="1">
            <a:off x="738241" y="2160838"/>
            <a:ext cx="469552" cy="679430"/>
          </a:xfrm>
          <a:prstGeom prst="bentConnector2">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902764" y="2589448"/>
            <a:ext cx="2560320" cy="338554"/>
          </a:xfrm>
          <a:prstGeom prst="rect">
            <a:avLst/>
          </a:prstGeom>
          <a:solidFill>
            <a:schemeClr val="accent1">
              <a:lumMod val="40000"/>
              <a:lumOff val="60000"/>
            </a:schemeClr>
          </a:solidFill>
          <a:ln>
            <a:noFill/>
          </a:ln>
        </p:spPr>
        <p:txBody>
          <a:bodyPr wrap="square">
            <a:spAutoFit/>
          </a:bodyPr>
          <a:lstStyle/>
          <a:p>
            <a:pPr marL="0" lvl="1">
              <a:spcAft>
                <a:spcPts val="1200"/>
              </a:spcAft>
              <a:buClr>
                <a:srgbClr val="002567"/>
              </a:buClr>
              <a:defRPr/>
            </a:pPr>
            <a:r>
              <a:rPr lang="en-US" sz="1600" dirty="0" smtClean="0">
                <a:solidFill>
                  <a:srgbClr val="4B4F54"/>
                </a:solidFill>
              </a:rPr>
              <a:t>1. Bank Accounts</a:t>
            </a:r>
            <a:endParaRPr lang="en-US" sz="1600" dirty="0">
              <a:solidFill>
                <a:srgbClr val="4B4F54"/>
              </a:solidFill>
            </a:endParaRPr>
          </a:p>
        </p:txBody>
      </p:sp>
      <p:cxnSp>
        <p:nvCxnSpPr>
          <p:cNvPr id="22" name="Elbow Connector 21"/>
          <p:cNvCxnSpPr/>
          <p:nvPr/>
        </p:nvCxnSpPr>
        <p:spPr>
          <a:xfrm rot="16200000" flipH="1">
            <a:off x="449788" y="2449290"/>
            <a:ext cx="1068943" cy="701916"/>
          </a:xfrm>
          <a:prstGeom prst="bentConnector2">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Elbow Connector 41"/>
          <p:cNvCxnSpPr>
            <a:cxnSpLocks/>
            <a:endCxn id="24" idx="1"/>
          </p:cNvCxnSpPr>
          <p:nvPr/>
        </p:nvCxnSpPr>
        <p:spPr>
          <a:xfrm rot="16200000" flipH="1">
            <a:off x="3971764" y="3091509"/>
            <a:ext cx="1957064" cy="271401"/>
          </a:xfrm>
          <a:prstGeom prst="bentConnector2">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4810125" y="2656089"/>
            <a:ext cx="295275" cy="0"/>
          </a:xfrm>
          <a:prstGeom prst="line">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4810125" y="3172640"/>
            <a:ext cx="295275" cy="0"/>
          </a:xfrm>
          <a:prstGeom prst="line">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4810125" y="3689191"/>
            <a:ext cx="295275" cy="0"/>
          </a:xfrm>
          <a:prstGeom prst="line">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96674" y="3150054"/>
            <a:ext cx="2560320" cy="338554"/>
          </a:xfrm>
          <a:prstGeom prst="rect">
            <a:avLst/>
          </a:prstGeom>
          <a:solidFill>
            <a:schemeClr val="accent1">
              <a:lumMod val="40000"/>
              <a:lumOff val="60000"/>
            </a:schemeClr>
          </a:solidFill>
          <a:ln>
            <a:noFill/>
          </a:ln>
        </p:spPr>
        <p:txBody>
          <a:bodyPr wrap="square">
            <a:spAutoFit/>
          </a:bodyPr>
          <a:lstStyle/>
          <a:p>
            <a:pPr marL="0" lvl="1">
              <a:spcAft>
                <a:spcPts val="1200"/>
              </a:spcAft>
              <a:buClr>
                <a:srgbClr val="002567"/>
              </a:buClr>
              <a:defRPr/>
            </a:pPr>
            <a:r>
              <a:rPr lang="en-US" sz="1600" dirty="0" smtClean="0">
                <a:solidFill>
                  <a:srgbClr val="4B4F54"/>
                </a:solidFill>
              </a:rPr>
              <a:t>2. Investment Accounts</a:t>
            </a:r>
            <a:endParaRPr lang="en-US" sz="1600" dirty="0">
              <a:solidFill>
                <a:srgbClr val="4B4F54"/>
              </a:solidFill>
            </a:endParaRPr>
          </a:p>
        </p:txBody>
      </p:sp>
      <p:sp>
        <p:nvSpPr>
          <p:cNvPr id="25" name="Rectangle 24"/>
          <p:cNvSpPr/>
          <p:nvPr/>
        </p:nvSpPr>
        <p:spPr>
          <a:xfrm>
            <a:off x="5085997" y="2486812"/>
            <a:ext cx="2834640" cy="338554"/>
          </a:xfrm>
          <a:prstGeom prst="rect">
            <a:avLst/>
          </a:prstGeom>
          <a:solidFill>
            <a:schemeClr val="accent1">
              <a:lumMod val="40000"/>
              <a:lumOff val="60000"/>
            </a:schemeClr>
          </a:solidFill>
          <a:ln>
            <a:noFill/>
          </a:ln>
        </p:spPr>
        <p:txBody>
          <a:bodyPr wrap="square" rIns="0">
            <a:spAutoFit/>
          </a:bodyPr>
          <a:lstStyle/>
          <a:p>
            <a:pPr marL="0" lvl="1">
              <a:spcAft>
                <a:spcPts val="600"/>
              </a:spcAft>
              <a:buClr>
                <a:srgbClr val="002567"/>
              </a:buClr>
              <a:defRPr/>
            </a:pPr>
            <a:r>
              <a:rPr lang="fr-CA" sz="1600" dirty="0" smtClean="0">
                <a:solidFill>
                  <a:srgbClr val="4B4F54"/>
                </a:solidFill>
              </a:rPr>
              <a:t>3. Pension Plans</a:t>
            </a:r>
            <a:endParaRPr lang="fr-CA" sz="1600" dirty="0">
              <a:solidFill>
                <a:srgbClr val="4B4F54"/>
              </a:solidFill>
            </a:endParaRPr>
          </a:p>
        </p:txBody>
      </p:sp>
      <p:sp>
        <p:nvSpPr>
          <p:cNvPr id="27" name="Rectangle 26"/>
          <p:cNvSpPr/>
          <p:nvPr/>
        </p:nvSpPr>
        <p:spPr>
          <a:xfrm>
            <a:off x="5085997" y="3003363"/>
            <a:ext cx="2834640" cy="338554"/>
          </a:xfrm>
          <a:prstGeom prst="rect">
            <a:avLst/>
          </a:prstGeom>
          <a:solidFill>
            <a:schemeClr val="accent1">
              <a:lumMod val="40000"/>
              <a:lumOff val="60000"/>
            </a:schemeClr>
          </a:solidFill>
          <a:ln>
            <a:noFill/>
          </a:ln>
        </p:spPr>
        <p:txBody>
          <a:bodyPr wrap="square" rIns="0">
            <a:spAutoFit/>
          </a:bodyPr>
          <a:lstStyle/>
          <a:p>
            <a:pPr marL="0" lvl="1">
              <a:spcAft>
                <a:spcPts val="1200"/>
              </a:spcAft>
              <a:buClr>
                <a:srgbClr val="002567"/>
              </a:buClr>
              <a:defRPr/>
            </a:pPr>
            <a:r>
              <a:rPr lang="en-US" sz="1600" dirty="0" smtClean="0">
                <a:solidFill>
                  <a:srgbClr val="4B4F54"/>
                </a:solidFill>
              </a:rPr>
              <a:t>4. </a:t>
            </a:r>
            <a:r>
              <a:rPr lang="en-US" sz="1600" dirty="0">
                <a:solidFill>
                  <a:srgbClr val="4B4F54"/>
                </a:solidFill>
              </a:rPr>
              <a:t>Retirement Savings Plans</a:t>
            </a:r>
          </a:p>
        </p:txBody>
      </p:sp>
      <p:sp>
        <p:nvSpPr>
          <p:cNvPr id="28" name="Rectangle 27"/>
          <p:cNvSpPr/>
          <p:nvPr/>
        </p:nvSpPr>
        <p:spPr>
          <a:xfrm>
            <a:off x="5085997" y="5544815"/>
            <a:ext cx="2834640" cy="338554"/>
          </a:xfrm>
          <a:prstGeom prst="rect">
            <a:avLst/>
          </a:prstGeom>
          <a:solidFill>
            <a:schemeClr val="accent1">
              <a:lumMod val="40000"/>
              <a:lumOff val="60000"/>
            </a:schemeClr>
          </a:solidFill>
          <a:ln>
            <a:noFill/>
          </a:ln>
        </p:spPr>
        <p:txBody>
          <a:bodyPr wrap="square" rIns="0">
            <a:spAutoFit/>
          </a:bodyPr>
          <a:lstStyle/>
          <a:p>
            <a:pPr marL="0" lvl="1">
              <a:spcAft>
                <a:spcPts val="1200"/>
              </a:spcAft>
              <a:buClr>
                <a:srgbClr val="002567"/>
              </a:buClr>
              <a:defRPr/>
            </a:pPr>
            <a:r>
              <a:rPr lang="en-US" sz="1600" dirty="0" smtClean="0">
                <a:solidFill>
                  <a:srgbClr val="4B4F54"/>
                </a:solidFill>
              </a:rPr>
              <a:t>7. Tax Free Savings Accounts</a:t>
            </a:r>
            <a:endParaRPr lang="en-US" sz="1600" dirty="0">
              <a:solidFill>
                <a:srgbClr val="4B4F54"/>
              </a:solidFill>
            </a:endParaRPr>
          </a:p>
        </p:txBody>
      </p:sp>
      <p:sp>
        <p:nvSpPr>
          <p:cNvPr id="29" name="Rectangle 28"/>
          <p:cNvSpPr/>
          <p:nvPr/>
        </p:nvSpPr>
        <p:spPr>
          <a:xfrm>
            <a:off x="5085997" y="3519914"/>
            <a:ext cx="2834640" cy="338554"/>
          </a:xfrm>
          <a:prstGeom prst="rect">
            <a:avLst/>
          </a:prstGeom>
          <a:solidFill>
            <a:schemeClr val="accent1">
              <a:lumMod val="40000"/>
              <a:lumOff val="60000"/>
            </a:schemeClr>
          </a:solidFill>
          <a:ln>
            <a:noFill/>
          </a:ln>
        </p:spPr>
        <p:txBody>
          <a:bodyPr wrap="square" rIns="0">
            <a:spAutoFit/>
          </a:bodyPr>
          <a:lstStyle/>
          <a:p>
            <a:pPr marL="0" lvl="1">
              <a:spcAft>
                <a:spcPts val="1200"/>
              </a:spcAft>
              <a:buClr>
                <a:srgbClr val="002567"/>
              </a:buClr>
              <a:defRPr/>
            </a:pPr>
            <a:r>
              <a:rPr lang="en-US" sz="1600" dirty="0" smtClean="0">
                <a:solidFill>
                  <a:srgbClr val="4B4F54"/>
                </a:solidFill>
              </a:rPr>
              <a:t>5. Education Savings Plans</a:t>
            </a:r>
            <a:endParaRPr lang="en-US" sz="1600" dirty="0">
              <a:solidFill>
                <a:srgbClr val="4B4F54"/>
              </a:solidFill>
            </a:endParaRPr>
          </a:p>
        </p:txBody>
      </p:sp>
      <p:sp>
        <p:nvSpPr>
          <p:cNvPr id="4" name="TextBox 3"/>
          <p:cNvSpPr txBox="1"/>
          <p:nvPr/>
        </p:nvSpPr>
        <p:spPr>
          <a:xfrm>
            <a:off x="0" y="1027293"/>
            <a:ext cx="9116006" cy="369332"/>
          </a:xfrm>
          <a:prstGeom prst="rect">
            <a:avLst/>
          </a:prstGeom>
          <a:noFill/>
        </p:spPr>
        <p:txBody>
          <a:bodyPr wrap="square" rtlCol="0">
            <a:spAutoFit/>
          </a:bodyPr>
          <a:lstStyle/>
          <a:p>
            <a:pPr algn="ctr">
              <a:spcAft>
                <a:spcPts val="1200"/>
              </a:spcAft>
            </a:pPr>
            <a:r>
              <a:rPr lang="en-CA" b="1" dirty="0" smtClean="0">
                <a:solidFill>
                  <a:schemeClr val="accent6"/>
                </a:solidFill>
              </a:rPr>
              <a:t>So, </a:t>
            </a:r>
            <a:r>
              <a:rPr lang="en-CA" b="1" dirty="0" smtClean="0">
                <a:solidFill>
                  <a:srgbClr val="A03123"/>
                </a:solidFill>
              </a:rPr>
              <a:t>how do you most efficiently save</a:t>
            </a:r>
            <a:r>
              <a:rPr lang="en-CA" b="1" dirty="0" smtClean="0">
                <a:solidFill>
                  <a:schemeClr val="accent6"/>
                </a:solidFill>
              </a:rPr>
              <a:t> when the government takes your money?</a:t>
            </a:r>
            <a:endParaRPr lang="en-CA" b="1" dirty="0">
              <a:solidFill>
                <a:schemeClr val="accent6"/>
              </a:solidFill>
            </a:endParaRPr>
          </a:p>
        </p:txBody>
      </p:sp>
      <p:sp>
        <p:nvSpPr>
          <p:cNvPr id="24" name="Rectangle 23"/>
          <p:cNvSpPr/>
          <p:nvPr/>
        </p:nvSpPr>
        <p:spPr>
          <a:xfrm>
            <a:off x="5085997" y="4036465"/>
            <a:ext cx="2834640" cy="338554"/>
          </a:xfrm>
          <a:prstGeom prst="rect">
            <a:avLst/>
          </a:prstGeom>
          <a:solidFill>
            <a:schemeClr val="accent1">
              <a:lumMod val="40000"/>
              <a:lumOff val="60000"/>
            </a:schemeClr>
          </a:solidFill>
          <a:ln>
            <a:noFill/>
          </a:ln>
        </p:spPr>
        <p:txBody>
          <a:bodyPr wrap="square" rIns="0">
            <a:spAutoFit/>
          </a:bodyPr>
          <a:lstStyle/>
          <a:p>
            <a:pPr marL="0" lvl="1">
              <a:spcAft>
                <a:spcPts val="1200"/>
              </a:spcAft>
              <a:buClr>
                <a:srgbClr val="002567"/>
              </a:buClr>
              <a:defRPr/>
            </a:pPr>
            <a:r>
              <a:rPr lang="en-US" sz="1600" dirty="0" smtClean="0">
                <a:solidFill>
                  <a:srgbClr val="4B4F54"/>
                </a:solidFill>
              </a:rPr>
              <a:t>6. Disability Savings Plans</a:t>
            </a:r>
            <a:endParaRPr lang="en-US" sz="1600" dirty="0">
              <a:solidFill>
                <a:srgbClr val="4B4F54"/>
              </a:solidFill>
            </a:endParaRPr>
          </a:p>
        </p:txBody>
      </p:sp>
      <p:grpSp>
        <p:nvGrpSpPr>
          <p:cNvPr id="10" name="Group 9"/>
          <p:cNvGrpSpPr/>
          <p:nvPr/>
        </p:nvGrpSpPr>
        <p:grpSpPr>
          <a:xfrm>
            <a:off x="3551463" y="2591197"/>
            <a:ext cx="983213" cy="914400"/>
            <a:chOff x="3551463" y="2591197"/>
            <a:chExt cx="983213" cy="914400"/>
          </a:xfrm>
        </p:grpSpPr>
        <p:sp>
          <p:nvSpPr>
            <p:cNvPr id="32" name="Rectangle 3"/>
            <p:cNvSpPr txBox="1">
              <a:spLocks/>
            </p:cNvSpPr>
            <p:nvPr/>
          </p:nvSpPr>
          <p:spPr>
            <a:xfrm>
              <a:off x="3781473" y="2893459"/>
              <a:ext cx="753203" cy="33570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p>
              <a:pPr lvl="0">
                <a:defRPr/>
              </a:pPr>
              <a:r>
                <a:rPr lang="en-US" sz="1100" b="1" dirty="0" smtClean="0">
                  <a:solidFill>
                    <a:schemeClr val="tx1"/>
                  </a:solidFill>
                  <a:latin typeface="Arial Narrow" panose="020B0606020202030204" pitchFamily="34" charset="0"/>
                </a:rPr>
                <a:t>TAXED </a:t>
              </a:r>
              <a:br>
                <a:rPr lang="en-US" sz="1100" b="1" dirty="0" smtClean="0">
                  <a:solidFill>
                    <a:schemeClr val="tx1"/>
                  </a:solidFill>
                  <a:latin typeface="Arial Narrow" panose="020B0606020202030204" pitchFamily="34" charset="0"/>
                </a:rPr>
              </a:br>
              <a:r>
                <a:rPr lang="en-US" sz="1100" b="1" dirty="0" smtClean="0">
                  <a:solidFill>
                    <a:schemeClr val="tx1"/>
                  </a:solidFill>
                  <a:latin typeface="Arial Narrow" panose="020B0606020202030204" pitchFamily="34" charset="0"/>
                </a:rPr>
                <a:t>ANNUALLY</a:t>
              </a:r>
              <a:endParaRPr lang="fr-CA" sz="1100" b="1" dirty="0">
                <a:solidFill>
                  <a:schemeClr val="tx1"/>
                </a:solidFill>
                <a:latin typeface="Arial Narrow" panose="020B0606020202030204" pitchFamily="34" charset="0"/>
              </a:endParaRPr>
            </a:p>
          </p:txBody>
        </p:sp>
        <p:sp>
          <p:nvSpPr>
            <p:cNvPr id="7" name="Left Brace 6"/>
            <p:cNvSpPr/>
            <p:nvPr/>
          </p:nvSpPr>
          <p:spPr>
            <a:xfrm flipH="1">
              <a:off x="3551463" y="2591197"/>
              <a:ext cx="155448" cy="914400"/>
            </a:xfrm>
            <a:prstGeom prst="leftBrace">
              <a:avLst/>
            </a:prstGeom>
            <a:ln w="63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grpSp>
      <p:grpSp>
        <p:nvGrpSpPr>
          <p:cNvPr id="11" name="Group 10"/>
          <p:cNvGrpSpPr/>
          <p:nvPr/>
        </p:nvGrpSpPr>
        <p:grpSpPr>
          <a:xfrm>
            <a:off x="8022770" y="2514600"/>
            <a:ext cx="1093236" cy="820120"/>
            <a:chOff x="8022770" y="2514600"/>
            <a:chExt cx="1093236" cy="1828800"/>
          </a:xfrm>
        </p:grpSpPr>
        <p:sp>
          <p:nvSpPr>
            <p:cNvPr id="35" name="Rectangle 3"/>
            <p:cNvSpPr txBox="1">
              <a:spLocks/>
            </p:cNvSpPr>
            <p:nvPr/>
          </p:nvSpPr>
          <p:spPr>
            <a:xfrm>
              <a:off x="8234118" y="3261149"/>
              <a:ext cx="881888" cy="33570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p>
              <a:pPr lvl="0">
                <a:defRPr/>
              </a:pPr>
              <a:r>
                <a:rPr lang="en-US" sz="1100" b="1" dirty="0" smtClean="0">
                  <a:solidFill>
                    <a:schemeClr val="tx1"/>
                  </a:solidFill>
                  <a:latin typeface="Arial Narrow" panose="020B0606020202030204" pitchFamily="34" charset="0"/>
                </a:rPr>
                <a:t>TAXED AT RETIREMENT</a:t>
              </a:r>
              <a:endParaRPr lang="en-US" sz="1100" b="1" dirty="0">
                <a:solidFill>
                  <a:schemeClr val="tx1"/>
                </a:solidFill>
                <a:latin typeface="Arial Narrow" panose="020B0606020202030204" pitchFamily="34" charset="0"/>
              </a:endParaRPr>
            </a:p>
          </p:txBody>
        </p:sp>
        <p:sp>
          <p:nvSpPr>
            <p:cNvPr id="36" name="Left Brace 35"/>
            <p:cNvSpPr/>
            <p:nvPr/>
          </p:nvSpPr>
          <p:spPr>
            <a:xfrm flipH="1">
              <a:off x="8022770" y="2514600"/>
              <a:ext cx="155448" cy="1828800"/>
            </a:xfrm>
            <a:prstGeom prst="leftBrace">
              <a:avLst/>
            </a:prstGeom>
            <a:ln w="63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grpSp>
      <p:grpSp>
        <p:nvGrpSpPr>
          <p:cNvPr id="14" name="Group 13"/>
          <p:cNvGrpSpPr/>
          <p:nvPr/>
        </p:nvGrpSpPr>
        <p:grpSpPr>
          <a:xfrm>
            <a:off x="8022770" y="3505597"/>
            <a:ext cx="1037254" cy="869417"/>
            <a:chOff x="8022770" y="5558790"/>
            <a:chExt cx="1037254" cy="365760"/>
          </a:xfrm>
        </p:grpSpPr>
        <p:sp>
          <p:nvSpPr>
            <p:cNvPr id="37" name="Rectangle 3"/>
            <p:cNvSpPr txBox="1">
              <a:spLocks/>
            </p:cNvSpPr>
            <p:nvPr/>
          </p:nvSpPr>
          <p:spPr>
            <a:xfrm>
              <a:off x="8234118" y="5599191"/>
              <a:ext cx="825906" cy="22814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defPPr>
                <a:defRPr lang="en-US"/>
              </a:defPPr>
              <a:lvl1pPr lvl="0">
                <a:defRPr sz="1100" b="1">
                  <a:solidFill>
                    <a:schemeClr val="tx1"/>
                  </a:solidFill>
                  <a:latin typeface="Arial Narrow" panose="020B0606020202030204" pitchFamily="34" charset="0"/>
                </a:defRPr>
              </a:lvl1pPr>
            </a:lstStyle>
            <a:p>
              <a:r>
                <a:rPr lang="en-US" dirty="0" smtClean="0"/>
                <a:t>TAXED IN YEAR OF WITHDRAWAL</a:t>
              </a:r>
              <a:endParaRPr lang="en-US" dirty="0"/>
            </a:p>
          </p:txBody>
        </p:sp>
        <p:sp>
          <p:nvSpPr>
            <p:cNvPr id="38" name="Left Brace 37"/>
            <p:cNvSpPr/>
            <p:nvPr/>
          </p:nvSpPr>
          <p:spPr>
            <a:xfrm flipH="1">
              <a:off x="8022770" y="5558790"/>
              <a:ext cx="155448" cy="365760"/>
            </a:xfrm>
            <a:prstGeom prst="leftBrace">
              <a:avLst/>
            </a:prstGeom>
            <a:ln w="63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grpSp>
      <p:cxnSp>
        <p:nvCxnSpPr>
          <p:cNvPr id="39" name="Elbow Connector 38"/>
          <p:cNvCxnSpPr>
            <a:cxnSpLocks/>
            <a:endCxn id="28" idx="1"/>
          </p:cNvCxnSpPr>
          <p:nvPr/>
        </p:nvCxnSpPr>
        <p:spPr>
          <a:xfrm rot="16200000" flipH="1">
            <a:off x="4780470" y="5408565"/>
            <a:ext cx="367648" cy="243406"/>
          </a:xfrm>
          <a:prstGeom prst="bentConnector2">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3"/>
          <p:cNvSpPr txBox="1">
            <a:spLocks/>
          </p:cNvSpPr>
          <p:nvPr/>
        </p:nvSpPr>
        <p:spPr>
          <a:xfrm>
            <a:off x="431799" y="1581150"/>
            <a:ext cx="4059555" cy="676275"/>
          </a:xfrm>
          <a:prstGeom prst="rect">
            <a:avLst/>
          </a:prstGeom>
          <a:solidFill>
            <a:schemeClr val="accent6"/>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a:lnSpc>
                <a:spcPct val="90000"/>
              </a:lnSpc>
              <a:defRPr/>
            </a:pPr>
            <a:r>
              <a:rPr lang="en-US" sz="2400" b="1" dirty="0" smtClean="0">
                <a:solidFill>
                  <a:schemeClr val="bg1"/>
                </a:solidFill>
                <a:latin typeface="Calibri"/>
              </a:rPr>
              <a:t>NON-REGISTERED ACCOUNTS </a:t>
            </a:r>
            <a:r>
              <a:rPr lang="en-US" sz="2000" dirty="0" smtClean="0">
                <a:solidFill>
                  <a:schemeClr val="bg1"/>
                </a:solidFill>
                <a:latin typeface="Calibri"/>
              </a:rPr>
              <a:t>(Taxable)</a:t>
            </a:r>
            <a:endParaRPr lang="en-US" sz="1200" dirty="0">
              <a:solidFill>
                <a:schemeClr val="bg1"/>
              </a:solidFill>
              <a:latin typeface="Calibri"/>
            </a:endParaRPr>
          </a:p>
        </p:txBody>
      </p:sp>
      <p:sp>
        <p:nvSpPr>
          <p:cNvPr id="12" name="Rectangle 3"/>
          <p:cNvSpPr txBox="1">
            <a:spLocks/>
          </p:cNvSpPr>
          <p:nvPr/>
        </p:nvSpPr>
        <p:spPr>
          <a:xfrm>
            <a:off x="4652644" y="1581150"/>
            <a:ext cx="4059555" cy="676275"/>
          </a:xfrm>
          <a:prstGeom prst="rect">
            <a:avLst/>
          </a:prstGeom>
          <a:solidFill>
            <a:schemeClr val="accent6"/>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a:lnSpc>
                <a:spcPct val="90000"/>
              </a:lnSpc>
              <a:defRPr/>
            </a:pPr>
            <a:r>
              <a:rPr lang="fr-CA" sz="2400" b="1" dirty="0">
                <a:solidFill>
                  <a:schemeClr val="bg1"/>
                </a:solidFill>
                <a:latin typeface="Calibri"/>
              </a:rPr>
              <a:t>REGISTERED ACCOUNTS</a:t>
            </a:r>
            <a:br>
              <a:rPr lang="fr-CA" sz="2400" b="1" dirty="0">
                <a:solidFill>
                  <a:schemeClr val="bg1"/>
                </a:solidFill>
                <a:latin typeface="Calibri"/>
              </a:rPr>
            </a:br>
            <a:r>
              <a:rPr lang="fr-CA" sz="2400" b="1" dirty="0" smtClean="0">
                <a:solidFill>
                  <a:schemeClr val="bg1"/>
                </a:solidFill>
                <a:latin typeface="Calibri"/>
              </a:rPr>
              <a:t>(</a:t>
            </a:r>
            <a:r>
              <a:rPr lang="fr-CA" sz="2000" dirty="0" smtClean="0">
                <a:solidFill>
                  <a:schemeClr val="bg1"/>
                </a:solidFill>
                <a:latin typeface="Calibri"/>
              </a:rPr>
              <a:t>Taxed later - e.g. Tax-deferred)</a:t>
            </a:r>
            <a:endParaRPr lang="fr-CA" sz="2400" dirty="0">
              <a:solidFill>
                <a:schemeClr val="bg1"/>
              </a:solidFill>
              <a:latin typeface="Calibri"/>
            </a:endParaRPr>
          </a:p>
        </p:txBody>
      </p:sp>
      <p:sp>
        <p:nvSpPr>
          <p:cNvPr id="31" name="Rectangle 3"/>
          <p:cNvSpPr txBox="1">
            <a:spLocks/>
          </p:cNvSpPr>
          <p:nvPr/>
        </p:nvSpPr>
        <p:spPr>
          <a:xfrm>
            <a:off x="4652644" y="4678339"/>
            <a:ext cx="4059555" cy="676275"/>
          </a:xfrm>
          <a:prstGeom prst="rect">
            <a:avLst/>
          </a:prstGeom>
          <a:solidFill>
            <a:schemeClr val="accent6"/>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a:lnSpc>
                <a:spcPct val="90000"/>
              </a:lnSpc>
              <a:defRPr/>
            </a:pPr>
            <a:r>
              <a:rPr lang="fr-CA" sz="2400" b="1" dirty="0">
                <a:solidFill>
                  <a:schemeClr val="bg1"/>
                </a:solidFill>
                <a:latin typeface="Calibri"/>
              </a:rPr>
              <a:t>REGISTERED ACCOUNTS</a:t>
            </a:r>
            <a:br>
              <a:rPr lang="fr-CA" sz="2400" b="1" dirty="0">
                <a:solidFill>
                  <a:schemeClr val="bg1"/>
                </a:solidFill>
                <a:latin typeface="Calibri"/>
              </a:rPr>
            </a:br>
            <a:r>
              <a:rPr lang="fr-CA" sz="2000" dirty="0" smtClean="0">
                <a:solidFill>
                  <a:schemeClr val="bg1"/>
                </a:solidFill>
                <a:latin typeface="Calibri"/>
              </a:rPr>
              <a:t>(Non-Taxable</a:t>
            </a:r>
            <a:r>
              <a:rPr lang="fr-CA" sz="2000" dirty="0">
                <a:solidFill>
                  <a:schemeClr val="bg1"/>
                </a:solidFill>
                <a:latin typeface="Calibri"/>
              </a:rPr>
              <a:t>)</a:t>
            </a:r>
            <a:endParaRPr lang="fr-CA" sz="2400" dirty="0">
              <a:solidFill>
                <a:schemeClr val="bg1"/>
              </a:solidFill>
              <a:latin typeface="Calibri"/>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643" y="3841166"/>
            <a:ext cx="2432771" cy="2083384"/>
          </a:xfrm>
          <a:prstGeom prst="rect">
            <a:avLst/>
          </a:prstGeom>
        </p:spPr>
      </p:pic>
      <p:grpSp>
        <p:nvGrpSpPr>
          <p:cNvPr id="33" name="Group 32"/>
          <p:cNvGrpSpPr/>
          <p:nvPr/>
        </p:nvGrpSpPr>
        <p:grpSpPr>
          <a:xfrm>
            <a:off x="8019269" y="5442477"/>
            <a:ext cx="1037254" cy="482073"/>
            <a:chOff x="8022770" y="5558790"/>
            <a:chExt cx="1037254" cy="365760"/>
          </a:xfrm>
        </p:grpSpPr>
        <p:sp>
          <p:nvSpPr>
            <p:cNvPr id="34" name="Rectangle 3"/>
            <p:cNvSpPr txBox="1">
              <a:spLocks/>
            </p:cNvSpPr>
            <p:nvPr/>
          </p:nvSpPr>
          <p:spPr>
            <a:xfrm>
              <a:off x="8234118" y="5669419"/>
              <a:ext cx="825906" cy="19090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defPPr>
                <a:defRPr lang="en-US"/>
              </a:defPPr>
              <a:lvl1pPr lvl="0">
                <a:defRPr sz="1100" b="1">
                  <a:solidFill>
                    <a:schemeClr val="tx1"/>
                  </a:solidFill>
                  <a:latin typeface="Arial Narrow" panose="020B0606020202030204" pitchFamily="34" charset="0"/>
                </a:defRPr>
              </a:lvl1pPr>
            </a:lstStyle>
            <a:p>
              <a:r>
                <a:rPr lang="en-US" dirty="0" smtClean="0"/>
                <a:t>NEVER TAXED</a:t>
              </a:r>
              <a:endParaRPr lang="en-US" dirty="0"/>
            </a:p>
          </p:txBody>
        </p:sp>
        <p:sp>
          <p:nvSpPr>
            <p:cNvPr id="40" name="Left Brace 39"/>
            <p:cNvSpPr/>
            <p:nvPr/>
          </p:nvSpPr>
          <p:spPr>
            <a:xfrm flipH="1">
              <a:off x="8022770" y="5558790"/>
              <a:ext cx="155448" cy="365760"/>
            </a:xfrm>
            <a:prstGeom prst="leftBrace">
              <a:avLst/>
            </a:prstGeom>
            <a:ln w="63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grpSp>
      <p:sp>
        <p:nvSpPr>
          <p:cNvPr id="41" name="Title 1"/>
          <p:cNvSpPr>
            <a:spLocks noGrp="1"/>
          </p:cNvSpPr>
          <p:nvPr>
            <p:ph type="title"/>
          </p:nvPr>
        </p:nvSpPr>
        <p:spPr>
          <a:xfrm>
            <a:off x="1828800" y="280800"/>
            <a:ext cx="6883399" cy="363600"/>
          </a:xfrm>
        </p:spPr>
        <p:txBody>
          <a:bodyPr/>
          <a:lstStyle/>
          <a:p>
            <a:pPr lvl="0"/>
            <a:r>
              <a:rPr lang="en-US" noProof="0" dirty="0" smtClean="0"/>
              <a:t>Non-Registered vs. Registered </a:t>
            </a:r>
            <a:endParaRPr lang="en-US" noProof="0" dirty="0"/>
          </a:p>
        </p:txBody>
      </p:sp>
      <p:sp>
        <p:nvSpPr>
          <p:cNvPr id="43" name="Pentagon 4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3</a:t>
            </a:r>
            <a:endParaRPr lang="en-US" dirty="0">
              <a:solidFill>
                <a:schemeClr val="bg1"/>
              </a:solidFill>
            </a:endParaRPr>
          </a:p>
        </p:txBody>
      </p:sp>
    </p:spTree>
    <p:extLst>
      <p:ext uri="{BB962C8B-B14F-4D97-AF65-F5344CB8AC3E}">
        <p14:creationId xmlns:p14="http://schemas.microsoft.com/office/powerpoint/2010/main" val="54498798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wipe(left)">
                                      <p:cBhvr>
                                        <p:cTn id="33" dur="500"/>
                                        <p:tgtEl>
                                          <p:spTgt spid="48"/>
                                        </p:tgtEl>
                                      </p:cBhvr>
                                    </p:animEffect>
                                  </p:childTnLst>
                                </p:cTn>
                              </p:par>
                              <p:par>
                                <p:cTn id="34" presetID="22" presetClass="entr" presetSubtype="8"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500"/>
                                        <p:tgtEl>
                                          <p:spTgt spid="42"/>
                                        </p:tgtEl>
                                      </p:cBhvr>
                                    </p:animEffect>
                                  </p:childTnLst>
                                </p:cTn>
                              </p:par>
                              <p:par>
                                <p:cTn id="37" presetID="22" presetClass="entr" presetSubtype="8"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left)">
                                      <p:cBhvr>
                                        <p:cTn id="39" dur="500"/>
                                        <p:tgtEl>
                                          <p:spTgt spid="49"/>
                                        </p:tgtEl>
                                      </p:cBhvr>
                                    </p:animEffect>
                                  </p:childTnLst>
                                </p:cTn>
                              </p:par>
                              <p:par>
                                <p:cTn id="40" presetID="22" presetClass="entr" presetSubtype="8"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500"/>
                                        <p:tgtEl>
                                          <p:spTgt spid="50"/>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22" presetClass="entr" presetSubtype="8" fill="hold"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left)">
                                      <p:cBhvr>
                                        <p:cTn id="62" dur="500"/>
                                        <p:tgtEl>
                                          <p:spTgt spid="3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left)">
                                      <p:cBhvr>
                                        <p:cTn id="69" dur="500"/>
                                        <p:tgtEl>
                                          <p:spTgt spid="10"/>
                                        </p:tgtEl>
                                      </p:cBhvr>
                                    </p:animEffect>
                                  </p:childTnLst>
                                </p:cTn>
                              </p:par>
                            </p:childTnLst>
                          </p:cTn>
                        </p:par>
                        <p:par>
                          <p:cTn id="70" fill="hold">
                            <p:stCondLst>
                              <p:cond delay="4500"/>
                            </p:stCondLst>
                            <p:childTnLst>
                              <p:par>
                                <p:cTn id="71" presetID="22" presetClass="entr" presetSubtype="8"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childTnLst>
                          </p:cTn>
                        </p:par>
                        <p:par>
                          <p:cTn id="74" fill="hold">
                            <p:stCondLst>
                              <p:cond delay="5000"/>
                            </p:stCondLst>
                            <p:childTnLst>
                              <p:par>
                                <p:cTn id="75" presetID="22" presetClass="entr" presetSubtype="8"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left)">
                                      <p:cBhvr>
                                        <p:cTn id="77" dur="500"/>
                                        <p:tgtEl>
                                          <p:spTgt spid="14"/>
                                        </p:tgtEl>
                                      </p:cBhvr>
                                    </p:animEffect>
                                  </p:childTnLst>
                                </p:cTn>
                              </p:par>
                            </p:childTnLst>
                          </p:cTn>
                        </p:par>
                        <p:par>
                          <p:cTn id="78" fill="hold">
                            <p:stCondLst>
                              <p:cond delay="5500"/>
                            </p:stCondLst>
                            <p:childTnLst>
                              <p:par>
                                <p:cTn id="79" presetID="14" presetClass="entr" presetSubtype="10"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randombar(horizontal)">
                                      <p:cBhvr>
                                        <p:cTn id="81" dur="500"/>
                                        <p:tgtEl>
                                          <p:spTgt spid="2"/>
                                        </p:tgtEl>
                                      </p:cBhvr>
                                    </p:animEffect>
                                  </p:childTnLst>
                                </p:cTn>
                              </p:par>
                            </p:childTnLst>
                          </p:cTn>
                        </p:par>
                        <p:par>
                          <p:cTn id="82" fill="hold">
                            <p:stCondLst>
                              <p:cond delay="6000"/>
                            </p:stCondLst>
                            <p:childTnLst>
                              <p:par>
                                <p:cTn id="83" presetID="22" presetClass="entr" presetSubtype="8" fill="hold"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left)">
                                      <p:cBhvr>
                                        <p:cTn id="8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5" grpId="0" animBg="1"/>
      <p:bldP spid="27" grpId="0" animBg="1"/>
      <p:bldP spid="28" grpId="0" animBg="1"/>
      <p:bldP spid="29" grpId="0" animBg="1"/>
      <p:bldP spid="4" grpId="0"/>
      <p:bldP spid="24" grpId="0" animBg="1"/>
      <p:bldP spid="8" grpId="0" animBg="1"/>
      <p:bldP spid="12"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9119"/>
          <a:stretch/>
        </p:blipFill>
        <p:spPr>
          <a:xfrm flipH="1">
            <a:off x="1447800" y="2943224"/>
            <a:ext cx="7696200" cy="2740025"/>
          </a:xfrm>
          <a:prstGeom prst="rect">
            <a:avLst/>
          </a:prstGeom>
        </p:spPr>
      </p:pic>
      <p:sp>
        <p:nvSpPr>
          <p:cNvPr id="13" name="Rectangle 12"/>
          <p:cNvSpPr/>
          <p:nvPr/>
        </p:nvSpPr>
        <p:spPr>
          <a:xfrm>
            <a:off x="346075" y="1064667"/>
            <a:ext cx="3504164" cy="769441"/>
          </a:xfrm>
          <a:prstGeom prst="rect">
            <a:avLst/>
          </a:prstGeom>
        </p:spPr>
        <p:txBody>
          <a:bodyPr wrap="none">
            <a:spAutoFit/>
          </a:bodyPr>
          <a:lstStyle/>
          <a:p>
            <a:pPr lvl="0">
              <a:defRPr/>
            </a:pPr>
            <a:r>
              <a:rPr lang="en-US" sz="4400" i="1" dirty="0" smtClean="0">
                <a:solidFill>
                  <a:schemeClr val="tx2"/>
                </a:solidFill>
                <a:latin typeface="Calibri"/>
              </a:rPr>
              <a:t>THE STRATEGY</a:t>
            </a:r>
            <a:endParaRPr lang="en-US" sz="4400" i="1" dirty="0">
              <a:solidFill>
                <a:schemeClr val="tx2"/>
              </a:solidFill>
              <a:latin typeface="Calibri"/>
            </a:endParaRPr>
          </a:p>
        </p:txBody>
      </p:sp>
      <p:sp>
        <p:nvSpPr>
          <p:cNvPr id="14" name="Rectangle 13"/>
          <p:cNvSpPr/>
          <p:nvPr/>
        </p:nvSpPr>
        <p:spPr>
          <a:xfrm>
            <a:off x="822324" y="4582836"/>
            <a:ext cx="4272189" cy="1446550"/>
          </a:xfrm>
          <a:prstGeom prst="rect">
            <a:avLst/>
          </a:prstGeom>
        </p:spPr>
        <p:txBody>
          <a:bodyPr wrap="square">
            <a:spAutoFit/>
          </a:bodyPr>
          <a:lstStyle/>
          <a:p>
            <a:pPr marL="0" lvl="1">
              <a:defRPr/>
            </a:pPr>
            <a:r>
              <a:rPr lang="en-US" sz="2200" dirty="0" smtClean="0">
                <a:solidFill>
                  <a:schemeClr val="tx2"/>
                </a:solidFill>
                <a:latin typeface="Calibri"/>
              </a:rPr>
              <a:t>If one exists, choose </a:t>
            </a:r>
            <a:br>
              <a:rPr lang="en-US" sz="2200" dirty="0" smtClean="0">
                <a:solidFill>
                  <a:schemeClr val="tx2"/>
                </a:solidFill>
                <a:latin typeface="Calibri"/>
              </a:rPr>
            </a:br>
            <a:r>
              <a:rPr lang="en-US" sz="2200" dirty="0" smtClean="0">
                <a:solidFill>
                  <a:schemeClr val="tx2"/>
                </a:solidFill>
                <a:latin typeface="Calibri"/>
              </a:rPr>
              <a:t>a registered account that </a:t>
            </a:r>
            <a:br>
              <a:rPr lang="en-US" sz="2200" dirty="0" smtClean="0">
                <a:solidFill>
                  <a:schemeClr val="tx2"/>
                </a:solidFill>
                <a:latin typeface="Calibri"/>
              </a:rPr>
            </a:br>
            <a:r>
              <a:rPr lang="en-US" sz="2200" dirty="0" smtClean="0">
                <a:solidFill>
                  <a:schemeClr val="tx2"/>
                </a:solidFill>
                <a:latin typeface="Calibri"/>
              </a:rPr>
              <a:t>helps you achieve your goal first, </a:t>
            </a:r>
            <a:br>
              <a:rPr lang="en-US" sz="2200" dirty="0" smtClean="0">
                <a:solidFill>
                  <a:schemeClr val="tx2"/>
                </a:solidFill>
                <a:latin typeface="Calibri"/>
              </a:rPr>
            </a:br>
            <a:r>
              <a:rPr lang="en-US" sz="2200" dirty="0" smtClean="0">
                <a:solidFill>
                  <a:schemeClr val="tx2"/>
                </a:solidFill>
                <a:latin typeface="Calibri"/>
              </a:rPr>
              <a:t>since they are taxed less.</a:t>
            </a:r>
            <a:endParaRPr lang="en-US" sz="2200" dirty="0">
              <a:solidFill>
                <a:schemeClr val="tx2"/>
              </a:solidFill>
              <a:latin typeface="Calibri"/>
            </a:endParaRPr>
          </a:p>
        </p:txBody>
      </p:sp>
      <p:sp>
        <p:nvSpPr>
          <p:cNvPr id="15" name="Rectangle 14"/>
          <p:cNvSpPr/>
          <p:nvPr/>
        </p:nvSpPr>
        <p:spPr>
          <a:xfrm>
            <a:off x="733425" y="2187029"/>
            <a:ext cx="2857500" cy="769441"/>
          </a:xfrm>
          <a:prstGeom prst="rect">
            <a:avLst/>
          </a:prstGeom>
        </p:spPr>
        <p:txBody>
          <a:bodyPr wrap="square">
            <a:spAutoFit/>
          </a:bodyPr>
          <a:lstStyle/>
          <a:p>
            <a:pPr marL="0" lvl="1">
              <a:defRPr/>
            </a:pPr>
            <a:r>
              <a:rPr lang="en-US" sz="2200" dirty="0" smtClean="0">
                <a:solidFill>
                  <a:schemeClr val="tx2"/>
                </a:solidFill>
                <a:latin typeface="Calibri"/>
              </a:rPr>
              <a:t>Determine the goals you want to save for.</a:t>
            </a:r>
            <a:endParaRPr lang="en-US" sz="2200" dirty="0">
              <a:solidFill>
                <a:schemeClr val="tx2"/>
              </a:solidFill>
              <a:latin typeface="Calibri"/>
            </a:endParaRPr>
          </a:p>
        </p:txBody>
      </p:sp>
      <p:sp>
        <p:nvSpPr>
          <p:cNvPr id="16" name="TextBox 15"/>
          <p:cNvSpPr txBox="1"/>
          <p:nvPr/>
        </p:nvSpPr>
        <p:spPr>
          <a:xfrm>
            <a:off x="279400" y="1889551"/>
            <a:ext cx="595035" cy="830997"/>
          </a:xfrm>
          <a:prstGeom prst="rect">
            <a:avLst/>
          </a:prstGeom>
          <a:noFill/>
        </p:spPr>
        <p:txBody>
          <a:bodyPr wrap="none" rtlCol="0">
            <a:spAutoFit/>
          </a:bodyPr>
          <a:lstStyle/>
          <a:p>
            <a:pPr>
              <a:spcAft>
                <a:spcPts val="1200"/>
              </a:spcAft>
            </a:pPr>
            <a:r>
              <a:rPr lang="en-US" sz="4800" dirty="0">
                <a:solidFill>
                  <a:schemeClr val="accent1"/>
                </a:solidFill>
                <a:latin typeface="Arial Black" panose="020B0A04020102020204" pitchFamily="34" charset="0"/>
              </a:rPr>
              <a:t>1</a:t>
            </a:r>
          </a:p>
        </p:txBody>
      </p:sp>
      <p:sp>
        <p:nvSpPr>
          <p:cNvPr id="17" name="TextBox 16"/>
          <p:cNvSpPr txBox="1"/>
          <p:nvPr/>
        </p:nvSpPr>
        <p:spPr>
          <a:xfrm>
            <a:off x="317500" y="4284307"/>
            <a:ext cx="595035" cy="830997"/>
          </a:xfrm>
          <a:prstGeom prst="rect">
            <a:avLst/>
          </a:prstGeom>
          <a:noFill/>
        </p:spPr>
        <p:txBody>
          <a:bodyPr wrap="none" rtlCol="0">
            <a:spAutoFit/>
          </a:bodyPr>
          <a:lstStyle/>
          <a:p>
            <a:pPr>
              <a:spcAft>
                <a:spcPts val="1200"/>
              </a:spcAft>
            </a:pPr>
            <a:r>
              <a:rPr lang="en-US" sz="4800" dirty="0">
                <a:solidFill>
                  <a:schemeClr val="accent1"/>
                </a:solidFill>
                <a:latin typeface="Arial Black" panose="020B0A04020102020204" pitchFamily="34" charset="0"/>
              </a:rPr>
              <a:t>2</a:t>
            </a:r>
          </a:p>
        </p:txBody>
      </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2099" y="2686050"/>
            <a:ext cx="665721" cy="1256920"/>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46637" y="2321650"/>
            <a:ext cx="966980" cy="2290899"/>
          </a:xfrm>
          <a:prstGeom prst="rect">
            <a:avLst/>
          </a:prstGeom>
        </p:spPr>
      </p:pic>
      <p:sp>
        <p:nvSpPr>
          <p:cNvPr id="21" name="Title 1"/>
          <p:cNvSpPr>
            <a:spLocks noGrp="1"/>
          </p:cNvSpPr>
          <p:nvPr>
            <p:ph type="title"/>
          </p:nvPr>
        </p:nvSpPr>
        <p:spPr>
          <a:xfrm>
            <a:off x="1828800" y="280800"/>
            <a:ext cx="6883399" cy="363600"/>
          </a:xfrm>
        </p:spPr>
        <p:txBody>
          <a:bodyPr/>
          <a:lstStyle/>
          <a:p>
            <a:pPr lvl="0"/>
            <a:r>
              <a:rPr lang="en-US" noProof="0" dirty="0" smtClean="0"/>
              <a:t>Non-Registered vs. Registered </a:t>
            </a:r>
            <a:endParaRPr lang="en-US" noProof="0" dirty="0"/>
          </a:p>
        </p:txBody>
      </p:sp>
      <p:sp>
        <p:nvSpPr>
          <p:cNvPr id="22" name="Pentagon 21">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3</a:t>
            </a:r>
            <a:endParaRPr lang="en-US" dirty="0">
              <a:solidFill>
                <a:schemeClr val="bg1"/>
              </a:solidFill>
            </a:endParaRPr>
          </a:p>
        </p:txBody>
      </p:sp>
    </p:spTree>
    <p:extLst>
      <p:ext uri="{BB962C8B-B14F-4D97-AF65-F5344CB8AC3E}">
        <p14:creationId xmlns:p14="http://schemas.microsoft.com/office/powerpoint/2010/main" val="340129204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randombar(horizontal)">
                                      <p:cBhvr>
                                        <p:cTn id="13" dur="500"/>
                                        <p:tgtEl>
                                          <p:spTgt spid="18"/>
                                        </p:tgtEl>
                                      </p:cBhvr>
                                    </p:animEffect>
                                  </p:childTnLst>
                                </p:cTn>
                              </p:par>
                            </p:childTnLst>
                          </p:cTn>
                        </p:par>
                        <p:par>
                          <p:cTn id="14" fill="hold">
                            <p:stCondLst>
                              <p:cond delay="1500"/>
                            </p:stCondLst>
                            <p:childTnLst>
                              <p:par>
                                <p:cTn id="15" presetID="37"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900" decel="100000" fill="hold"/>
                                        <p:tgtEl>
                                          <p:spTgt spid="1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3000"/>
                            </p:stCondLst>
                            <p:childTnLst>
                              <p:par>
                                <p:cTn id="26" presetID="35" presetClass="path" presetSubtype="0" accel="50000" decel="50000" fill="hold" nodeType="afterEffect">
                                  <p:stCondLst>
                                    <p:cond delay="0"/>
                                  </p:stCondLst>
                                  <p:childTnLst>
                                    <p:animMotion origin="layout" path="M 4.44444E-6 -3.33333E-6 L -0.6198 -3.33333E-6 " pathEditMode="relative" rAng="0" ptsTypes="AA">
                                      <p:cBhvr>
                                        <p:cTn id="27" dur="2000" fill="hold"/>
                                        <p:tgtEl>
                                          <p:spTgt spid="19"/>
                                        </p:tgtEl>
                                        <p:attrNameLst>
                                          <p:attrName>ppt_x</p:attrName>
                                          <p:attrName>ppt_y</p:attrName>
                                        </p:attrNameLst>
                                      </p:cBhvr>
                                      <p:rCtr x="-30990" y="0"/>
                                    </p:animMotion>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900" decel="100000" fill="hold"/>
                                        <p:tgtEl>
                                          <p:spTgt spid="17"/>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1500"/>
                            </p:stCondLst>
                            <p:childTnLst>
                              <p:par>
                                <p:cTn id="41" presetID="35" presetClass="path" presetSubtype="0" accel="50000" decel="50000" fill="hold" nodeType="afterEffect">
                                  <p:stCondLst>
                                    <p:cond delay="0"/>
                                  </p:stCondLst>
                                  <p:childTnLst>
                                    <p:animMotion origin="layout" path="M -2.5E-6 4.44444E-6 L -0.51198 4.44444E-6 " pathEditMode="relative" rAng="0" ptsTypes="AA">
                                      <p:cBhvr>
                                        <p:cTn id="42" dur="2000" fill="hold"/>
                                        <p:tgtEl>
                                          <p:spTgt spid="20"/>
                                        </p:tgtEl>
                                        <p:attrNameLst>
                                          <p:attrName>ppt_x</p:attrName>
                                          <p:attrName>ppt_y</p:attrName>
                                        </p:attrNameLst>
                                      </p:cBhvr>
                                      <p:rCtr x="-2560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89857" y="860659"/>
            <a:ext cx="8049986" cy="923330"/>
          </a:xfrm>
          <a:prstGeom prst="rect">
            <a:avLst/>
          </a:prstGeom>
          <a:noFill/>
        </p:spPr>
        <p:txBody>
          <a:bodyPr wrap="square" rtlCol="0">
            <a:spAutoFit/>
          </a:bodyPr>
          <a:lstStyle>
            <a:defPPr>
              <a:defRPr lang="en-US"/>
            </a:defPPr>
            <a:lvl1pPr algn="ctr">
              <a:spcAft>
                <a:spcPts val="1200"/>
              </a:spcAft>
              <a:defRPr sz="2000" b="1">
                <a:solidFill>
                  <a:schemeClr val="accent6"/>
                </a:solidFill>
              </a:defRPr>
            </a:lvl1pPr>
          </a:lstStyle>
          <a:p>
            <a:r>
              <a:rPr lang="en-CA" sz="2400" dirty="0" smtClean="0"/>
              <a:t>Where to </a:t>
            </a:r>
            <a:r>
              <a:rPr lang="en-CA" sz="2400" dirty="0" smtClean="0">
                <a:solidFill>
                  <a:srgbClr val="E28432"/>
                </a:solidFill>
              </a:rPr>
              <a:t>open</a:t>
            </a:r>
            <a:r>
              <a:rPr lang="en-CA" sz="2400" dirty="0" smtClean="0"/>
              <a:t> an account?</a:t>
            </a:r>
            <a:endParaRPr lang="en-CA" sz="2400" dirty="0"/>
          </a:p>
          <a:p>
            <a:endParaRPr lang="en-CA"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87408" y="1442611"/>
            <a:ext cx="2779692" cy="19863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416300" y="1966896"/>
            <a:ext cx="2197100" cy="1107996"/>
          </a:xfrm>
          <a:prstGeom prst="rect">
            <a:avLst/>
          </a:prstGeom>
          <a:noFill/>
        </p:spPr>
        <p:txBody>
          <a:bodyPr wrap="square" rtlCol="0">
            <a:spAutoFit/>
          </a:bodyPr>
          <a:lstStyle/>
          <a:p>
            <a:pPr algn="ctr">
              <a:spcAft>
                <a:spcPts val="1200"/>
              </a:spcAft>
            </a:pPr>
            <a:r>
              <a:rPr lang="en-US" sz="6600" b="1" dirty="0" smtClean="0">
                <a:solidFill>
                  <a:schemeClr val="accent6"/>
                </a:solidFill>
              </a:rPr>
              <a:t>VS.</a:t>
            </a:r>
            <a:endParaRPr lang="en-US" sz="3600" b="1" dirty="0">
              <a:solidFill>
                <a:schemeClr val="accent6"/>
              </a:solidFill>
            </a:endParaRPr>
          </a:p>
        </p:txBody>
      </p:sp>
      <p:grpSp>
        <p:nvGrpSpPr>
          <p:cNvPr id="20" name="Group 19"/>
          <p:cNvGrpSpPr/>
          <p:nvPr/>
        </p:nvGrpSpPr>
        <p:grpSpPr>
          <a:xfrm>
            <a:off x="4077918" y="5547473"/>
            <a:ext cx="1108350" cy="461665"/>
            <a:chOff x="4077918" y="5547473"/>
            <a:chExt cx="1108350" cy="461665"/>
          </a:xfrm>
        </p:grpSpPr>
        <p:sp>
          <p:nvSpPr>
            <p:cNvPr id="12" name="Isosceles Triangle 11"/>
            <p:cNvSpPr/>
            <p:nvPr/>
          </p:nvSpPr>
          <p:spPr>
            <a:xfrm rot="16200000">
              <a:off x="4977301" y="5724913"/>
              <a:ext cx="298191" cy="119743"/>
            </a:xfrm>
            <a:prstGeom prst="triangle">
              <a:avLst/>
            </a:prstGeom>
            <a:solidFill>
              <a:schemeClr val="accent6"/>
            </a:solidFill>
            <a:ln>
              <a:noFill/>
            </a:ln>
          </p:spPr>
          <p:txBody>
            <a:bodyPr rtlCol="0" anchor="ctr">
              <a:noAutofit/>
            </a:bodyPr>
            <a:lstStyle/>
            <a:p>
              <a:pPr algn="ctr">
                <a:spcAft>
                  <a:spcPts val="1200"/>
                </a:spcAft>
              </a:pPr>
              <a:endParaRPr lang="en-US" dirty="0"/>
            </a:p>
          </p:txBody>
        </p:sp>
        <p:sp>
          <p:nvSpPr>
            <p:cNvPr id="13" name="TextBox 12"/>
            <p:cNvSpPr txBox="1"/>
            <p:nvPr/>
          </p:nvSpPr>
          <p:spPr>
            <a:xfrm>
              <a:off x="4077918" y="5547473"/>
              <a:ext cx="1006826" cy="461665"/>
            </a:xfrm>
            <a:prstGeom prst="rect">
              <a:avLst/>
            </a:prstGeom>
            <a:noFill/>
          </p:spPr>
          <p:txBody>
            <a:bodyPr wrap="square" rtlCol="0">
              <a:spAutoFit/>
            </a:bodyPr>
            <a:lstStyle/>
            <a:p>
              <a:pPr algn="r">
                <a:spcAft>
                  <a:spcPts val="1200"/>
                </a:spcAft>
              </a:pPr>
              <a:r>
                <a:rPr lang="en-US" sz="1200" b="1" dirty="0" smtClean="0">
                  <a:solidFill>
                    <a:schemeClr val="accent6"/>
                  </a:solidFill>
                </a:rPr>
                <a:t>FULL SERVICE</a:t>
              </a:r>
              <a:endParaRPr lang="en-US" sz="1200" b="1" dirty="0">
                <a:solidFill>
                  <a:schemeClr val="accent6"/>
                </a:solidFill>
              </a:endParaRPr>
            </a:p>
          </p:txBody>
        </p:sp>
      </p:grpSp>
      <p:graphicFrame>
        <p:nvGraphicFramePr>
          <p:cNvPr id="16" name="Table 15"/>
          <p:cNvGraphicFramePr>
            <a:graphicFrameLocks noGrp="1"/>
          </p:cNvGraphicFramePr>
          <p:nvPr>
            <p:extLst>
              <p:ext uri="{D42A27DB-BD31-4B8C-83A1-F6EECF244321}">
                <p14:modId xmlns:p14="http://schemas.microsoft.com/office/powerpoint/2010/main" val="439519570"/>
              </p:ext>
            </p:extLst>
          </p:nvPr>
        </p:nvGraphicFramePr>
        <p:xfrm>
          <a:off x="5273351" y="3595628"/>
          <a:ext cx="3438849" cy="2328921"/>
        </p:xfrm>
        <a:graphic>
          <a:graphicData uri="http://schemas.openxmlformats.org/drawingml/2006/table">
            <a:tbl>
              <a:tblPr firstRow="1" bandRow="1">
                <a:tableStyleId>{5C22544A-7EE6-4342-B048-85BDC9FD1C3A}</a:tableStyleId>
              </a:tblPr>
              <a:tblGrid>
                <a:gridCol w="3438849"/>
              </a:tblGrid>
              <a:tr h="258769">
                <a:tc>
                  <a:txBody>
                    <a:bodyPr/>
                    <a:lstStyle/>
                    <a:p>
                      <a:pPr>
                        <a:lnSpc>
                          <a:spcPct val="90000"/>
                        </a:lnSpc>
                        <a:spcAft>
                          <a:spcPts val="0"/>
                        </a:spcAft>
                      </a:pPr>
                      <a:r>
                        <a:rPr lang="en-US" sz="1400" b="0" dirty="0" smtClean="0">
                          <a:solidFill>
                            <a:schemeClr val="accent6"/>
                          </a:solidFill>
                          <a:latin typeface="Arial" panose="020B0604020202020204" pitchFamily="34" charset="0"/>
                          <a:ea typeface="Times New Roman" pitchFamily="18" charset="0"/>
                          <a:cs typeface="Arial" panose="020B0604020202020204" pitchFamily="34" charset="0"/>
                        </a:rPr>
                        <a:t>Long-term savings</a:t>
                      </a: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258769">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Investment accounts</a:t>
                      </a: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7538">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Conducts market analysis and provides investment research </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7538">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Broker-dealer – facilitates trading transactions (stocks, funds, etc.)</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7538">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Planning – Investment, financial, tax, retirement and estate advice</a:t>
                      </a: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258769">
                <a:tc>
                  <a:txBody>
                    <a:bodyPr/>
                    <a:lstStyle/>
                    <a:p>
                      <a:pPr marL="0" algn="l" defTabSz="914400" rtl="0" eaLnBrk="1" latinLnBrk="0" hangingPunct="1">
                        <a:lnSpc>
                          <a:spcPct val="90000"/>
                        </a:lnSpc>
                        <a:spcAft>
                          <a:spcPts val="0"/>
                        </a:spcAft>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Growing Retirement Plans for Future Use</a:t>
                      </a: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5755821"/>
              </p:ext>
            </p:extLst>
          </p:nvPr>
        </p:nvGraphicFramePr>
        <p:xfrm>
          <a:off x="431800" y="3595629"/>
          <a:ext cx="3513667" cy="2328920"/>
        </p:xfrm>
        <a:graphic>
          <a:graphicData uri="http://schemas.openxmlformats.org/drawingml/2006/table">
            <a:tbl>
              <a:tblPr firstRow="1" bandRow="1">
                <a:tableStyleId>{5C22544A-7EE6-4342-B048-85BDC9FD1C3A}</a:tableStyleId>
              </a:tblPr>
              <a:tblGrid>
                <a:gridCol w="3513667"/>
              </a:tblGrid>
              <a:tr h="465784">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Everyday banking needs</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465784">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Short-term</a:t>
                      </a:r>
                      <a:r>
                        <a:rPr lang="en-US" sz="1400" b="0" kern="1200" baseline="0" dirty="0" smtClean="0">
                          <a:solidFill>
                            <a:schemeClr val="accent6"/>
                          </a:solidFill>
                          <a:latin typeface="Arial" panose="020B0604020202020204" pitchFamily="34" charset="0"/>
                          <a:ea typeface="Times New Roman" pitchFamily="18" charset="0"/>
                          <a:cs typeface="Arial" panose="020B0604020202020204" pitchFamily="34" charset="0"/>
                        </a:rPr>
                        <a:t> </a:t>
                      </a: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savings </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465784">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Frequent transactions – chequing accounts</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465784">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Debit and credit cards</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465784">
                <a:tc>
                  <a:txBody>
                    <a:bodyPr/>
                    <a:lstStyle/>
                    <a:p>
                      <a:pPr marL="0" indent="0" algn="l" defTabSz="914400" rtl="0" eaLnBrk="1" latinLnBrk="0" hangingPunct="1">
                        <a:lnSpc>
                          <a:spcPct val="90000"/>
                        </a:lnSpc>
                        <a:spcAft>
                          <a:spcPts val="0"/>
                        </a:spcAft>
                        <a:buFontTx/>
                        <a:buNone/>
                      </a:pP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Personal loans / home mortgages / </a:t>
                      </a:r>
                      <a:b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br>
                      <a:r>
                        <a:rPr lang="en-US" sz="1400" b="0" kern="1200" dirty="0" smtClean="0">
                          <a:solidFill>
                            <a:schemeClr val="accent6"/>
                          </a:solidFill>
                          <a:latin typeface="Arial" panose="020B0604020202020204" pitchFamily="34" charset="0"/>
                          <a:ea typeface="Times New Roman" pitchFamily="18" charset="0"/>
                          <a:cs typeface="Arial" panose="020B0604020202020204" pitchFamily="34" charset="0"/>
                        </a:rPr>
                        <a:t>line of credit</a:t>
                      </a:r>
                      <a:endParaRPr lang="en-US" sz="14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marR="0" marT="0" marB="0"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19" name="Group 18"/>
          <p:cNvGrpSpPr/>
          <p:nvPr/>
        </p:nvGrpSpPr>
        <p:grpSpPr>
          <a:xfrm>
            <a:off x="5607698" y="1381028"/>
            <a:ext cx="2687216" cy="2084523"/>
            <a:chOff x="5607698" y="1381028"/>
            <a:chExt cx="2687216" cy="2084523"/>
          </a:xfrm>
        </p:grpSpPr>
        <p:pic>
          <p:nvPicPr>
            <p:cNvPr id="6" name="Picture 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677397" y="1381028"/>
              <a:ext cx="2557697" cy="2084523"/>
            </a:xfrm>
            <a:prstGeom prst="rect">
              <a:avLst/>
            </a:prstGeom>
          </p:spPr>
        </p:pic>
        <p:sp>
          <p:nvSpPr>
            <p:cNvPr id="8" name="Rectangle 7"/>
            <p:cNvSpPr/>
            <p:nvPr/>
          </p:nvSpPr>
          <p:spPr>
            <a:xfrm>
              <a:off x="5607698" y="3135086"/>
              <a:ext cx="2687216" cy="223933"/>
            </a:xfrm>
            <a:prstGeom prst="rect">
              <a:avLst/>
            </a:prstGeom>
            <a:solidFill>
              <a:schemeClr val="bg1"/>
            </a:solidFill>
          </p:spPr>
          <p:txBody>
            <a:bodyPr wrap="square" anchor="ctr" anchorCtr="0">
              <a:noAutofit/>
            </a:bodyPr>
            <a:lstStyle/>
            <a:p>
              <a:pPr algn="ctr"/>
              <a:r>
                <a:rPr lang="en-CA" sz="1400" b="1" dirty="0" smtClean="0">
                  <a:solidFill>
                    <a:schemeClr val="accent1">
                      <a:lumMod val="75000"/>
                    </a:schemeClr>
                  </a:solidFill>
                  <a:latin typeface="Arial Narrow" panose="020B0606020202030204" pitchFamily="34" charset="0"/>
                </a:rPr>
                <a:t>PLAN    INVEST    GROW WEALTH </a:t>
              </a:r>
              <a:endParaRPr lang="en-US" sz="1400" b="1" dirty="0">
                <a:solidFill>
                  <a:schemeClr val="accent1">
                    <a:lumMod val="75000"/>
                  </a:schemeClr>
                </a:solidFill>
                <a:latin typeface="Arial Narrow" panose="020B0606020202030204" pitchFamily="34" charset="0"/>
              </a:endParaRPr>
            </a:p>
          </p:txBody>
        </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6318" y="2009696"/>
              <a:ext cx="738213" cy="1131057"/>
            </a:xfrm>
            <a:prstGeom prst="rect">
              <a:avLst/>
            </a:prstGeom>
          </p:spPr>
        </p:pic>
      </p:grpSp>
      <p:sp>
        <p:nvSpPr>
          <p:cNvPr id="21" name="Title 1"/>
          <p:cNvSpPr>
            <a:spLocks noGrp="1"/>
          </p:cNvSpPr>
          <p:nvPr>
            <p:ph type="title"/>
          </p:nvPr>
        </p:nvSpPr>
        <p:spPr>
          <a:xfrm>
            <a:off x="1828800" y="280800"/>
            <a:ext cx="6883399" cy="363600"/>
          </a:xfrm>
        </p:spPr>
        <p:txBody>
          <a:bodyPr/>
          <a:lstStyle/>
          <a:p>
            <a:pPr lvl="0"/>
            <a:r>
              <a:rPr lang="en-US" noProof="0" dirty="0" smtClean="0"/>
              <a:t>What is a Brokerage Firm?</a:t>
            </a:r>
            <a:endParaRPr lang="en-US" noProof="0" dirty="0"/>
          </a:p>
        </p:txBody>
      </p:sp>
      <p:sp>
        <p:nvSpPr>
          <p:cNvPr id="22" name="Pentagon 21">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4</a:t>
            </a:r>
            <a:endParaRPr lang="en-US" dirty="0">
              <a:solidFill>
                <a:schemeClr val="bg1"/>
              </a:solidFill>
            </a:endParaRPr>
          </a:p>
        </p:txBody>
      </p:sp>
    </p:spTree>
    <p:extLst>
      <p:ext uri="{BB962C8B-B14F-4D97-AF65-F5344CB8AC3E}">
        <p14:creationId xmlns:p14="http://schemas.microsoft.com/office/powerpoint/2010/main" val="185013090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22" presetClass="entr" presetSubtype="1" fill="hold" nodeType="after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2500"/>
                            </p:stCondLst>
                            <p:childTnLst>
                              <p:par>
                                <p:cTn id="25" presetID="22" presetClass="entr" presetSubtype="1" fill="hold" nodeType="afterEffect">
                                  <p:stCondLst>
                                    <p:cond delay="50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500"/>
                            </p:stCondLst>
                            <p:childTnLst>
                              <p:par>
                                <p:cTn id="29" presetID="22" presetClass="entr" presetSubtype="2" fill="hold" nodeType="after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right)">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3"/>
          <p:cNvSpPr txBox="1">
            <a:spLocks/>
          </p:cNvSpPr>
          <p:nvPr/>
        </p:nvSpPr>
        <p:spPr>
          <a:xfrm>
            <a:off x="6121400" y="4842787"/>
            <a:ext cx="2590800" cy="581025"/>
          </a:xfrm>
          <a:prstGeom prst="rect">
            <a:avLst/>
          </a:prstGeom>
          <a:solidFill>
            <a:schemeClr val="bg1"/>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a:defRPr/>
            </a:pPr>
            <a:r>
              <a:rPr lang="en-US" sz="2400" b="1" dirty="0" smtClean="0">
                <a:solidFill>
                  <a:srgbClr val="00A1AD"/>
                </a:solidFill>
                <a:latin typeface="Calibri"/>
              </a:rPr>
              <a:t>CHEQUING </a:t>
            </a:r>
            <a:br>
              <a:rPr lang="en-US" sz="2400" b="1" dirty="0" smtClean="0">
                <a:solidFill>
                  <a:srgbClr val="00A1AD"/>
                </a:solidFill>
                <a:latin typeface="Calibri"/>
              </a:rPr>
            </a:br>
            <a:r>
              <a:rPr lang="en-US" sz="2400" b="1" dirty="0" smtClean="0">
                <a:solidFill>
                  <a:srgbClr val="00A1AD"/>
                </a:solidFill>
                <a:latin typeface="Calibri"/>
              </a:rPr>
              <a:t>ACCOUNTS</a:t>
            </a:r>
            <a:endParaRPr lang="en-US" sz="2400" dirty="0">
              <a:solidFill>
                <a:srgbClr val="00A1AD"/>
              </a:solidFill>
              <a:latin typeface="Calibri"/>
            </a:endParaRPr>
          </a:p>
        </p:txBody>
      </p:sp>
      <p:sp>
        <p:nvSpPr>
          <p:cNvPr id="14" name="Rectangle 3"/>
          <p:cNvSpPr txBox="1">
            <a:spLocks/>
          </p:cNvSpPr>
          <p:nvPr/>
        </p:nvSpPr>
        <p:spPr>
          <a:xfrm>
            <a:off x="442913" y="4842787"/>
            <a:ext cx="2590800" cy="581025"/>
          </a:xfrm>
          <a:prstGeom prst="rect">
            <a:avLst/>
          </a:prstGeom>
          <a:solidFill>
            <a:schemeClr val="bg1"/>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a:defRPr/>
            </a:pPr>
            <a:r>
              <a:rPr lang="en-US" sz="2400" b="1" dirty="0" smtClean="0">
                <a:solidFill>
                  <a:srgbClr val="00A1AD"/>
                </a:solidFill>
                <a:latin typeface="Calibri"/>
              </a:rPr>
              <a:t>SAVINGS </a:t>
            </a:r>
            <a:br>
              <a:rPr lang="en-US" sz="2400" b="1" dirty="0" smtClean="0">
                <a:solidFill>
                  <a:srgbClr val="00A1AD"/>
                </a:solidFill>
                <a:latin typeface="Calibri"/>
              </a:rPr>
            </a:br>
            <a:r>
              <a:rPr lang="en-US" sz="2400" b="1" dirty="0" smtClean="0">
                <a:solidFill>
                  <a:srgbClr val="00A1AD"/>
                </a:solidFill>
                <a:latin typeface="Calibri"/>
              </a:rPr>
              <a:t>ACCOUNTS</a:t>
            </a:r>
            <a:endParaRPr lang="en-US" sz="2400" dirty="0">
              <a:solidFill>
                <a:srgbClr val="00A1AD"/>
              </a:solidFill>
              <a:latin typeface="Calibri"/>
            </a:endParaRPr>
          </a:p>
        </p:txBody>
      </p:sp>
      <p:sp>
        <p:nvSpPr>
          <p:cNvPr id="8" name="Rectangle 3"/>
          <p:cNvSpPr txBox="1">
            <a:spLocks/>
          </p:cNvSpPr>
          <p:nvPr/>
        </p:nvSpPr>
        <p:spPr>
          <a:xfrm>
            <a:off x="431800" y="1646664"/>
            <a:ext cx="2651760" cy="601236"/>
          </a:xfrm>
          <a:prstGeom prst="rect">
            <a:avLst/>
          </a:prstGeom>
          <a:solidFill>
            <a:srgbClr val="00A1AD"/>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fontAlgn="base">
              <a:spcBef>
                <a:spcPct val="0"/>
              </a:spcBef>
              <a:spcAft>
                <a:spcPct val="0"/>
              </a:spcAft>
              <a:defRPr/>
            </a:pPr>
            <a:r>
              <a:rPr lang="en-US" altLang="en-US" kern="0" dirty="0" smtClean="0">
                <a:solidFill>
                  <a:schemeClr val="bg1"/>
                </a:solidFill>
                <a:latin typeface="Arial" panose="020B0604020202020204" pitchFamily="34" charset="0"/>
                <a:ea typeface="ＭＳ Ｐゴシック" panose="020B0600070205080204" pitchFamily="34" charset="-128"/>
                <a:cs typeface="Arial" panose="020B0604020202020204" pitchFamily="34" charset="0"/>
              </a:rPr>
              <a:t>Non-registered</a:t>
            </a:r>
            <a:r>
              <a:rPr lang="en-US" altLang="en-US" sz="2000" kern="0" dirty="0" smtClean="0">
                <a:solidFill>
                  <a:schemeClr val="bg1"/>
                </a:solidFill>
                <a:latin typeface="Arial" panose="020B0604020202020204" pitchFamily="34" charset="0"/>
                <a:ea typeface="ＭＳ Ｐゴシック" panose="020B0600070205080204" pitchFamily="34" charset="-128"/>
                <a:cs typeface="Arial" panose="020B0604020202020204" pitchFamily="34" charset="0"/>
              </a:rPr>
              <a:t> </a:t>
            </a:r>
          </a:p>
        </p:txBody>
      </p:sp>
      <p:sp>
        <p:nvSpPr>
          <p:cNvPr id="9" name="Title 1"/>
          <p:cNvSpPr txBox="1">
            <a:spLocks/>
          </p:cNvSpPr>
          <p:nvPr/>
        </p:nvSpPr>
        <p:spPr>
          <a:xfrm>
            <a:off x="1047750" y="1039662"/>
            <a:ext cx="766444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2800" dirty="0">
              <a:latin typeface="Calibri" pitchFamily="34" charset="0"/>
              <a:ea typeface="Times New Roman" pitchFamily="18" charset="0"/>
              <a:cs typeface="Calibri" pitchFamily="34" charset="0"/>
            </a:endParaRPr>
          </a:p>
        </p:txBody>
      </p:sp>
      <p:sp>
        <p:nvSpPr>
          <p:cNvPr id="18" name="Rectangle 3"/>
          <p:cNvSpPr txBox="1">
            <a:spLocks/>
          </p:cNvSpPr>
          <p:nvPr/>
        </p:nvSpPr>
        <p:spPr>
          <a:xfrm>
            <a:off x="431799" y="3206234"/>
            <a:ext cx="8280401" cy="476250"/>
          </a:xfrm>
          <a:prstGeom prst="rect">
            <a:avLst/>
          </a:prstGeom>
          <a:solidFill>
            <a:schemeClr val="accent6"/>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lvl="0" algn="ctr">
              <a:defRPr/>
            </a:pPr>
            <a:r>
              <a:rPr lang="en-US" sz="2400" dirty="0">
                <a:solidFill>
                  <a:schemeClr val="bg1"/>
                </a:solidFill>
                <a:latin typeface="Calibri"/>
              </a:rPr>
              <a:t>THERE ARE TWO MAIN TYPES</a:t>
            </a: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02976" y="2634733"/>
            <a:ext cx="1657350" cy="1657350"/>
          </a:xfrm>
          <a:prstGeom prst="rect">
            <a:avLst/>
          </a:prstGeom>
          <a:noFill/>
          <a:effectLst>
            <a:outerShdw blurRad="1905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Lst>
        </p:spPr>
      </p:pic>
      <p:pic>
        <p:nvPicPr>
          <p:cNvPr id="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562725" y="2634733"/>
            <a:ext cx="1657350" cy="1657350"/>
          </a:xfrm>
          <a:prstGeom prst="rect">
            <a:avLst/>
          </a:prstGeom>
          <a:noFill/>
          <a:effectLst>
            <a:outerShdw blurRad="1905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Lst>
        </p:spPr>
      </p:pic>
      <p:cxnSp>
        <p:nvCxnSpPr>
          <p:cNvPr id="25" name="Elbow Connector 24"/>
          <p:cNvCxnSpPr>
            <a:stCxn id="2052" idx="2"/>
          </p:cNvCxnSpPr>
          <p:nvPr/>
        </p:nvCxnSpPr>
        <p:spPr>
          <a:xfrm rot="16200000" flipH="1">
            <a:off x="2423163" y="3600571"/>
            <a:ext cx="304800" cy="1687824"/>
          </a:xfrm>
          <a:prstGeom prst="bentConnector2">
            <a:avLst/>
          </a:prstGeom>
          <a:ln w="28575">
            <a:solidFill>
              <a:srgbClr val="00A1AD"/>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24" idx="2"/>
          </p:cNvCxnSpPr>
          <p:nvPr/>
        </p:nvCxnSpPr>
        <p:spPr>
          <a:xfrm rot="5400000">
            <a:off x="6386513" y="3611046"/>
            <a:ext cx="323850" cy="1685925"/>
          </a:xfrm>
          <a:prstGeom prst="bentConnector2">
            <a:avLst/>
          </a:prstGeom>
          <a:ln w="28575">
            <a:solidFill>
              <a:srgbClr val="00A1AD"/>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 Placeholder 6"/>
          <p:cNvSpPr>
            <a:spLocks noGrp="1"/>
          </p:cNvSpPr>
          <p:nvPr>
            <p:ph type="body" idx="13"/>
          </p:nvPr>
        </p:nvSpPr>
        <p:spPr/>
        <p:txBody>
          <a:bodyPr/>
          <a:lstStyle/>
          <a:p>
            <a:r>
              <a:rPr lang="en-US" noProof="0" dirty="0" smtClean="0"/>
              <a:t>Bank Accounts</a:t>
            </a:r>
            <a:endParaRPr lang="en-US" noProof="0" dirty="0"/>
          </a:p>
        </p:txBody>
      </p:sp>
      <p:sp>
        <p:nvSpPr>
          <p:cNvPr id="4" name="Rectangle 3"/>
          <p:cNvSpPr/>
          <p:nvPr/>
        </p:nvSpPr>
        <p:spPr>
          <a:xfrm>
            <a:off x="3246120" y="1646664"/>
            <a:ext cx="2651760" cy="601236"/>
          </a:xfrm>
          <a:prstGeom prst="rect">
            <a:avLst/>
          </a:prstGeom>
          <a:solidFill>
            <a:srgbClr val="00A1AD"/>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algn="ctr" fontAlgn="base">
              <a:spcBef>
                <a:spcPct val="0"/>
              </a:spcBef>
              <a:spcAft>
                <a:spcPct val="0"/>
              </a:spcAft>
            </a:pPr>
            <a:r>
              <a:rPr lang="en-US" altLang="en-US"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Hold cash only</a:t>
            </a:r>
          </a:p>
        </p:txBody>
      </p:sp>
      <p:sp>
        <p:nvSpPr>
          <p:cNvPr id="5" name="Rectangle 4"/>
          <p:cNvSpPr/>
          <p:nvPr/>
        </p:nvSpPr>
        <p:spPr>
          <a:xfrm>
            <a:off x="6060440" y="1646664"/>
            <a:ext cx="2651760" cy="601236"/>
          </a:xfrm>
          <a:prstGeom prst="rect">
            <a:avLst/>
          </a:prstGeom>
          <a:solidFill>
            <a:srgbClr val="00A1AD"/>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algn="ctr" fontAlgn="base">
              <a:spcBef>
                <a:spcPct val="0"/>
              </a:spcBef>
              <a:spcAft>
                <a:spcPct val="0"/>
              </a:spcAft>
            </a:pPr>
            <a:r>
              <a:rPr lang="en-US" altLang="en-US"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Minimal deposit interest</a:t>
            </a:r>
          </a:p>
        </p:txBody>
      </p:sp>
      <p:sp>
        <p:nvSpPr>
          <p:cNvPr id="2" name="Oval 1"/>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1</a:t>
            </a:r>
            <a:endParaRPr lang="en-US" dirty="0">
              <a:solidFill>
                <a:schemeClr val="bg1"/>
              </a:solidFill>
            </a:endParaRPr>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348832" y="3858362"/>
            <a:ext cx="2446337" cy="1748171"/>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1"/>
          <p:cNvSpPr>
            <a:spLocks noGrp="1"/>
          </p:cNvSpPr>
          <p:nvPr>
            <p:ph type="title"/>
          </p:nvPr>
        </p:nvSpPr>
        <p:spPr>
          <a:xfrm>
            <a:off x="1828800" y="280800"/>
            <a:ext cx="6883399" cy="363600"/>
          </a:xfrm>
        </p:spPr>
        <p:txBody>
          <a:bodyPr/>
          <a:lstStyle/>
          <a:p>
            <a:pPr lvl="0"/>
            <a:r>
              <a:rPr lang="en-US" noProof="0" dirty="0" smtClean="0"/>
              <a:t>Type of Non-Registered Accounts</a:t>
            </a:r>
            <a:endParaRPr lang="en-US" noProof="0" dirty="0"/>
          </a:p>
        </p:txBody>
      </p:sp>
      <p:sp>
        <p:nvSpPr>
          <p:cNvPr id="21" name="Pentagon 20">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5</a:t>
            </a:r>
            <a:endParaRPr lang="en-US" dirty="0">
              <a:solidFill>
                <a:schemeClr val="bg1"/>
              </a:solidFill>
            </a:endParaRPr>
          </a:p>
        </p:txBody>
      </p:sp>
    </p:spTree>
    <p:extLst>
      <p:ext uri="{BB962C8B-B14F-4D97-AF65-F5344CB8AC3E}">
        <p14:creationId xmlns:p14="http://schemas.microsoft.com/office/powerpoint/2010/main" val="414512899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wipe(left)">
                                      <p:cBhvr>
                                        <p:cTn id="14" dur="500"/>
                                        <p:tgtEl>
                                          <p:spTgt spid="7">
                                            <p:txEl>
                                              <p:pRg st="0" end="0"/>
                                            </p:txEl>
                                          </p:spTgt>
                                        </p:tgtEl>
                                      </p:cBhvr>
                                    </p:animEffect>
                                  </p:childTnLst>
                                </p:cTn>
                              </p:par>
                            </p:childTnLst>
                          </p:cTn>
                        </p:par>
                        <p:par>
                          <p:cTn id="15" fill="hold">
                            <p:stCondLst>
                              <p:cond delay="1000"/>
                            </p:stCondLst>
                            <p:childTnLst>
                              <p:par>
                                <p:cTn id="16" presetID="22" presetClass="entr" presetSubtype="8" fill="hold" grpId="0" nodeType="afterEffect" nodePh="1">
                                  <p:stCondLst>
                                    <p:cond delay="0"/>
                                  </p:stCondLst>
                                  <p:endCondLst>
                                    <p:cond evt="begin" delay="0">
                                      <p:tn val="16"/>
                                    </p:cond>
                                  </p:end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3000"/>
                            </p:stCondLst>
                            <p:childTnLst>
                              <p:par>
                                <p:cTn id="38" presetID="55"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1000" fill="hold"/>
                                        <p:tgtEl>
                                          <p:spTgt spid="18"/>
                                        </p:tgtEl>
                                        <p:attrNameLst>
                                          <p:attrName>ppt_w</p:attrName>
                                        </p:attrNameLst>
                                      </p:cBhvr>
                                      <p:tavLst>
                                        <p:tav tm="0">
                                          <p:val>
                                            <p:strVal val="#ppt_w*0.70"/>
                                          </p:val>
                                        </p:tav>
                                        <p:tav tm="100000">
                                          <p:val>
                                            <p:strVal val="#ppt_w"/>
                                          </p:val>
                                        </p:tav>
                                      </p:tavLst>
                                    </p:anim>
                                    <p:anim calcmode="lin" valueType="num">
                                      <p:cBhvr>
                                        <p:cTn id="41" dur="1000" fill="hold"/>
                                        <p:tgtEl>
                                          <p:spTgt spid="18"/>
                                        </p:tgtEl>
                                        <p:attrNameLst>
                                          <p:attrName>ppt_h</p:attrName>
                                        </p:attrNameLst>
                                      </p:cBhvr>
                                      <p:tavLst>
                                        <p:tav tm="0">
                                          <p:val>
                                            <p:strVal val="#ppt_h"/>
                                          </p:val>
                                        </p:tav>
                                        <p:tav tm="100000">
                                          <p:val>
                                            <p:strVal val="#ppt_h"/>
                                          </p:val>
                                        </p:tav>
                                      </p:tavLst>
                                    </p:anim>
                                    <p:animEffect transition="in" filter="fade">
                                      <p:cBhvr>
                                        <p:cTn id="42" dur="1000"/>
                                        <p:tgtEl>
                                          <p:spTgt spid="18"/>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052"/>
                                        </p:tgtEl>
                                        <p:attrNameLst>
                                          <p:attrName>style.visibility</p:attrName>
                                        </p:attrNameLst>
                                      </p:cBhvr>
                                      <p:to>
                                        <p:strVal val="visible"/>
                                      </p:to>
                                    </p:set>
                                    <p:anim calcmode="lin" valueType="num">
                                      <p:cBhvr>
                                        <p:cTn id="46" dur="500" fill="hold"/>
                                        <p:tgtEl>
                                          <p:spTgt spid="2052"/>
                                        </p:tgtEl>
                                        <p:attrNameLst>
                                          <p:attrName>ppt_w</p:attrName>
                                        </p:attrNameLst>
                                      </p:cBhvr>
                                      <p:tavLst>
                                        <p:tav tm="0">
                                          <p:val>
                                            <p:fltVal val="0"/>
                                          </p:val>
                                        </p:tav>
                                        <p:tav tm="100000">
                                          <p:val>
                                            <p:strVal val="#ppt_w"/>
                                          </p:val>
                                        </p:tav>
                                      </p:tavLst>
                                    </p:anim>
                                    <p:anim calcmode="lin" valueType="num">
                                      <p:cBhvr>
                                        <p:cTn id="47" dur="500" fill="hold"/>
                                        <p:tgtEl>
                                          <p:spTgt spid="2052"/>
                                        </p:tgtEl>
                                        <p:attrNameLst>
                                          <p:attrName>ppt_h</p:attrName>
                                        </p:attrNameLst>
                                      </p:cBhvr>
                                      <p:tavLst>
                                        <p:tav tm="0">
                                          <p:val>
                                            <p:fltVal val="0"/>
                                          </p:val>
                                        </p:tav>
                                        <p:tav tm="100000">
                                          <p:val>
                                            <p:strVal val="#ppt_h"/>
                                          </p:val>
                                        </p:tav>
                                      </p:tavLst>
                                    </p:anim>
                                    <p:animEffect transition="in" filter="fade">
                                      <p:cBhvr>
                                        <p:cTn id="48" dur="500"/>
                                        <p:tgtEl>
                                          <p:spTgt spid="2052"/>
                                        </p:tgtEl>
                                      </p:cBhvr>
                                    </p:animEffect>
                                  </p:childTnLst>
                                </p:cTn>
                              </p:par>
                              <p:par>
                                <p:cTn id="49" presetID="53" presetClass="entr" presetSubtype="16"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2" fill="hold"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right)">
                                      <p:cBhvr>
                                        <p:cTn id="60" dur="500"/>
                                        <p:tgtEl>
                                          <p:spTgt spid="27"/>
                                        </p:tgtEl>
                                      </p:cBhvr>
                                    </p:animEffect>
                                  </p:childTnLst>
                                </p:cTn>
                              </p:par>
                            </p:childTnLst>
                          </p:cTn>
                        </p:par>
                        <p:par>
                          <p:cTn id="61" fill="hold">
                            <p:stCondLst>
                              <p:cond delay="5000"/>
                            </p:stCondLst>
                            <p:childTnLst>
                              <p:par>
                                <p:cTn id="62" presetID="53" presetClass="entr" presetSubtype="16" fill="hold" nodeType="afterEffect">
                                  <p:stCondLst>
                                    <p:cond delay="0"/>
                                  </p:stCondLst>
                                  <p:childTnLst>
                                    <p:set>
                                      <p:cBhvr>
                                        <p:cTn id="63" dur="1" fill="hold">
                                          <p:stCondLst>
                                            <p:cond delay="0"/>
                                          </p:stCondLst>
                                        </p:cTn>
                                        <p:tgtEl>
                                          <p:spTgt spid="2050"/>
                                        </p:tgtEl>
                                        <p:attrNameLst>
                                          <p:attrName>style.visibility</p:attrName>
                                        </p:attrNameLst>
                                      </p:cBhvr>
                                      <p:to>
                                        <p:strVal val="visible"/>
                                      </p:to>
                                    </p:set>
                                    <p:anim calcmode="lin" valueType="num">
                                      <p:cBhvr>
                                        <p:cTn id="64" dur="500" fill="hold"/>
                                        <p:tgtEl>
                                          <p:spTgt spid="2050"/>
                                        </p:tgtEl>
                                        <p:attrNameLst>
                                          <p:attrName>ppt_w</p:attrName>
                                        </p:attrNameLst>
                                      </p:cBhvr>
                                      <p:tavLst>
                                        <p:tav tm="0">
                                          <p:val>
                                            <p:fltVal val="0"/>
                                          </p:val>
                                        </p:tav>
                                        <p:tav tm="100000">
                                          <p:val>
                                            <p:strVal val="#ppt_w"/>
                                          </p:val>
                                        </p:tav>
                                      </p:tavLst>
                                    </p:anim>
                                    <p:anim calcmode="lin" valueType="num">
                                      <p:cBhvr>
                                        <p:cTn id="65" dur="500" fill="hold"/>
                                        <p:tgtEl>
                                          <p:spTgt spid="2050"/>
                                        </p:tgtEl>
                                        <p:attrNameLst>
                                          <p:attrName>ppt_h</p:attrName>
                                        </p:attrNameLst>
                                      </p:cBhvr>
                                      <p:tavLst>
                                        <p:tav tm="0">
                                          <p:val>
                                            <p:fltVal val="0"/>
                                          </p:val>
                                        </p:tav>
                                        <p:tav tm="100000">
                                          <p:val>
                                            <p:strVal val="#ppt_h"/>
                                          </p:val>
                                        </p:tav>
                                      </p:tavLst>
                                    </p:anim>
                                    <p:animEffect transition="in" filter="fade">
                                      <p:cBhvr>
                                        <p:cTn id="66" dur="500"/>
                                        <p:tgtEl>
                                          <p:spTgt spid="2050"/>
                                        </p:tgtEl>
                                      </p:cBhvr>
                                    </p:animEffect>
                                  </p:childTnLst>
                                </p:cTn>
                              </p:par>
                            </p:childTnLst>
                          </p:cTn>
                        </p:par>
                        <p:par>
                          <p:cTn id="67" fill="hold">
                            <p:stCondLst>
                              <p:cond delay="5500"/>
                            </p:stCondLst>
                            <p:childTnLst>
                              <p:par>
                                <p:cTn id="68" presetID="22" presetClass="entr" presetSubtype="1"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up)">
                                      <p:cBhvr>
                                        <p:cTn id="70" dur="500"/>
                                        <p:tgtEl>
                                          <p:spTgt spid="14"/>
                                        </p:tgtEl>
                                      </p:cBhvr>
                                    </p:animEffect>
                                  </p:childTnLst>
                                </p:cTn>
                              </p:par>
                            </p:childTnLst>
                          </p:cTn>
                        </p:par>
                        <p:par>
                          <p:cTn id="71" fill="hold">
                            <p:stCondLst>
                              <p:cond delay="6000"/>
                            </p:stCondLst>
                            <p:childTnLst>
                              <p:par>
                                <p:cTn id="72" presetID="22" presetClass="entr" presetSubtype="1"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up)">
                                      <p:cBhvr>
                                        <p:cTn id="7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8" grpId="0" animBg="1"/>
      <p:bldP spid="9" grpId="0"/>
      <p:bldP spid="18" grpId="0" animBg="1"/>
      <p:bldP spid="7" grpId="0" build="p"/>
      <p:bldP spid="4" grpId="0" animBg="1"/>
      <p:bldP spid="5"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73194" y="2377705"/>
            <a:ext cx="2657227" cy="281328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3000" dirty="0">
              <a:latin typeface="Calibri" pitchFamily="34" charset="0"/>
              <a:ea typeface="Times New Roman" pitchFamily="18" charset="0"/>
              <a:cs typeface="Calibri" pitchFamily="34" charset="0"/>
            </a:endParaRPr>
          </a:p>
        </p:txBody>
      </p:sp>
      <p:sp>
        <p:nvSpPr>
          <p:cNvPr id="3" name="Rectangle 2"/>
          <p:cNvSpPr/>
          <p:nvPr/>
        </p:nvSpPr>
        <p:spPr>
          <a:xfrm>
            <a:off x="714342" y="5053020"/>
            <a:ext cx="2525746" cy="646331"/>
          </a:xfrm>
          <a:prstGeom prst="rect">
            <a:avLst/>
          </a:prstGeom>
        </p:spPr>
        <p:txBody>
          <a:bodyPr wrap="square">
            <a:spAutoFit/>
          </a:bodyPr>
          <a:lstStyle/>
          <a:p>
            <a:pPr marL="0" lvl="1"/>
            <a:r>
              <a:rPr lang="en-US" dirty="0" smtClean="0">
                <a:solidFill>
                  <a:srgbClr val="4B4F54"/>
                </a:solidFill>
              </a:rPr>
              <a:t>Non-registered cash </a:t>
            </a:r>
            <a:br>
              <a:rPr lang="en-US" dirty="0" smtClean="0">
                <a:solidFill>
                  <a:srgbClr val="4B4F54"/>
                </a:solidFill>
              </a:rPr>
            </a:br>
            <a:r>
              <a:rPr lang="en-US" dirty="0" smtClean="0">
                <a:solidFill>
                  <a:srgbClr val="4B4F54"/>
                </a:solidFill>
              </a:rPr>
              <a:t>or margin accounts</a:t>
            </a:r>
          </a:p>
        </p:txBody>
      </p:sp>
      <p:sp>
        <p:nvSpPr>
          <p:cNvPr id="6" name="Rectangle 5"/>
          <p:cNvSpPr/>
          <p:nvPr/>
        </p:nvSpPr>
        <p:spPr>
          <a:xfrm>
            <a:off x="431801" y="1905108"/>
            <a:ext cx="3062514" cy="369332"/>
          </a:xfrm>
          <a:prstGeom prst="rect">
            <a:avLst/>
          </a:prstGeom>
        </p:spPr>
        <p:txBody>
          <a:bodyPr wrap="square">
            <a:spAutoFit/>
          </a:bodyPr>
          <a:lstStyle/>
          <a:p>
            <a:pPr marL="0" lvl="1"/>
            <a:r>
              <a:rPr lang="en-US" dirty="0" smtClean="0">
                <a:solidFill>
                  <a:srgbClr val="4B4F54"/>
                </a:solidFill>
              </a:rPr>
              <a:t>Long-term savings</a:t>
            </a:r>
            <a:endParaRPr lang="en-US" dirty="0">
              <a:solidFill>
                <a:srgbClr val="4B4F54"/>
              </a:solidFill>
            </a:endParaRPr>
          </a:p>
        </p:txBody>
      </p:sp>
      <p:sp>
        <p:nvSpPr>
          <p:cNvPr id="8" name="Rectangle 7"/>
          <p:cNvSpPr/>
          <p:nvPr/>
        </p:nvSpPr>
        <p:spPr>
          <a:xfrm>
            <a:off x="6336005" y="5048506"/>
            <a:ext cx="2590800" cy="646331"/>
          </a:xfrm>
          <a:prstGeom prst="rect">
            <a:avLst/>
          </a:prstGeom>
        </p:spPr>
        <p:txBody>
          <a:bodyPr wrap="square">
            <a:spAutoFit/>
          </a:bodyPr>
          <a:lstStyle/>
          <a:p>
            <a:pPr marL="0" lvl="1"/>
            <a:r>
              <a:rPr lang="en-US" dirty="0" smtClean="0">
                <a:solidFill>
                  <a:srgbClr val="4B4F54"/>
                </a:solidFill>
              </a:rPr>
              <a:t>Increased planning </a:t>
            </a:r>
            <a:br>
              <a:rPr lang="en-US" dirty="0" smtClean="0">
                <a:solidFill>
                  <a:srgbClr val="4B4F54"/>
                </a:solidFill>
              </a:rPr>
            </a:br>
            <a:r>
              <a:rPr lang="en-US" dirty="0" smtClean="0">
                <a:solidFill>
                  <a:srgbClr val="4B4F54"/>
                </a:solidFill>
              </a:rPr>
              <a:t>and investment options</a:t>
            </a:r>
          </a:p>
        </p:txBody>
      </p:sp>
      <p:sp>
        <p:nvSpPr>
          <p:cNvPr id="10" name="Rectangle 9"/>
          <p:cNvSpPr/>
          <p:nvPr/>
        </p:nvSpPr>
        <p:spPr>
          <a:xfrm>
            <a:off x="6510861" y="1741384"/>
            <a:ext cx="1817877" cy="646331"/>
          </a:xfrm>
          <a:prstGeom prst="rect">
            <a:avLst/>
          </a:prstGeom>
        </p:spPr>
        <p:txBody>
          <a:bodyPr wrap="square">
            <a:spAutoFit/>
          </a:bodyPr>
          <a:lstStyle/>
          <a:p>
            <a:pPr marL="0" lvl="1"/>
            <a:r>
              <a:rPr lang="en-US" dirty="0" smtClean="0">
                <a:solidFill>
                  <a:srgbClr val="4B4F54"/>
                </a:solidFill>
              </a:rPr>
              <a:t>Generally, higher returns</a:t>
            </a:r>
            <a:endParaRPr lang="en-US" dirty="0">
              <a:solidFill>
                <a:srgbClr val="4B4F54"/>
              </a:solidFill>
            </a:endParaRPr>
          </a:p>
        </p:txBody>
      </p:sp>
      <p:cxnSp>
        <p:nvCxnSpPr>
          <p:cNvPr id="17" name="Elbow Connector 16"/>
          <p:cNvCxnSpPr/>
          <p:nvPr/>
        </p:nvCxnSpPr>
        <p:spPr>
          <a:xfrm rot="10800000" flipV="1">
            <a:off x="2164702" y="3937517"/>
            <a:ext cx="1408922" cy="830426"/>
          </a:xfrm>
          <a:prstGeom prst="bentConnector3">
            <a:avLst>
              <a:gd name="adj1" fmla="val 50000"/>
            </a:avLst>
          </a:prstGeom>
          <a:ln w="28575">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6" idx="2"/>
          </p:cNvCxnSpPr>
          <p:nvPr/>
        </p:nvCxnSpPr>
        <p:spPr>
          <a:xfrm rot="16200000" flipH="1">
            <a:off x="2261013" y="1976485"/>
            <a:ext cx="1182610" cy="1778520"/>
          </a:xfrm>
          <a:prstGeom prst="bentConnector2">
            <a:avLst/>
          </a:prstGeom>
          <a:ln w="28575">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8" name="Elbow Connector 27"/>
          <p:cNvCxnSpPr/>
          <p:nvPr/>
        </p:nvCxnSpPr>
        <p:spPr>
          <a:xfrm flipV="1">
            <a:off x="5514395" y="1968759"/>
            <a:ext cx="933061" cy="783774"/>
          </a:xfrm>
          <a:prstGeom prst="bentConnector3">
            <a:avLst>
              <a:gd name="adj1" fmla="val -2000"/>
            </a:avLst>
          </a:prstGeom>
          <a:ln w="28575">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31" name="Elbow Connector 30"/>
          <p:cNvCxnSpPr/>
          <p:nvPr/>
        </p:nvCxnSpPr>
        <p:spPr>
          <a:xfrm>
            <a:off x="6285730" y="3631376"/>
            <a:ext cx="994110" cy="1142222"/>
          </a:xfrm>
          <a:prstGeom prst="bentConnector2">
            <a:avLst/>
          </a:prstGeom>
          <a:ln w="28575">
            <a:solidFill>
              <a:schemeClr val="accent6"/>
            </a:solidFill>
            <a:prstDash val="sysDot"/>
          </a:ln>
        </p:spPr>
        <p:style>
          <a:lnRef idx="1">
            <a:schemeClr val="accent1"/>
          </a:lnRef>
          <a:fillRef idx="0">
            <a:schemeClr val="accent1"/>
          </a:fillRef>
          <a:effectRef idx="0">
            <a:schemeClr val="accent1"/>
          </a:effectRef>
          <a:fontRef idx="minor">
            <a:schemeClr val="tx1"/>
          </a:fontRef>
        </p:style>
      </p:cxnSp>
      <p:pic>
        <p:nvPicPr>
          <p:cNvPr id="30" name="Pictur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1813" y="1203337"/>
            <a:ext cx="890387" cy="802461"/>
          </a:xfrm>
          <a:prstGeom prst="rect">
            <a:avLst/>
          </a:prstGeom>
        </p:spPr>
      </p:pic>
      <p:pic>
        <p:nvPicPr>
          <p:cNvPr id="5120" name="Picture 51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9900" y="4202487"/>
            <a:ext cx="1266851" cy="724410"/>
          </a:xfrm>
          <a:prstGeom prst="rect">
            <a:avLst/>
          </a:prstGeom>
        </p:spPr>
      </p:pic>
      <p:pic>
        <p:nvPicPr>
          <p:cNvPr id="5121" name="Picture 51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42229" y="4025205"/>
            <a:ext cx="970175" cy="970175"/>
          </a:xfrm>
          <a:prstGeom prst="rect">
            <a:avLst/>
          </a:prstGeom>
        </p:spPr>
      </p:pic>
      <p:pic>
        <p:nvPicPr>
          <p:cNvPr id="5132" name="Picture 51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88799" y="1735497"/>
            <a:ext cx="978301" cy="1029406"/>
          </a:xfrm>
          <a:prstGeom prst="rect">
            <a:avLst/>
          </a:prstGeom>
        </p:spPr>
      </p:pic>
      <p:sp>
        <p:nvSpPr>
          <p:cNvPr id="5" name="Text Placeholder 4"/>
          <p:cNvSpPr>
            <a:spLocks noGrp="1"/>
          </p:cNvSpPr>
          <p:nvPr>
            <p:ph type="body" idx="13"/>
          </p:nvPr>
        </p:nvSpPr>
        <p:spPr/>
        <p:txBody>
          <a:bodyPr/>
          <a:lstStyle/>
          <a:p>
            <a:r>
              <a:rPr lang="en-US" noProof="0" dirty="0" smtClean="0"/>
              <a:t>Investment Accounts</a:t>
            </a:r>
            <a:endParaRPr lang="en-US" noProof="0" dirty="0"/>
          </a:p>
        </p:txBody>
      </p:sp>
      <p:sp>
        <p:nvSpPr>
          <p:cNvPr id="20" name="Oval 19"/>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2</a:t>
            </a:r>
            <a:endParaRPr lang="en-US" dirty="0">
              <a:solidFill>
                <a:schemeClr val="bg1"/>
              </a:solidFill>
            </a:endParaRPr>
          </a:p>
        </p:txBody>
      </p:sp>
      <p:sp>
        <p:nvSpPr>
          <p:cNvPr id="23" name="Title 1"/>
          <p:cNvSpPr>
            <a:spLocks noGrp="1"/>
          </p:cNvSpPr>
          <p:nvPr>
            <p:ph type="title"/>
          </p:nvPr>
        </p:nvSpPr>
        <p:spPr>
          <a:xfrm>
            <a:off x="1828800" y="280800"/>
            <a:ext cx="6883399" cy="363600"/>
          </a:xfrm>
        </p:spPr>
        <p:txBody>
          <a:bodyPr/>
          <a:lstStyle/>
          <a:p>
            <a:pPr lvl="0"/>
            <a:r>
              <a:rPr lang="en-US" noProof="0" dirty="0" smtClean="0"/>
              <a:t>Type of Non-Registered Accounts</a:t>
            </a:r>
            <a:endParaRPr lang="en-US" noProof="0" dirty="0"/>
          </a:p>
        </p:txBody>
      </p:sp>
      <p:sp>
        <p:nvSpPr>
          <p:cNvPr id="25" name="Pentagon 24">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5</a:t>
            </a:r>
            <a:endParaRPr lang="en-US" dirty="0">
              <a:solidFill>
                <a:schemeClr val="bg1"/>
              </a:solidFill>
            </a:endParaRPr>
          </a:p>
        </p:txBody>
      </p:sp>
    </p:spTree>
    <p:extLst>
      <p:ext uri="{BB962C8B-B14F-4D97-AF65-F5344CB8AC3E}">
        <p14:creationId xmlns:p14="http://schemas.microsoft.com/office/powerpoint/2010/main" val="292829416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 calcmode="lin" valueType="num">
                                      <p:cBhvr>
                                        <p:cTn id="9" dur="500" fill="hold"/>
                                        <p:tgtEl>
                                          <p:spTgt spid="20"/>
                                        </p:tgtEl>
                                        <p:attrNameLst>
                                          <p:attrName>style.rotation</p:attrName>
                                        </p:attrNameLst>
                                      </p:cBhvr>
                                      <p:tavLst>
                                        <p:tav tm="0">
                                          <p:val>
                                            <p:fltVal val="90"/>
                                          </p:val>
                                        </p:tav>
                                        <p:tav tm="100000">
                                          <p:val>
                                            <p:fltVal val="0"/>
                                          </p:val>
                                        </p:tav>
                                      </p:tavLst>
                                    </p:anim>
                                    <p:animEffect transition="in" filter="fade">
                                      <p:cBhvr>
                                        <p:cTn id="10" dur="500"/>
                                        <p:tgtEl>
                                          <p:spTgt spid="2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wipe(left)">
                                      <p:cBhvr>
                                        <p:cTn id="14" dur="500"/>
                                        <p:tgtEl>
                                          <p:spTgt spid="5">
                                            <p:txEl>
                                              <p:pRg st="0" end="0"/>
                                            </p:txEl>
                                          </p:spTgt>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5126"/>
                                        </p:tgtEl>
                                        <p:attrNameLst>
                                          <p:attrName>style.visibility</p:attrName>
                                        </p:attrNameLst>
                                      </p:cBhvr>
                                      <p:to>
                                        <p:strVal val="visible"/>
                                      </p:to>
                                    </p:set>
                                    <p:animEffect transition="in" filter="fade">
                                      <p:cBhvr>
                                        <p:cTn id="18" dur="1250"/>
                                        <p:tgtEl>
                                          <p:spTgt spid="5126"/>
                                        </p:tgtEl>
                                      </p:cBhvr>
                                    </p:animEffect>
                                  </p:childTnLst>
                                </p:cTn>
                              </p:par>
                            </p:childTnLst>
                          </p:cTn>
                        </p:par>
                        <p:par>
                          <p:cTn id="19" fill="hold">
                            <p:stCondLst>
                              <p:cond delay="2250"/>
                            </p:stCondLst>
                            <p:childTnLst>
                              <p:par>
                                <p:cTn id="20" presetID="22" presetClass="entr" presetSubtype="2"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right)">
                                      <p:cBhvr>
                                        <p:cTn id="22" dur="500"/>
                                        <p:tgtEl>
                                          <p:spTgt spid="24"/>
                                        </p:tgtEl>
                                      </p:cBhvr>
                                    </p:animEffect>
                                  </p:childTnLst>
                                </p:cTn>
                              </p:par>
                              <p:par>
                                <p:cTn id="23" presetID="22" presetClass="entr" presetSubtype="8"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22" presetClass="entr" presetSubtype="1"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up)">
                                      <p:cBhvr>
                                        <p:cTn id="28" dur="500"/>
                                        <p:tgtEl>
                                          <p:spTgt spid="31"/>
                                        </p:tgtEl>
                                      </p:cBhvr>
                                    </p:animEffect>
                                  </p:childTnLst>
                                </p:cTn>
                              </p:par>
                              <p:par>
                                <p:cTn id="29" presetID="22" presetClass="entr" presetSubtype="1"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5132"/>
                                        </p:tgtEl>
                                        <p:attrNameLst>
                                          <p:attrName>style.visibility</p:attrName>
                                        </p:attrNameLst>
                                      </p:cBhvr>
                                      <p:to>
                                        <p:strVal val="visible"/>
                                      </p:to>
                                    </p:set>
                                    <p:animEffect transition="in" filter="fade">
                                      <p:cBhvr>
                                        <p:cTn id="35" dur="500"/>
                                        <p:tgtEl>
                                          <p:spTgt spid="5132"/>
                                        </p:tgtEl>
                                      </p:cBhvr>
                                    </p:animEffect>
                                  </p:childTnLst>
                                </p:cTn>
                              </p:par>
                              <p:par>
                                <p:cTn id="36" presetID="10" presetClass="entr" presetSubtype="0" fill="hold" nodeType="withEffect">
                                  <p:stCondLst>
                                    <p:cond delay="0"/>
                                  </p:stCondLst>
                                  <p:childTnLst>
                                    <p:set>
                                      <p:cBhvr>
                                        <p:cTn id="37" dur="1" fill="hold">
                                          <p:stCondLst>
                                            <p:cond delay="0"/>
                                          </p:stCondLst>
                                        </p:cTn>
                                        <p:tgtEl>
                                          <p:spTgt spid="5121"/>
                                        </p:tgtEl>
                                        <p:attrNameLst>
                                          <p:attrName>style.visibility</p:attrName>
                                        </p:attrNameLst>
                                      </p:cBhvr>
                                      <p:to>
                                        <p:strVal val="visible"/>
                                      </p:to>
                                    </p:set>
                                    <p:animEffect transition="in" filter="fade">
                                      <p:cBhvr>
                                        <p:cTn id="38" dur="500"/>
                                        <p:tgtEl>
                                          <p:spTgt spid="5121"/>
                                        </p:tgtEl>
                                      </p:cBhvr>
                                    </p:animEffect>
                                  </p:childTnLst>
                                </p:cTn>
                              </p:par>
                              <p:par>
                                <p:cTn id="39" presetID="10"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5120"/>
                                        </p:tgtEl>
                                        <p:attrNameLst>
                                          <p:attrName>style.visibility</p:attrName>
                                        </p:attrNameLst>
                                      </p:cBhvr>
                                      <p:to>
                                        <p:strVal val="visible"/>
                                      </p:to>
                                    </p:set>
                                    <p:animEffect transition="in" filter="fade">
                                      <p:cBhvr>
                                        <p:cTn id="44" dur="500"/>
                                        <p:tgtEl>
                                          <p:spTgt spid="5120"/>
                                        </p:tgtEl>
                                      </p:cBhvr>
                                    </p:animEffect>
                                  </p:childTnLst>
                                </p:cTn>
                              </p:par>
                            </p:childTnLst>
                          </p:cTn>
                        </p:par>
                        <p:par>
                          <p:cTn id="45" fill="hold">
                            <p:stCondLst>
                              <p:cond delay="3250"/>
                            </p:stCondLst>
                            <p:childTnLst>
                              <p:par>
                                <p:cTn id="46" presetID="22" presetClass="entr" presetSubtype="1"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up)">
                                      <p:cBhvr>
                                        <p:cTn id="48" dur="500"/>
                                        <p:tgtEl>
                                          <p:spTgt spid="6"/>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up)">
                                      <p:cBhvr>
                                        <p:cTn id="51" dur="500"/>
                                        <p:tgtEl>
                                          <p:spTgt spid="8"/>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up)">
                                      <p:cBhvr>
                                        <p:cTn id="54" dur="500"/>
                                        <p:tgtEl>
                                          <p:spTgt spid="1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up)">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10" grpId="0"/>
      <p:bldP spid="5" grpId="0" build="p"/>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212" y="3025324"/>
            <a:ext cx="3868046" cy="2670175"/>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761050" y="1436680"/>
            <a:ext cx="1956021" cy="16529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263406" y="1051460"/>
            <a:ext cx="2951673" cy="369332"/>
          </a:xfrm>
          <a:prstGeom prst="rect">
            <a:avLst/>
          </a:prstGeom>
          <a:noFill/>
        </p:spPr>
        <p:txBody>
          <a:bodyPr wrap="square" rtlCol="0">
            <a:spAutoFit/>
          </a:bodyPr>
          <a:lstStyle/>
          <a:p>
            <a:pPr algn="ctr">
              <a:spcAft>
                <a:spcPts val="1200"/>
              </a:spcAft>
            </a:pPr>
            <a:r>
              <a:rPr lang="en-CA" b="1" dirty="0" smtClean="0">
                <a:solidFill>
                  <a:schemeClr val="accent6"/>
                </a:solidFill>
              </a:rPr>
              <a:t>RRSP and pension plans</a:t>
            </a:r>
            <a:endParaRPr lang="en-CA" b="1" dirty="0">
              <a:solidFill>
                <a:schemeClr val="accent6"/>
              </a:solidFill>
            </a:endParaRPr>
          </a:p>
        </p:txBody>
      </p:sp>
      <p:sp>
        <p:nvSpPr>
          <p:cNvPr id="8" name="TextBox 7"/>
          <p:cNvSpPr txBox="1"/>
          <p:nvPr/>
        </p:nvSpPr>
        <p:spPr>
          <a:xfrm>
            <a:off x="5109200" y="1051466"/>
            <a:ext cx="2879680" cy="369332"/>
          </a:xfrm>
          <a:prstGeom prst="rect">
            <a:avLst/>
          </a:prstGeom>
          <a:noFill/>
        </p:spPr>
        <p:txBody>
          <a:bodyPr wrap="square" rtlCol="0">
            <a:spAutoFit/>
          </a:bodyPr>
          <a:lstStyle/>
          <a:p>
            <a:pPr algn="ctr">
              <a:spcAft>
                <a:spcPts val="1200"/>
              </a:spcAft>
            </a:pPr>
            <a:r>
              <a:rPr lang="en-CA" b="1" dirty="0" smtClean="0">
                <a:solidFill>
                  <a:schemeClr val="accent6"/>
                </a:solidFill>
              </a:rPr>
              <a:t>RRIF plans  </a:t>
            </a:r>
            <a:endParaRPr lang="en-CA" b="1" dirty="0">
              <a:solidFill>
                <a:schemeClr val="accent6"/>
              </a:solidFill>
            </a:endParaRPr>
          </a:p>
        </p:txBody>
      </p:sp>
      <p:sp>
        <p:nvSpPr>
          <p:cNvPr id="4" name="TextBox 3"/>
          <p:cNvSpPr txBox="1"/>
          <p:nvPr/>
        </p:nvSpPr>
        <p:spPr>
          <a:xfrm>
            <a:off x="327025" y="5768975"/>
            <a:ext cx="7478485" cy="246221"/>
          </a:xfrm>
          <a:prstGeom prst="rect">
            <a:avLst/>
          </a:prstGeom>
          <a:noFill/>
        </p:spPr>
        <p:txBody>
          <a:bodyPr wrap="square" rtlCol="0">
            <a:spAutoFit/>
          </a:bodyPr>
          <a:lstStyle/>
          <a:p>
            <a:pPr>
              <a:spcAft>
                <a:spcPts val="1200"/>
              </a:spcAft>
            </a:pPr>
            <a:r>
              <a:rPr lang="en-CA" sz="1000" dirty="0" smtClean="0"/>
              <a:t>*Reflects plans intended goal; positive returns are never guaranteed.</a:t>
            </a:r>
            <a:endParaRPr lang="en-CA" sz="1000" dirty="0"/>
          </a:p>
        </p:txBody>
      </p:sp>
      <p:sp>
        <p:nvSpPr>
          <p:cNvPr id="12" name="TextBox 11"/>
          <p:cNvSpPr txBox="1"/>
          <p:nvPr/>
        </p:nvSpPr>
        <p:spPr>
          <a:xfrm>
            <a:off x="956733" y="3221591"/>
            <a:ext cx="3505426" cy="830997"/>
          </a:xfrm>
          <a:prstGeom prst="rect">
            <a:avLst/>
          </a:prstGeom>
          <a:noFill/>
        </p:spPr>
        <p:txBody>
          <a:bodyPr wrap="square" rtlCol="0">
            <a:spAutoFit/>
          </a:bodyPr>
          <a:lstStyle/>
          <a:p>
            <a:pPr algn="ctr">
              <a:spcAft>
                <a:spcPts val="1200"/>
              </a:spcAft>
            </a:pPr>
            <a:r>
              <a:rPr lang="en-CA" sz="4800" b="1" dirty="0" smtClean="0">
                <a:solidFill>
                  <a:schemeClr val="bg1"/>
                </a:solidFill>
                <a:latin typeface="Bradley Hand ITC" panose="03070402050302030203" pitchFamily="66" charset="0"/>
              </a:rPr>
              <a:t>Retirement</a:t>
            </a:r>
            <a:endParaRPr lang="en-CA" sz="4800" b="1" dirty="0">
              <a:solidFill>
                <a:schemeClr val="bg1"/>
              </a:solidFill>
              <a:latin typeface="Bradley Hand ITC" panose="03070402050302030203" pitchFamily="66" charset="0"/>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3039" y="4439259"/>
            <a:ext cx="1288991" cy="1341146"/>
          </a:xfrm>
          <a:prstGeom prst="rect">
            <a:avLst/>
          </a:prstGeom>
        </p:spPr>
      </p:pic>
      <p:graphicFrame>
        <p:nvGraphicFramePr>
          <p:cNvPr id="14" name="Chart 13"/>
          <p:cNvGraphicFramePr/>
          <p:nvPr>
            <p:extLst>
              <p:ext uri="{D42A27DB-BD31-4B8C-83A1-F6EECF244321}">
                <p14:modId xmlns:p14="http://schemas.microsoft.com/office/powerpoint/2010/main" val="3956641101"/>
              </p:ext>
            </p:extLst>
          </p:nvPr>
        </p:nvGraphicFramePr>
        <p:xfrm>
          <a:off x="1413932" y="3657701"/>
          <a:ext cx="2653063" cy="1743584"/>
        </p:xfrm>
        <a:graphic>
          <a:graphicData uri="http://schemas.openxmlformats.org/drawingml/2006/chart">
            <c:chart xmlns:c="http://schemas.openxmlformats.org/drawingml/2006/chart" xmlns:r="http://schemas.openxmlformats.org/officeDocument/2006/relationships" r:id="rId6"/>
          </a:graphicData>
        </a:graphic>
      </p:graphicFrame>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1157634" flipH="1" flipV="1">
            <a:off x="1815755" y="3768031"/>
            <a:ext cx="1728832" cy="1033063"/>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613270" y="3025324"/>
            <a:ext cx="3868046" cy="2670175"/>
          </a:xfrm>
          <a:prstGeom prst="rect">
            <a:avLst/>
          </a:prstGeom>
        </p:spPr>
      </p:pic>
      <p:sp>
        <p:nvSpPr>
          <p:cNvPr id="18" name="TextBox 17"/>
          <p:cNvSpPr txBox="1"/>
          <p:nvPr/>
        </p:nvSpPr>
        <p:spPr>
          <a:xfrm>
            <a:off x="4783665" y="3221591"/>
            <a:ext cx="3505200" cy="830997"/>
          </a:xfrm>
          <a:prstGeom prst="rect">
            <a:avLst/>
          </a:prstGeom>
          <a:noFill/>
        </p:spPr>
        <p:txBody>
          <a:bodyPr wrap="square" rtlCol="0">
            <a:spAutoFit/>
          </a:bodyPr>
          <a:lstStyle/>
          <a:p>
            <a:pPr algn="ctr">
              <a:spcAft>
                <a:spcPts val="1200"/>
              </a:spcAft>
            </a:pPr>
            <a:r>
              <a:rPr lang="en-CA" sz="4800" b="1" dirty="0" smtClean="0">
                <a:solidFill>
                  <a:schemeClr val="bg1"/>
                </a:solidFill>
                <a:latin typeface="Bradley Hand ITC" panose="03070402050302030203" pitchFamily="66" charset="0"/>
              </a:rPr>
              <a:t>Retired</a:t>
            </a:r>
            <a:endParaRPr lang="en-CA" sz="4800" b="1" dirty="0">
              <a:solidFill>
                <a:schemeClr val="bg1"/>
              </a:solidFill>
              <a:latin typeface="Bradley Hand ITC" panose="03070402050302030203" pitchFamily="66" charset="0"/>
            </a:endParaRPr>
          </a:p>
        </p:txBody>
      </p:sp>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33225" y="4439259"/>
            <a:ext cx="1288991" cy="1341146"/>
          </a:xfrm>
          <a:prstGeom prst="rect">
            <a:avLst/>
          </a:prstGeom>
        </p:spPr>
      </p:pic>
      <p:graphicFrame>
        <p:nvGraphicFramePr>
          <p:cNvPr id="20" name="Chart 19"/>
          <p:cNvGraphicFramePr/>
          <p:nvPr>
            <p:extLst>
              <p:ext uri="{D42A27DB-BD31-4B8C-83A1-F6EECF244321}">
                <p14:modId xmlns:p14="http://schemas.microsoft.com/office/powerpoint/2010/main" val="1974096890"/>
              </p:ext>
            </p:extLst>
          </p:nvPr>
        </p:nvGraphicFramePr>
        <p:xfrm>
          <a:off x="4869313" y="3657701"/>
          <a:ext cx="2653063" cy="1743584"/>
        </p:xfrm>
        <a:graphic>
          <a:graphicData uri="http://schemas.openxmlformats.org/drawingml/2006/chart">
            <c:chart xmlns:c="http://schemas.openxmlformats.org/drawingml/2006/chart" xmlns:r="http://schemas.openxmlformats.org/officeDocument/2006/relationships" r:id="rId8"/>
          </a:graphicData>
        </a:graphic>
      </p:graphicFrame>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3616580" flipH="1" flipV="1">
            <a:off x="5579578" y="3726664"/>
            <a:ext cx="1728831" cy="1033062"/>
          </a:xfrm>
          <a:prstGeom prst="rect">
            <a:avLst/>
          </a:prstGeom>
        </p:spPr>
      </p:pic>
      <p:pic>
        <p:nvPicPr>
          <p:cNvPr id="11" name="Picture 2"/>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5570848" y="1436680"/>
            <a:ext cx="1956021" cy="1652954"/>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1"/>
          <p:cNvSpPr>
            <a:spLocks noGrp="1"/>
          </p:cNvSpPr>
          <p:nvPr>
            <p:ph type="title"/>
          </p:nvPr>
        </p:nvSpPr>
        <p:spPr>
          <a:xfrm>
            <a:off x="1828800" y="280800"/>
            <a:ext cx="6883399" cy="363600"/>
          </a:xfrm>
        </p:spPr>
        <p:txBody>
          <a:bodyPr/>
          <a:lstStyle/>
          <a:p>
            <a:pPr lvl="0"/>
            <a:r>
              <a:rPr lang="en-US" noProof="0" dirty="0" smtClean="0"/>
              <a:t>Growing Retirement Plans for Future Use</a:t>
            </a:r>
            <a:endParaRPr lang="en-US" noProof="0" dirty="0"/>
          </a:p>
        </p:txBody>
      </p:sp>
      <p:sp>
        <p:nvSpPr>
          <p:cNvPr id="23" name="Pentagon 2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6</a:t>
            </a:r>
            <a:endParaRPr lang="en-US" dirty="0">
              <a:solidFill>
                <a:schemeClr val="bg1"/>
              </a:solidFill>
            </a:endParaRPr>
          </a:p>
        </p:txBody>
      </p:sp>
      <p:pic>
        <p:nvPicPr>
          <p:cNvPr id="24" name="Picture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1694" y="3931573"/>
            <a:ext cx="237612" cy="693037"/>
          </a:xfrm>
          <a:prstGeom prst="rect">
            <a:avLst/>
          </a:prstGeom>
        </p:spPr>
      </p:pic>
      <p:pic>
        <p:nvPicPr>
          <p:cNvPr id="26" name="Picture 2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95954" y="4040431"/>
            <a:ext cx="237612" cy="693037"/>
          </a:xfrm>
          <a:prstGeom prst="rect">
            <a:avLst/>
          </a:prstGeom>
        </p:spPr>
      </p:pic>
    </p:spTree>
    <p:extLst>
      <p:ext uri="{BB962C8B-B14F-4D97-AF65-F5344CB8AC3E}">
        <p14:creationId xmlns:p14="http://schemas.microsoft.com/office/powerpoint/2010/main" val="23665110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p:cTn id="11" dur="500" fill="hold"/>
                                        <p:tgtEl>
                                          <p:spTgt spid="2050"/>
                                        </p:tgtEl>
                                        <p:attrNameLst>
                                          <p:attrName>ppt_w</p:attrName>
                                        </p:attrNameLst>
                                      </p:cBhvr>
                                      <p:tavLst>
                                        <p:tav tm="0">
                                          <p:val>
                                            <p:fltVal val="0"/>
                                          </p:val>
                                        </p:tav>
                                        <p:tav tm="100000">
                                          <p:val>
                                            <p:strVal val="#ppt_w"/>
                                          </p:val>
                                        </p:tav>
                                      </p:tavLst>
                                    </p:anim>
                                    <p:anim calcmode="lin" valueType="num">
                                      <p:cBhvr>
                                        <p:cTn id="12" dur="500" fill="hold"/>
                                        <p:tgtEl>
                                          <p:spTgt spid="2050"/>
                                        </p:tgtEl>
                                        <p:attrNameLst>
                                          <p:attrName>ppt_h</p:attrName>
                                        </p:attrNameLst>
                                      </p:cBhvr>
                                      <p:tavLst>
                                        <p:tav tm="0">
                                          <p:val>
                                            <p:fltVal val="0"/>
                                          </p:val>
                                        </p:tav>
                                        <p:tav tm="100000">
                                          <p:val>
                                            <p:strVal val="#ppt_h"/>
                                          </p:val>
                                        </p:tav>
                                      </p:tavLst>
                                    </p:anim>
                                    <p:anim calcmode="lin" valueType="num">
                                      <p:cBhvr>
                                        <p:cTn id="13" dur="500" fill="hold"/>
                                        <p:tgtEl>
                                          <p:spTgt spid="2050"/>
                                        </p:tgtEl>
                                        <p:attrNameLst>
                                          <p:attrName>style.rotation</p:attrName>
                                        </p:attrNameLst>
                                      </p:cBhvr>
                                      <p:tavLst>
                                        <p:tav tm="0">
                                          <p:val>
                                            <p:fltVal val="90"/>
                                          </p:val>
                                        </p:tav>
                                        <p:tav tm="100000">
                                          <p:val>
                                            <p:fltVal val="0"/>
                                          </p:val>
                                        </p:tav>
                                      </p:tavLst>
                                    </p:anim>
                                    <p:animEffect transition="in" filter="fade">
                                      <p:cBhvr>
                                        <p:cTn id="14" dur="500"/>
                                        <p:tgtEl>
                                          <p:spTgt spid="2050"/>
                                        </p:tgtEl>
                                      </p:cBhvr>
                                    </p:animEffect>
                                  </p:childTnLst>
                                </p:cTn>
                              </p:par>
                            </p:childTnLst>
                          </p:cTn>
                        </p:par>
                        <p:par>
                          <p:cTn id="15" fill="hold">
                            <p:stCondLst>
                              <p:cond delay="1500"/>
                            </p:stCondLst>
                            <p:childTnLst>
                              <p:par>
                                <p:cTn id="16" presetID="14" presetClass="entr" presetSubtype="1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par>
                          <p:cTn id="19" fill="hold">
                            <p:stCondLst>
                              <p:cond delay="2000"/>
                            </p:stCondLst>
                            <p:childTnLst>
                              <p:par>
                                <p:cTn id="20" presetID="18"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trips(downRight)">
                                      <p:cBhvr>
                                        <p:cTn id="22" dur="1000"/>
                                        <p:tgtEl>
                                          <p:spTgt spid="12"/>
                                        </p:tgtEl>
                                      </p:cBhvr>
                                    </p:animEffect>
                                  </p:childTnLst>
                                </p:cTn>
                              </p:par>
                            </p:childTnLst>
                          </p:cTn>
                        </p:par>
                        <p:par>
                          <p:cTn id="23" fill="hold">
                            <p:stCondLst>
                              <p:cond delay="3000"/>
                            </p:stCondLst>
                            <p:childTnLst>
                              <p:par>
                                <p:cTn id="24" presetID="22" presetClass="entr" presetSubtype="8" fill="hold" grpId="0" nodeType="after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5000"/>
                            </p:stCondLst>
                            <p:childTnLst>
                              <p:par>
                                <p:cTn id="36" presetID="18" presetClass="entr" presetSubtype="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strips(downRight)">
                                      <p:cBhvr>
                                        <p:cTn id="38" dur="10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
                            </p:stCondLst>
                            <p:childTnLst>
                              <p:par>
                                <p:cTn id="45" presetID="31"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 calcmode="lin" valueType="num">
                                      <p:cBhvr>
                                        <p:cTn id="49" dur="500" fill="hold"/>
                                        <p:tgtEl>
                                          <p:spTgt spid="11"/>
                                        </p:tgtEl>
                                        <p:attrNameLst>
                                          <p:attrName>style.rotation</p:attrName>
                                        </p:attrNameLst>
                                      </p:cBhvr>
                                      <p:tavLst>
                                        <p:tav tm="0">
                                          <p:val>
                                            <p:fltVal val="90"/>
                                          </p:val>
                                        </p:tav>
                                        <p:tav tm="100000">
                                          <p:val>
                                            <p:fltVal val="0"/>
                                          </p:val>
                                        </p:tav>
                                      </p:tavLst>
                                    </p:anim>
                                    <p:animEffect transition="in" filter="fade">
                                      <p:cBhvr>
                                        <p:cTn id="50" dur="500"/>
                                        <p:tgtEl>
                                          <p:spTgt spid="11"/>
                                        </p:tgtEl>
                                      </p:cBhvr>
                                    </p:animEffect>
                                  </p:childTnLst>
                                </p:cTn>
                              </p:par>
                            </p:childTnLst>
                          </p:cTn>
                        </p:par>
                        <p:par>
                          <p:cTn id="51" fill="hold">
                            <p:stCondLst>
                              <p:cond delay="1000"/>
                            </p:stCondLst>
                            <p:childTnLst>
                              <p:par>
                                <p:cTn id="52" presetID="14" presetClass="entr" presetSubtype="10"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randombar(horizontal)">
                                      <p:cBhvr>
                                        <p:cTn id="54" dur="500"/>
                                        <p:tgtEl>
                                          <p:spTgt spid="16"/>
                                        </p:tgtEl>
                                      </p:cBhvr>
                                    </p:animEffect>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childTnLst>
                          </p:cTn>
                        </p:par>
                        <p:par>
                          <p:cTn id="63" fill="hold">
                            <p:stCondLst>
                              <p:cond delay="3000"/>
                            </p:stCondLst>
                            <p:childTnLst>
                              <p:par>
                                <p:cTn id="64" presetID="10" presetClass="entr" presetSubtype="0"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500"/>
                                        <p:tgtEl>
                                          <p:spTgt spid="19"/>
                                        </p:tgtEl>
                                      </p:cBhvr>
                                    </p:animEffect>
                                  </p:childTnLst>
                                </p:cTn>
                              </p:par>
                            </p:childTnLst>
                          </p:cTn>
                        </p:par>
                        <p:par>
                          <p:cTn id="67" fill="hold">
                            <p:stCondLst>
                              <p:cond delay="3500"/>
                            </p:stCondLst>
                            <p:childTnLst>
                              <p:par>
                                <p:cTn id="68" presetID="1" presetClass="entr" presetSubtype="0" fill="hold" grpId="0" nodeType="afterEffect">
                                  <p:stCondLst>
                                    <p:cond delay="0"/>
                                  </p:stCondLst>
                                  <p:childTnLst>
                                    <p:set>
                                      <p:cBhvr>
                                        <p:cTn id="69" dur="1" fill="hold">
                                          <p:stCondLst>
                                            <p:cond delay="0"/>
                                          </p:stCondLst>
                                        </p:cTn>
                                        <p:tgtEl>
                                          <p:spTgt spid="4"/>
                                        </p:tgtEl>
                                        <p:attrNameLst>
                                          <p:attrName>style.visibility</p:attrName>
                                        </p:attrNameLst>
                                      </p:cBhvr>
                                      <p:to>
                                        <p:strVal val="visible"/>
                                      </p:to>
                                    </p:set>
                                  </p:childTnLst>
                                </p:cTn>
                              </p:par>
                            </p:childTnLst>
                          </p:cTn>
                        </p:par>
                        <p:par>
                          <p:cTn id="70" fill="hold">
                            <p:stCondLst>
                              <p:cond delay="3500"/>
                            </p:stCondLst>
                            <p:childTnLst>
                              <p:par>
                                <p:cTn id="71" presetID="12" presetClass="entr" presetSubtype="1"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p:tgtEl>
                                          <p:spTgt spid="24"/>
                                        </p:tgtEl>
                                        <p:attrNameLst>
                                          <p:attrName>ppt_y</p:attrName>
                                        </p:attrNameLst>
                                      </p:cBhvr>
                                      <p:tavLst>
                                        <p:tav tm="0">
                                          <p:val>
                                            <p:strVal val="#ppt_y-#ppt_h*1.125000"/>
                                          </p:val>
                                        </p:tav>
                                        <p:tav tm="100000">
                                          <p:val>
                                            <p:strVal val="#ppt_y"/>
                                          </p:val>
                                        </p:tav>
                                      </p:tavLst>
                                    </p:anim>
                                    <p:animEffect transition="in" filter="wipe(down)">
                                      <p:cBhvr>
                                        <p:cTn id="74" dur="500"/>
                                        <p:tgtEl>
                                          <p:spTgt spid="24"/>
                                        </p:tgtEl>
                                      </p:cBhvr>
                                    </p:animEffect>
                                  </p:childTnLst>
                                </p:cTn>
                              </p:par>
                            </p:childTnLst>
                          </p:cTn>
                        </p:par>
                        <p:par>
                          <p:cTn id="75" fill="hold">
                            <p:stCondLst>
                              <p:cond delay="4000"/>
                            </p:stCondLst>
                            <p:childTnLst>
                              <p:par>
                                <p:cTn id="76" presetID="12" presetClass="entr" presetSubtype="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500"/>
                                        <p:tgtEl>
                                          <p:spTgt spid="26"/>
                                        </p:tgtEl>
                                        <p:attrNameLst>
                                          <p:attrName>ppt_y</p:attrName>
                                        </p:attrNameLst>
                                      </p:cBhvr>
                                      <p:tavLst>
                                        <p:tav tm="0">
                                          <p:val>
                                            <p:strVal val="#ppt_y-#ppt_h*1.125000"/>
                                          </p:val>
                                        </p:tav>
                                        <p:tav tm="100000">
                                          <p:val>
                                            <p:strVal val="#ppt_y"/>
                                          </p:val>
                                        </p:tav>
                                      </p:tavLst>
                                    </p:anim>
                                    <p:animEffect transition="in" filter="wipe(down)">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4" grpId="0"/>
      <p:bldP spid="12" grpId="0"/>
      <p:bldGraphic spid="14" grpId="0">
        <p:bldAsOne/>
      </p:bldGraphic>
      <p:bldP spid="18" grpId="0"/>
      <p:bldGraphic spid="20"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683967" y="1640334"/>
            <a:ext cx="4262850" cy="4300938"/>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3"/>
          </p:nvPr>
        </p:nvSpPr>
        <p:spPr/>
        <p:txBody>
          <a:bodyPr/>
          <a:lstStyle/>
          <a:p>
            <a:r>
              <a:rPr lang="en-US" noProof="0" dirty="0" smtClean="0"/>
              <a:t>Pension Plans</a:t>
            </a:r>
            <a:endParaRPr lang="en-US" noProof="0" dirty="0"/>
          </a:p>
        </p:txBody>
      </p:sp>
      <p:sp>
        <p:nvSpPr>
          <p:cNvPr id="15" name="Content Placeholder 14"/>
          <p:cNvSpPr>
            <a:spLocks noGrp="1"/>
          </p:cNvSpPr>
          <p:nvPr>
            <p:ph idx="1"/>
          </p:nvPr>
        </p:nvSpPr>
        <p:spPr/>
        <p:txBody>
          <a:bodyPr/>
          <a:lstStyle/>
          <a:p>
            <a:r>
              <a:rPr lang="en-US" noProof="0" dirty="0" smtClean="0"/>
              <a:t>Offered by employers for their employees retirement</a:t>
            </a:r>
          </a:p>
          <a:p>
            <a:endParaRPr lang="en-US" noProof="0" dirty="0"/>
          </a:p>
        </p:txBody>
      </p:sp>
      <p:sp>
        <p:nvSpPr>
          <p:cNvPr id="8" name="Rectangle 3"/>
          <p:cNvSpPr txBox="1">
            <a:spLocks/>
          </p:cNvSpPr>
          <p:nvPr/>
        </p:nvSpPr>
        <p:spPr>
          <a:xfrm>
            <a:off x="462384" y="2186551"/>
            <a:ext cx="8307939" cy="47267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p>
            <a:pPr fontAlgn="base">
              <a:spcBef>
                <a:spcPct val="0"/>
              </a:spcBef>
              <a:spcAft>
                <a:spcPct val="0"/>
              </a:spcAft>
              <a:defRPr/>
            </a:pPr>
            <a:r>
              <a:rPr lang="en-US" sz="2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A FEW BASIC TYPES:  	</a:t>
            </a:r>
            <a:endParaRPr lang="fr-CA" sz="2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4" name="Rectangle 23"/>
          <p:cNvSpPr/>
          <p:nvPr/>
        </p:nvSpPr>
        <p:spPr>
          <a:xfrm>
            <a:off x="1892040" y="2920487"/>
            <a:ext cx="2010160" cy="830997"/>
          </a:xfrm>
          <a:prstGeom prst="rect">
            <a:avLst/>
          </a:prstGeom>
        </p:spPr>
        <p:txBody>
          <a:bodyPr wrap="square">
            <a:spAutoFit/>
          </a:bodyPr>
          <a:lstStyle/>
          <a:p>
            <a:pPr>
              <a:lnSpc>
                <a:spcPct val="80000"/>
              </a:lnSpc>
            </a:pP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DEFINED BENEFIT </a:t>
            </a:r>
            <a:b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PLAN</a:t>
            </a:r>
            <a:endParaRPr lang="en-US" sz="2000" dirty="0">
              <a:solidFill>
                <a:srgbClr val="4B4F54"/>
              </a:solidFill>
            </a:endParaRPr>
          </a:p>
        </p:txBody>
      </p:sp>
      <p:sp>
        <p:nvSpPr>
          <p:cNvPr id="25" name="Rectangle 24"/>
          <p:cNvSpPr/>
          <p:nvPr/>
        </p:nvSpPr>
        <p:spPr>
          <a:xfrm>
            <a:off x="1874108" y="3878813"/>
            <a:ext cx="2697892" cy="830997"/>
          </a:xfrm>
          <a:prstGeom prst="rect">
            <a:avLst/>
          </a:prstGeom>
        </p:spPr>
        <p:txBody>
          <a:bodyPr wrap="square">
            <a:spAutoFit/>
          </a:bodyPr>
          <a:lstStyle/>
          <a:p>
            <a:pPr>
              <a:lnSpc>
                <a:spcPct val="80000"/>
              </a:lnSpc>
            </a:pP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DEFINED CONTRIBUTION </a:t>
            </a:r>
            <a:b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PLAN</a:t>
            </a:r>
            <a:endParaRPr lang="en-US" sz="2000" dirty="0">
              <a:solidFill>
                <a:srgbClr val="4B4F54"/>
              </a:solidFill>
            </a:endParaRPr>
          </a:p>
        </p:txBody>
      </p:sp>
      <p:sp>
        <p:nvSpPr>
          <p:cNvPr id="27" name="Rectangle 26"/>
          <p:cNvSpPr/>
          <p:nvPr/>
        </p:nvSpPr>
        <p:spPr>
          <a:xfrm>
            <a:off x="2081703" y="4765225"/>
            <a:ext cx="2631910" cy="830997"/>
          </a:xfrm>
          <a:prstGeom prst="rect">
            <a:avLst/>
          </a:prstGeom>
        </p:spPr>
        <p:txBody>
          <a:bodyPr wrap="square">
            <a:spAutoFit/>
          </a:bodyPr>
          <a:lstStyle/>
          <a:p>
            <a:pPr>
              <a:lnSpc>
                <a:spcPct val="80000"/>
              </a:lnSpc>
            </a:pPr>
            <a:r>
              <a:rPr lang="en-US" sz="20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INDIVIDUAL </a:t>
            </a: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PENSION </a:t>
            </a:r>
            <a:b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PLAN</a:t>
            </a:r>
            <a:endParaRPr lang="en-US" sz="2000" dirty="0">
              <a:solidFill>
                <a:srgbClr val="4B4F54"/>
              </a:solidFill>
            </a:endParaRPr>
          </a:p>
        </p:txBody>
      </p:sp>
      <p:grpSp>
        <p:nvGrpSpPr>
          <p:cNvPr id="28" name="Group 27"/>
          <p:cNvGrpSpPr/>
          <p:nvPr/>
        </p:nvGrpSpPr>
        <p:grpSpPr>
          <a:xfrm>
            <a:off x="431800" y="2752529"/>
            <a:ext cx="1383067" cy="2949497"/>
            <a:chOff x="431800" y="2752529"/>
            <a:chExt cx="1383067" cy="2949497"/>
          </a:xfrm>
        </p:grpSpPr>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488" y="4597041"/>
              <a:ext cx="1108438" cy="1104985"/>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1800" y="3732246"/>
              <a:ext cx="1243108" cy="1153328"/>
            </a:xfrm>
            <a:prstGeom prst="rect">
              <a:avLst/>
            </a:prstGeom>
          </p:spPr>
        </p:pic>
        <p:sp>
          <p:nvSpPr>
            <p:cNvPr id="23" name="Rectangle 22"/>
            <p:cNvSpPr/>
            <p:nvPr/>
          </p:nvSpPr>
          <p:spPr>
            <a:xfrm rot="120000">
              <a:off x="482481" y="4112082"/>
              <a:ext cx="784189" cy="553998"/>
            </a:xfrm>
            <a:prstGeom prst="rect">
              <a:avLst/>
            </a:prstGeom>
            <a:scene3d>
              <a:camera prst="orthographicFront"/>
              <a:lightRig rig="threePt" dir="t"/>
            </a:scene3d>
            <a:sp3d>
              <a:bevelT w="152400" h="50800" prst="softRound"/>
            </a:sp3d>
          </p:spPr>
          <p:txBody>
            <a:bodyPr wrap="none">
              <a:spAutoFit/>
              <a:sp3d extrusionH="57150">
                <a:bevelT w="38100" h="38100" prst="angle"/>
              </a:sp3d>
            </a:bodyPr>
            <a:lstStyle/>
            <a:p>
              <a:r>
                <a:rPr lang="en-US" sz="3000" kern="0" dirty="0">
                  <a:ln>
                    <a:solidFill>
                      <a:schemeClr val="accent1"/>
                    </a:solidFill>
                  </a:ln>
                  <a:solidFill>
                    <a:schemeClr val="tx2">
                      <a:lumMod val="50000"/>
                    </a:schemeClr>
                  </a:solidFill>
                  <a:latin typeface="Arial Black" panose="020B0A04020102020204" pitchFamily="34" charset="0"/>
                  <a:ea typeface="ＭＳ Ｐゴシック" panose="020B0600070205080204" pitchFamily="34" charset="-128"/>
                  <a:cs typeface="Arial" panose="020B0604020202020204" pitchFamily="34" charset="0"/>
                </a:rPr>
                <a:t>DC</a:t>
              </a:r>
            </a:p>
          </p:txBody>
        </p:sp>
        <p:sp>
          <p:nvSpPr>
            <p:cNvPr id="26" name="Rectangle 25"/>
            <p:cNvSpPr/>
            <p:nvPr/>
          </p:nvSpPr>
          <p:spPr>
            <a:xfrm>
              <a:off x="714991" y="4940495"/>
              <a:ext cx="888385" cy="553998"/>
            </a:xfrm>
            <a:prstGeom prst="rect">
              <a:avLst/>
            </a:prstGeom>
            <a:scene3d>
              <a:camera prst="orthographicFront"/>
              <a:lightRig rig="threePt" dir="t"/>
            </a:scene3d>
            <a:sp3d>
              <a:bevelT w="152400" h="50800" prst="softRound"/>
            </a:sp3d>
          </p:spPr>
          <p:txBody>
            <a:bodyPr wrap="none">
              <a:spAutoFit/>
              <a:sp3d extrusionH="57150">
                <a:bevelT w="38100" h="38100" prst="angle"/>
              </a:sp3d>
            </a:bodyPr>
            <a:lstStyle/>
            <a:p>
              <a:r>
                <a:rPr lang="en-US" sz="3000" kern="0" dirty="0">
                  <a:ln>
                    <a:solidFill>
                      <a:schemeClr val="accent6">
                        <a:lumMod val="60000"/>
                        <a:lumOff val="40000"/>
                      </a:schemeClr>
                    </a:solidFill>
                  </a:ln>
                  <a:solidFill>
                    <a:schemeClr val="tx2">
                      <a:lumMod val="50000"/>
                    </a:schemeClr>
                  </a:solidFill>
                  <a:latin typeface="Arial Black" panose="020B0A04020102020204" pitchFamily="34" charset="0"/>
                  <a:ea typeface="ＭＳ Ｐゴシック" panose="020B0600070205080204" pitchFamily="34" charset="-128"/>
                  <a:cs typeface="Arial" panose="020B0604020202020204" pitchFamily="34" charset="0"/>
                </a:rPr>
                <a:t>IPP</a:t>
              </a:r>
            </a:p>
          </p:txBody>
        </p:sp>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1759" y="2752529"/>
              <a:ext cx="1243108" cy="1153328"/>
            </a:xfrm>
            <a:prstGeom prst="rect">
              <a:avLst/>
            </a:prstGeom>
          </p:spPr>
        </p:pic>
        <p:sp>
          <p:nvSpPr>
            <p:cNvPr id="22" name="Rectangle 21"/>
            <p:cNvSpPr/>
            <p:nvPr/>
          </p:nvSpPr>
          <p:spPr>
            <a:xfrm rot="21480000">
              <a:off x="972811" y="3111422"/>
              <a:ext cx="784189" cy="553998"/>
            </a:xfrm>
            <a:prstGeom prst="rect">
              <a:avLst/>
            </a:prstGeom>
            <a:scene3d>
              <a:camera prst="orthographicFront"/>
              <a:lightRig rig="threePt" dir="t"/>
            </a:scene3d>
            <a:sp3d>
              <a:bevelT w="152400" h="50800" prst="softRound"/>
            </a:sp3d>
          </p:spPr>
          <p:txBody>
            <a:bodyPr wrap="none">
              <a:spAutoFit/>
              <a:sp3d extrusionH="57150">
                <a:bevelT w="38100" h="38100" prst="angle"/>
              </a:sp3d>
            </a:bodyPr>
            <a:lstStyle/>
            <a:p>
              <a:r>
                <a:rPr lang="en-US" sz="3000" kern="0" dirty="0">
                  <a:ln>
                    <a:solidFill>
                      <a:srgbClr val="E28432"/>
                    </a:solidFill>
                  </a:ln>
                  <a:solidFill>
                    <a:schemeClr val="tx2">
                      <a:lumMod val="50000"/>
                    </a:schemeClr>
                  </a:solidFill>
                  <a:latin typeface="Arial Black" panose="020B0A04020102020204" pitchFamily="34" charset="0"/>
                  <a:ea typeface="ＭＳ Ｐゴシック" panose="020B0600070205080204" pitchFamily="34" charset="-128"/>
                  <a:cs typeface="Arial" panose="020B0604020202020204" pitchFamily="34" charset="0"/>
                </a:rPr>
                <a:t>DB</a:t>
              </a:r>
              <a:endParaRPr lang="en-US" sz="3000" dirty="0">
                <a:ln>
                  <a:solidFill>
                    <a:srgbClr val="E28432"/>
                  </a:solidFill>
                </a:ln>
                <a:solidFill>
                  <a:schemeClr val="tx2">
                    <a:lumMod val="50000"/>
                  </a:schemeClr>
                </a:solidFill>
                <a:latin typeface="Arial Black" panose="020B0A04020102020204" pitchFamily="34" charset="0"/>
              </a:endParaRPr>
            </a:p>
          </p:txBody>
        </p:sp>
      </p:grpSp>
      <p:sp>
        <p:nvSpPr>
          <p:cNvPr id="21" name="Oval 20"/>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3</a:t>
            </a:r>
            <a:endParaRPr lang="en-US" dirty="0">
              <a:solidFill>
                <a:schemeClr val="bg1"/>
              </a:solidFill>
            </a:endParaRPr>
          </a:p>
        </p:txBody>
      </p:sp>
      <p:sp>
        <p:nvSpPr>
          <p:cNvPr id="20" name="Title 1"/>
          <p:cNvSpPr>
            <a:spLocks noGrp="1"/>
          </p:cNvSpPr>
          <p:nvPr>
            <p:ph type="title"/>
          </p:nvPr>
        </p:nvSpPr>
        <p:spPr>
          <a:xfrm>
            <a:off x="1828800" y="280800"/>
            <a:ext cx="6883399" cy="363600"/>
          </a:xfrm>
        </p:spPr>
        <p:txBody>
          <a:bodyPr/>
          <a:lstStyle/>
          <a:p>
            <a:pPr lvl="0"/>
            <a:r>
              <a:rPr lang="en-US" noProof="0" dirty="0" smtClean="0"/>
              <a:t>Registered Accounts – Pension Plans</a:t>
            </a:r>
            <a:endParaRPr lang="en-US" noProof="0" dirty="0"/>
          </a:p>
        </p:txBody>
      </p:sp>
      <p:sp>
        <p:nvSpPr>
          <p:cNvPr id="29" name="Pentagon 28">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34011355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style.rotation</p:attrName>
                                        </p:attrNameLst>
                                      </p:cBhvr>
                                      <p:tavLst>
                                        <p:tav tm="0">
                                          <p:val>
                                            <p:fltVal val="90"/>
                                          </p:val>
                                        </p:tav>
                                        <p:tav tm="100000">
                                          <p:val>
                                            <p:fltVal val="0"/>
                                          </p:val>
                                        </p:tav>
                                      </p:tavLst>
                                    </p:anim>
                                    <p:animEffect transition="in" filter="fade">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left)">
                                      <p:cBhvr>
                                        <p:cTn id="14" dur="500"/>
                                        <p:tgtEl>
                                          <p:spTgt spid="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5">
                                            <p:txEl>
                                              <p:pRg st="0" end="0"/>
                                            </p:txEl>
                                          </p:spTgt>
                                        </p:tgtEl>
                                        <p:attrNameLst>
                                          <p:attrName>style.visibility</p:attrName>
                                        </p:attrNameLst>
                                      </p:cBhvr>
                                      <p:to>
                                        <p:strVal val="visible"/>
                                      </p:to>
                                    </p:set>
                                    <p:animEffect transition="in" filter="wipe(left)">
                                      <p:cBhvr>
                                        <p:cTn id="18" dur="500"/>
                                        <p:tgtEl>
                                          <p:spTgt spid="15">
                                            <p:txEl>
                                              <p:pRg st="0" end="0"/>
                                            </p:txEl>
                                          </p:spTgt>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left)">
                                      <p:cBhvr>
                                        <p:cTn id="22" dur="500"/>
                                        <p:tgtEl>
                                          <p:spTgt spid="8">
                                            <p:txEl>
                                              <p:pRg st="0" end="0"/>
                                            </p:txEl>
                                          </p:spTgt>
                                        </p:tgtEl>
                                      </p:cBhvr>
                                    </p:animEffect>
                                  </p:childTnLst>
                                </p:cTn>
                              </p:par>
                            </p:childTnLst>
                          </p:cTn>
                        </p:par>
                        <p:par>
                          <p:cTn id="23" fill="hold">
                            <p:stCondLst>
                              <p:cond delay="2000"/>
                            </p:stCondLst>
                            <p:childTnLst>
                              <p:par>
                                <p:cTn id="24" presetID="31" presetClass="entr" presetSubtype="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1000" fill="hold"/>
                                        <p:tgtEl>
                                          <p:spTgt spid="28"/>
                                        </p:tgtEl>
                                        <p:attrNameLst>
                                          <p:attrName>ppt_w</p:attrName>
                                        </p:attrNameLst>
                                      </p:cBhvr>
                                      <p:tavLst>
                                        <p:tav tm="0">
                                          <p:val>
                                            <p:fltVal val="0"/>
                                          </p:val>
                                        </p:tav>
                                        <p:tav tm="100000">
                                          <p:val>
                                            <p:strVal val="#ppt_w"/>
                                          </p:val>
                                        </p:tav>
                                      </p:tavLst>
                                    </p:anim>
                                    <p:anim calcmode="lin" valueType="num">
                                      <p:cBhvr>
                                        <p:cTn id="27" dur="1000" fill="hold"/>
                                        <p:tgtEl>
                                          <p:spTgt spid="28"/>
                                        </p:tgtEl>
                                        <p:attrNameLst>
                                          <p:attrName>ppt_h</p:attrName>
                                        </p:attrNameLst>
                                      </p:cBhvr>
                                      <p:tavLst>
                                        <p:tav tm="0">
                                          <p:val>
                                            <p:fltVal val="0"/>
                                          </p:val>
                                        </p:tav>
                                        <p:tav tm="100000">
                                          <p:val>
                                            <p:strVal val="#ppt_h"/>
                                          </p:val>
                                        </p:tav>
                                      </p:tavLst>
                                    </p:anim>
                                    <p:anim calcmode="lin" valueType="num">
                                      <p:cBhvr>
                                        <p:cTn id="28" dur="1000" fill="hold"/>
                                        <p:tgtEl>
                                          <p:spTgt spid="28"/>
                                        </p:tgtEl>
                                        <p:attrNameLst>
                                          <p:attrName>style.rotation</p:attrName>
                                        </p:attrNameLst>
                                      </p:cBhvr>
                                      <p:tavLst>
                                        <p:tav tm="0">
                                          <p:val>
                                            <p:fltVal val="90"/>
                                          </p:val>
                                        </p:tav>
                                        <p:tav tm="100000">
                                          <p:val>
                                            <p:fltVal val="0"/>
                                          </p:val>
                                        </p:tav>
                                      </p:tavLst>
                                    </p:anim>
                                    <p:animEffect transition="in" filter="fade">
                                      <p:cBhvr>
                                        <p:cTn id="29" dur="1000"/>
                                        <p:tgtEl>
                                          <p:spTgt spid="2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1026"/>
                                        </p:tgtEl>
                                        <p:attrNameLst>
                                          <p:attrName>style.visibility</p:attrName>
                                        </p:attrNameLst>
                                      </p:cBhvr>
                                      <p:to>
                                        <p:strVal val="visible"/>
                                      </p:to>
                                    </p:set>
                                    <p:animEffect transition="in" filter="fade">
                                      <p:cBhvr>
                                        <p:cTn id="4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build="p"/>
      <p:bldP spid="8" grpId="0" build="p" bldLvl="4"/>
      <p:bldP spid="24" grpId="0"/>
      <p:bldP spid="25" grpId="0"/>
      <p:bldP spid="27" grpId="0"/>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7581"/>
          <a:stretch/>
        </p:blipFill>
        <p:spPr>
          <a:xfrm>
            <a:off x="1474237" y="1605390"/>
            <a:ext cx="7237963" cy="4459508"/>
          </a:xfrm>
          <a:prstGeom prst="rect">
            <a:avLst/>
          </a:prstGeom>
        </p:spPr>
      </p:pic>
      <p:cxnSp>
        <p:nvCxnSpPr>
          <p:cNvPr id="27" name="Straight Connector 2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idx="13"/>
          </p:nvPr>
        </p:nvSpPr>
        <p:spPr/>
        <p:txBody>
          <a:bodyPr/>
          <a:lstStyle/>
          <a:p>
            <a:r>
              <a:rPr lang="en-US" noProof="0" dirty="0" smtClean="0"/>
              <a:t>Registered Pension ‘Defined Contribution’ (DC) Plans</a:t>
            </a:r>
            <a:endParaRPr lang="en-US" noProof="0" dirty="0"/>
          </a:p>
        </p:txBody>
      </p:sp>
      <p:sp>
        <p:nvSpPr>
          <p:cNvPr id="9" name="Pentagon 8"/>
          <p:cNvSpPr/>
          <p:nvPr/>
        </p:nvSpPr>
        <p:spPr>
          <a:xfrm>
            <a:off x="431799" y="1672666"/>
            <a:ext cx="5241253" cy="1098411"/>
          </a:xfrm>
          <a:prstGeom prst="homePlate">
            <a:avLst/>
          </a:prstGeom>
          <a:gradFill flip="none" rotWithShape="1">
            <a:gsLst>
              <a:gs pos="0">
                <a:schemeClr val="accent1">
                  <a:tint val="66000"/>
                  <a:satMod val="160000"/>
                  <a:alpha val="0"/>
                </a:schemeClr>
              </a:gs>
              <a:gs pos="41000">
                <a:schemeClr val="accent1">
                  <a:tint val="44500"/>
                  <a:satMod val="160000"/>
                  <a:lumMod val="30000"/>
                  <a:lumOff val="70000"/>
                </a:schemeClr>
              </a:gs>
              <a:gs pos="87000">
                <a:schemeClr val="accent1">
                  <a:tint val="23500"/>
                  <a:satMod val="160000"/>
                </a:schemeClr>
              </a:gs>
            </a:gsLst>
            <a:lin ang="2700000" scaled="1"/>
            <a:tileRect/>
          </a:gradFill>
        </p:spPr>
        <p:txBody>
          <a:bodyPr wrap="square" rIns="0" anchor="ctr" anchorCtr="0">
            <a:noAutofit/>
          </a:bodyPr>
          <a:lstStyle/>
          <a:p>
            <a:pPr lvl="0">
              <a:defRPr/>
            </a:pP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Helps employees </a:t>
            </a:r>
            <a:r>
              <a:rPr lang="en-US" sz="2200" b="1"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accumulate</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 </a:t>
            </a:r>
            <a:b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200" b="1"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capital</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 for retirement</a:t>
            </a:r>
            <a:endPar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0" name="Pentagon 9"/>
          <p:cNvSpPr/>
          <p:nvPr/>
        </p:nvSpPr>
        <p:spPr>
          <a:xfrm>
            <a:off x="435646" y="4670563"/>
            <a:ext cx="5241253" cy="1098411"/>
          </a:xfrm>
          <a:prstGeom prst="homePlate">
            <a:avLst/>
          </a:prstGeom>
          <a:gradFill flip="none" rotWithShape="1">
            <a:gsLst>
              <a:gs pos="0">
                <a:schemeClr val="accent1">
                  <a:tint val="66000"/>
                  <a:satMod val="160000"/>
                  <a:alpha val="0"/>
                </a:schemeClr>
              </a:gs>
              <a:gs pos="41000">
                <a:schemeClr val="accent1">
                  <a:tint val="44500"/>
                  <a:satMod val="160000"/>
                  <a:lumMod val="30000"/>
                  <a:lumOff val="70000"/>
                </a:schemeClr>
              </a:gs>
              <a:gs pos="87000">
                <a:schemeClr val="accent1">
                  <a:tint val="23500"/>
                  <a:satMod val="160000"/>
                </a:schemeClr>
              </a:gs>
            </a:gsLst>
            <a:lin ang="2700000" scaled="1"/>
            <a:tileRect/>
          </a:gradFill>
        </p:spPr>
        <p:txBody>
          <a:bodyPr wrap="square"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The funds grow </a:t>
            </a:r>
            <a:r>
              <a:rPr lang="en-US" sz="2200" b="1"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without being taxed </a:t>
            </a: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until they are paid out in retirement</a:t>
            </a:r>
          </a:p>
        </p:txBody>
      </p:sp>
      <p:sp>
        <p:nvSpPr>
          <p:cNvPr id="12" name="Pentagon 11"/>
          <p:cNvSpPr/>
          <p:nvPr/>
        </p:nvSpPr>
        <p:spPr>
          <a:xfrm>
            <a:off x="448893" y="3171615"/>
            <a:ext cx="5241253" cy="1098411"/>
          </a:xfrm>
          <a:prstGeom prst="homePlate">
            <a:avLst/>
          </a:prstGeom>
          <a:gradFill flip="none" rotWithShape="1">
            <a:gsLst>
              <a:gs pos="0">
                <a:schemeClr val="accent1">
                  <a:tint val="66000"/>
                  <a:satMod val="160000"/>
                  <a:alpha val="0"/>
                </a:schemeClr>
              </a:gs>
              <a:gs pos="41000">
                <a:schemeClr val="accent1">
                  <a:tint val="44500"/>
                  <a:satMod val="160000"/>
                  <a:lumMod val="30000"/>
                  <a:lumOff val="70000"/>
                </a:schemeClr>
              </a:gs>
              <a:gs pos="87000">
                <a:schemeClr val="accent1">
                  <a:tint val="23500"/>
                  <a:satMod val="160000"/>
                </a:schemeClr>
              </a:gs>
            </a:gsLst>
            <a:lin ang="2700000" scaled="1"/>
            <a:tileRect/>
          </a:gradFill>
        </p:spPr>
        <p:txBody>
          <a:bodyPr wrap="square"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Contributions go into the plan, whatever it grows to at retirement is used to provide </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a </a:t>
            </a:r>
            <a:r>
              <a:rPr lang="en-US" sz="2200" b="1"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monthly pension</a:t>
            </a:r>
          </a:p>
        </p:txBody>
      </p:sp>
      <p:sp>
        <p:nvSpPr>
          <p:cNvPr id="14" name="Title 1"/>
          <p:cNvSpPr txBox="1">
            <a:spLocks/>
          </p:cNvSpPr>
          <p:nvPr/>
        </p:nvSpPr>
        <p:spPr>
          <a:xfrm>
            <a:off x="1047750" y="1039662"/>
            <a:ext cx="766444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2800" dirty="0">
              <a:latin typeface="Calibri" pitchFamily="34" charset="0"/>
              <a:ea typeface="Times New Roman" pitchFamily="18" charset="0"/>
              <a:cs typeface="Calibri" pitchFamily="34" charset="0"/>
            </a:endParaRPr>
          </a:p>
        </p:txBody>
      </p:sp>
      <p:sp>
        <p:nvSpPr>
          <p:cNvPr id="15" name="Oval 14"/>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3</a:t>
            </a:r>
            <a:endParaRPr lang="en-US" dirty="0">
              <a:solidFill>
                <a:schemeClr val="bg1"/>
              </a:solidFill>
            </a:endParaRPr>
          </a:p>
        </p:txBody>
      </p:sp>
      <p:sp>
        <p:nvSpPr>
          <p:cNvPr id="13" name="Title 1"/>
          <p:cNvSpPr>
            <a:spLocks noGrp="1"/>
          </p:cNvSpPr>
          <p:nvPr>
            <p:ph type="title"/>
          </p:nvPr>
        </p:nvSpPr>
        <p:spPr>
          <a:xfrm>
            <a:off x="1828800" y="280800"/>
            <a:ext cx="6883399" cy="363600"/>
          </a:xfrm>
        </p:spPr>
        <p:txBody>
          <a:bodyPr/>
          <a:lstStyle/>
          <a:p>
            <a:pPr lvl="0"/>
            <a:r>
              <a:rPr lang="en-US" noProof="0" dirty="0" smtClean="0"/>
              <a:t>Registered Accounts – Pension Plans</a:t>
            </a:r>
            <a:endParaRPr lang="en-US" noProof="0" dirty="0"/>
          </a:p>
        </p:txBody>
      </p:sp>
      <p:sp>
        <p:nvSpPr>
          <p:cNvPr id="16" name="Pentagon 15">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282992691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90"/>
                                          </p:val>
                                        </p:tav>
                                        <p:tav tm="100000">
                                          <p:val>
                                            <p:fltVal val="0"/>
                                          </p:val>
                                        </p:tav>
                                      </p:tavLst>
                                    </p:anim>
                                    <p:animEffect transition="in" filter="fade">
                                      <p:cBhvr>
                                        <p:cTn id="10" dur="500"/>
                                        <p:tgtEl>
                                          <p:spTgt spid="1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wipe(left)">
                                      <p:cBhvr>
                                        <p:cTn id="14" dur="500"/>
                                        <p:tgtEl>
                                          <p:spTgt spid="5">
                                            <p:txEl>
                                              <p:pRg st="0" end="0"/>
                                            </p:txEl>
                                          </p:spTgt>
                                        </p:tgtEl>
                                      </p:cBhvr>
                                    </p:animEffect>
                                  </p:childTnLst>
                                </p:cTn>
                              </p:par>
                            </p:childTnLst>
                          </p:cTn>
                        </p:par>
                        <p:par>
                          <p:cTn id="15" fill="hold">
                            <p:stCondLst>
                              <p:cond delay="1000"/>
                            </p:stCondLst>
                            <p:childTnLst>
                              <p:par>
                                <p:cTn id="16" presetID="22" presetClass="entr" presetSubtype="8" fill="hold" grpId="0" nodeType="afterEffect" nodePh="1">
                                  <p:stCondLst>
                                    <p:cond delay="0"/>
                                  </p:stCondLst>
                                  <p:endCondLst>
                                    <p:cond evt="begin" delay="0">
                                      <p:tn val="16"/>
                                    </p:cond>
                                  </p:end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animBg="1"/>
      <p:bldP spid="10" grpId="0" animBg="1"/>
      <p:bldP spid="12" grpId="0" animBg="1"/>
      <p:bldP spid="14" grpId="0"/>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rotWithShape="1">
          <a:blip r:embed="rId3">
            <a:extLst>
              <a:ext uri="{28A0092B-C50C-407E-A947-70E740481C1C}">
                <a14:useLocalDpi xmlns:a14="http://schemas.microsoft.com/office/drawing/2010/main" val="0"/>
              </a:ext>
            </a:extLst>
          </a:blip>
          <a:srcRect b="11278"/>
          <a:stretch/>
        </p:blipFill>
        <p:spPr>
          <a:xfrm>
            <a:off x="422275" y="1140468"/>
            <a:ext cx="8302752" cy="4917006"/>
          </a:xfrm>
          <a:prstGeom prst="rect">
            <a:avLst/>
          </a:prstGeom>
        </p:spPr>
      </p:pic>
      <p:sp>
        <p:nvSpPr>
          <p:cNvPr id="21" name="Left Arrow 20"/>
          <p:cNvSpPr/>
          <p:nvPr/>
        </p:nvSpPr>
        <p:spPr>
          <a:xfrm>
            <a:off x="4693304" y="4786426"/>
            <a:ext cx="4364138" cy="1089529"/>
          </a:xfrm>
          <a:prstGeom prst="leftArrow">
            <a:avLst>
              <a:gd name="adj1" fmla="val 100000"/>
              <a:gd name="adj2" fmla="val 48610"/>
            </a:avLst>
          </a:prstGeom>
          <a:gradFill>
            <a:gsLst>
              <a:gs pos="0">
                <a:schemeClr val="bg1"/>
              </a:gs>
              <a:gs pos="100000">
                <a:schemeClr val="bg1">
                  <a:alpha val="47000"/>
                </a:schemeClr>
              </a:gs>
            </a:gsLst>
            <a:lin ang="0" scaled="0"/>
          </a:gradFill>
        </p:spPr>
        <p:txBody>
          <a:bodyPr wrap="square" lIns="0" anchor="ctr" anchorCtr="0">
            <a:noAutofit/>
          </a:bodyPr>
          <a:lstStyle/>
          <a:p>
            <a:pPr>
              <a:lnSpc>
                <a:spcPct val="90000"/>
              </a:lnSpc>
              <a:defRPr/>
            </a:pP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The funds grow without </a:t>
            </a:r>
            <a:b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being taxed until they are </a:t>
            </a:r>
            <a:b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paid out in retirement.</a:t>
            </a:r>
            <a:endPar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2" name="Pentagon 21"/>
          <p:cNvSpPr/>
          <p:nvPr/>
        </p:nvSpPr>
        <p:spPr>
          <a:xfrm>
            <a:off x="413140" y="3710681"/>
            <a:ext cx="4252170" cy="1089529"/>
          </a:xfrm>
          <a:prstGeom prst="homePlate">
            <a:avLst/>
          </a:prstGeom>
          <a:gradFill>
            <a:gsLst>
              <a:gs pos="0">
                <a:schemeClr val="bg1"/>
              </a:gs>
              <a:gs pos="100000">
                <a:schemeClr val="bg1">
                  <a:alpha val="58000"/>
                </a:schemeClr>
              </a:gs>
            </a:gsLst>
            <a:lin ang="10800000" scaled="0"/>
          </a:gradFill>
        </p:spPr>
        <p:txBody>
          <a:bodyPr wrap="square" rIns="0" anchor="ctr" anchorCtr="0">
            <a:noAutofit/>
          </a:bodyPr>
          <a:lstStyle/>
          <a:p>
            <a:pPr>
              <a:lnSpc>
                <a:spcPct val="90000"/>
              </a:lnSpc>
              <a:defRPr/>
            </a:pP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Provides employees with </a:t>
            </a:r>
            <a:b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a certain amount of monthly income upon retirement.</a:t>
            </a:r>
            <a:endPar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cxnSp>
        <p:nvCxnSpPr>
          <p:cNvPr id="26" name="Straight Connector 25"/>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4" name="Text Placeholder 3"/>
          <p:cNvSpPr>
            <a:spLocks noGrp="1"/>
          </p:cNvSpPr>
          <p:nvPr>
            <p:ph type="body" idx="13"/>
          </p:nvPr>
        </p:nvSpPr>
        <p:spPr/>
        <p:txBody>
          <a:bodyPr/>
          <a:lstStyle/>
          <a:p>
            <a:r>
              <a:rPr lang="en-US" noProof="0" dirty="0" smtClean="0"/>
              <a:t>Registered Pension ‘Defined Benefit’ (DB) Plans</a:t>
            </a:r>
            <a:endParaRPr lang="en-US" noProof="0" dirty="0"/>
          </a:p>
        </p:txBody>
      </p:sp>
      <p:sp>
        <p:nvSpPr>
          <p:cNvPr id="12" name="Oval 11"/>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3</a:t>
            </a:r>
            <a:endParaRPr lang="en-US" dirty="0">
              <a:solidFill>
                <a:schemeClr val="bg1"/>
              </a:solidFill>
            </a:endParaRPr>
          </a:p>
        </p:txBody>
      </p:sp>
      <p:sp>
        <p:nvSpPr>
          <p:cNvPr id="11" name="Title 1"/>
          <p:cNvSpPr>
            <a:spLocks noGrp="1"/>
          </p:cNvSpPr>
          <p:nvPr>
            <p:ph type="title"/>
          </p:nvPr>
        </p:nvSpPr>
        <p:spPr>
          <a:xfrm>
            <a:off x="1828800" y="280800"/>
            <a:ext cx="6883399" cy="363600"/>
          </a:xfrm>
        </p:spPr>
        <p:txBody>
          <a:bodyPr/>
          <a:lstStyle/>
          <a:p>
            <a:pPr lvl="0"/>
            <a:r>
              <a:rPr lang="en-US" noProof="0" dirty="0" smtClean="0"/>
              <a:t>Registered Accounts – Pension Plans</a:t>
            </a:r>
            <a:endParaRPr lang="en-US" noProof="0" dirty="0"/>
          </a:p>
        </p:txBody>
      </p:sp>
      <p:sp>
        <p:nvSpPr>
          <p:cNvPr id="13" name="Pentagon 1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275518560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90"/>
                                          </p:val>
                                        </p:tav>
                                        <p:tav tm="100000">
                                          <p:val>
                                            <p:fltVal val="0"/>
                                          </p:val>
                                        </p:tav>
                                      </p:tavLst>
                                    </p:anim>
                                    <p:animEffect transition="in" filter="fade">
                                      <p:cBhvr>
                                        <p:cTn id="10" dur="500"/>
                                        <p:tgtEl>
                                          <p:spTgt spid="1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left)">
                                      <p:cBhvr>
                                        <p:cTn id="14" dur="500"/>
                                        <p:tgtEl>
                                          <p:spTgt spid="4">
                                            <p:txEl>
                                              <p:pRg st="0" end="0"/>
                                            </p:txEl>
                                          </p:spTgt>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right)">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4" grpId="0" build="p"/>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7224"/>
          <a:stretch/>
        </p:blipFill>
        <p:spPr bwMode="auto">
          <a:xfrm>
            <a:off x="2465093" y="1274971"/>
            <a:ext cx="6256632" cy="4782503"/>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Connector 1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18" name="Pentagon 17"/>
          <p:cNvSpPr/>
          <p:nvPr/>
        </p:nvSpPr>
        <p:spPr>
          <a:xfrm>
            <a:off x="319830" y="2012509"/>
            <a:ext cx="3925599" cy="896414"/>
          </a:xfrm>
          <a:prstGeom prst="homePlate">
            <a:avLst/>
          </a:prstGeom>
          <a:gradFill>
            <a:gsLst>
              <a:gs pos="0">
                <a:srgbClr val="00A1AD">
                  <a:alpha val="71000"/>
                </a:srgbClr>
              </a:gs>
              <a:gs pos="100000">
                <a:srgbClr val="00A1AD">
                  <a:alpha val="0"/>
                </a:srgbClr>
              </a:gs>
            </a:gsLst>
            <a:lin ang="10800000" scaled="0"/>
          </a:gradFill>
        </p:spPr>
        <p:txBody>
          <a:bodyPr wrap="square" rIns="0" anchor="ctr" anchorCtr="0">
            <a:noAutofit/>
          </a:bodyPr>
          <a:lstStyle/>
          <a:p>
            <a:pPr>
              <a:lnSpc>
                <a:spcPct val="90000"/>
              </a:lnSpc>
              <a:defRPr/>
            </a:pPr>
            <a:r>
              <a:rPr lang="en-US" sz="2400"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Essentially a DB plan for </a:t>
            </a:r>
            <a:br>
              <a:rPr lang="en-US" sz="2400"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br>
            <a:r>
              <a:rPr lang="en-US" sz="2400" kern="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self-employed </a:t>
            </a:r>
            <a:r>
              <a:rPr lang="en-US" sz="2400"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people</a:t>
            </a:r>
          </a:p>
        </p:txBody>
      </p:sp>
      <p:sp>
        <p:nvSpPr>
          <p:cNvPr id="19" name="Pentagon 18"/>
          <p:cNvSpPr/>
          <p:nvPr/>
        </p:nvSpPr>
        <p:spPr>
          <a:xfrm>
            <a:off x="319830" y="3153072"/>
            <a:ext cx="3925599" cy="896414"/>
          </a:xfrm>
          <a:prstGeom prst="homePlate">
            <a:avLst/>
          </a:prstGeom>
          <a:gradFill>
            <a:gsLst>
              <a:gs pos="0">
                <a:srgbClr val="00A1AD">
                  <a:alpha val="71000"/>
                </a:srgbClr>
              </a:gs>
              <a:gs pos="100000">
                <a:srgbClr val="00A1AD">
                  <a:alpha val="0"/>
                </a:srgbClr>
              </a:gs>
            </a:gsLst>
            <a:lin ang="10800000" scaled="0"/>
          </a:gradFill>
        </p:spPr>
        <p:txBody>
          <a:bodyPr wrap="square" rIns="0" anchor="ctr" anchorCtr="0">
            <a:noAutofit/>
          </a:bodyPr>
          <a:lstStyle/>
          <a:p>
            <a:pPr>
              <a:lnSpc>
                <a:spcPct val="90000"/>
              </a:lnSpc>
              <a:defRPr/>
            </a:pPr>
            <a:r>
              <a:rPr lang="en-US" sz="2400"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Promises to pay a certain benefit at retirement</a:t>
            </a:r>
          </a:p>
        </p:txBody>
      </p:sp>
      <p:sp>
        <p:nvSpPr>
          <p:cNvPr id="20" name="Pentagon 19"/>
          <p:cNvSpPr/>
          <p:nvPr/>
        </p:nvSpPr>
        <p:spPr>
          <a:xfrm>
            <a:off x="339302" y="4814597"/>
            <a:ext cx="6089490" cy="1120844"/>
          </a:xfrm>
          <a:prstGeom prst="homePlate">
            <a:avLst>
              <a:gd name="adj" fmla="val 51665"/>
            </a:avLst>
          </a:prstGeom>
          <a:gradFill>
            <a:gsLst>
              <a:gs pos="12000">
                <a:srgbClr val="FFFFFF">
                  <a:alpha val="79000"/>
                </a:srgbClr>
              </a:gs>
              <a:gs pos="100000">
                <a:schemeClr val="bg1">
                  <a:alpha val="42000"/>
                </a:schemeClr>
              </a:gs>
            </a:gsLst>
            <a:lin ang="10800000" scaled="0"/>
          </a:gradFill>
        </p:spPr>
        <p:txBody>
          <a:bodyPr wrap="square" rIns="0" anchor="ctr" anchorCtr="0">
            <a:noAutofit/>
          </a:bodyPr>
          <a:lstStyle/>
          <a:p>
            <a:pPr>
              <a:lnSpc>
                <a:spcPct val="90000"/>
              </a:lnSpc>
              <a:defRPr/>
            </a:pPr>
            <a: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Often </a:t>
            </a: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established for a limited number </a:t>
            </a:r>
            <a: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
            </a:r>
            <a:b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of </a:t>
            </a: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participants </a:t>
            </a:r>
            <a: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(e.g. business </a:t>
            </a: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owner and their spouse or key </a:t>
            </a:r>
            <a: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employees)</a:t>
            </a:r>
            <a:endPar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4" name="Text Placeholder 3"/>
          <p:cNvSpPr>
            <a:spLocks noGrp="1"/>
          </p:cNvSpPr>
          <p:nvPr>
            <p:ph type="body" idx="13"/>
          </p:nvPr>
        </p:nvSpPr>
        <p:spPr/>
        <p:txBody>
          <a:bodyPr/>
          <a:lstStyle/>
          <a:p>
            <a:r>
              <a:rPr lang="en-US" noProof="0" dirty="0" smtClean="0"/>
              <a:t>Individual Pension Plans (IPP)</a:t>
            </a:r>
            <a:endParaRPr lang="en-US" noProof="0" dirty="0"/>
          </a:p>
        </p:txBody>
      </p:sp>
      <p:sp>
        <p:nvSpPr>
          <p:cNvPr id="11" name="Oval 10"/>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3</a:t>
            </a:r>
            <a:endParaRPr lang="en-US" dirty="0">
              <a:solidFill>
                <a:schemeClr val="bg1"/>
              </a:solidFill>
            </a:endParaRPr>
          </a:p>
        </p:txBody>
      </p:sp>
      <p:sp>
        <p:nvSpPr>
          <p:cNvPr id="12" name="Title 1"/>
          <p:cNvSpPr>
            <a:spLocks noGrp="1"/>
          </p:cNvSpPr>
          <p:nvPr>
            <p:ph type="title"/>
          </p:nvPr>
        </p:nvSpPr>
        <p:spPr>
          <a:xfrm>
            <a:off x="1828800" y="280800"/>
            <a:ext cx="6883399" cy="363600"/>
          </a:xfrm>
        </p:spPr>
        <p:txBody>
          <a:bodyPr/>
          <a:lstStyle/>
          <a:p>
            <a:pPr lvl="0"/>
            <a:r>
              <a:rPr lang="en-US" noProof="0" dirty="0" smtClean="0"/>
              <a:t>Registered Accounts – Pension Plans</a:t>
            </a:r>
            <a:endParaRPr lang="en-US" noProof="0" dirty="0"/>
          </a:p>
        </p:txBody>
      </p:sp>
      <p:sp>
        <p:nvSpPr>
          <p:cNvPr id="13" name="Pentagon 1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89974752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9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left)">
                                      <p:cBhvr>
                                        <p:cTn id="14" dur="500"/>
                                        <p:tgtEl>
                                          <p:spTgt spid="4">
                                            <p:txEl>
                                              <p:pRg st="0" end="0"/>
                                            </p:txEl>
                                          </p:spTgt>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fade">
                                      <p:cBhvr>
                                        <p:cTn id="18" dur="500"/>
                                        <p:tgtEl>
                                          <p:spTgt spid="409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4" grpId="0" build="p"/>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331" y="913725"/>
            <a:ext cx="8175869" cy="5283575"/>
          </a:xfrm>
          <a:prstGeom prst="rect">
            <a:avLst/>
          </a:prstGeom>
        </p:spPr>
      </p:pic>
      <p:sp>
        <p:nvSpPr>
          <p:cNvPr id="28" name="Right Arrow 27"/>
          <p:cNvSpPr/>
          <p:nvPr/>
        </p:nvSpPr>
        <p:spPr>
          <a:xfrm>
            <a:off x="2118945" y="1969477"/>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29" name="Right Arrow 28"/>
          <p:cNvSpPr/>
          <p:nvPr/>
        </p:nvSpPr>
        <p:spPr>
          <a:xfrm>
            <a:off x="4965378" y="1961529"/>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30" name="TextBox 29"/>
          <p:cNvSpPr txBox="1"/>
          <p:nvPr/>
        </p:nvSpPr>
        <p:spPr>
          <a:xfrm>
            <a:off x="1419778" y="2001921"/>
            <a:ext cx="589085" cy="221599"/>
          </a:xfrm>
          <a:prstGeom prst="rect">
            <a:avLst/>
          </a:prstGeom>
          <a:noFill/>
        </p:spPr>
        <p:txBody>
          <a:bodyPr wrap="square" lIns="0" tIns="0" rIns="0" bIns="0" rtlCol="0">
            <a:spAutoFit/>
          </a:bodyPr>
          <a:lstStyle>
            <a:defPPr>
              <a:defRPr lang="en-US"/>
            </a:defPPr>
            <a:lvl1pPr algn="ctr">
              <a:lnSpc>
                <a:spcPct val="90000"/>
              </a:lnSpc>
              <a:spcAft>
                <a:spcPts val="0"/>
              </a:spcAft>
              <a:defRPr sz="800">
                <a:solidFill>
                  <a:schemeClr val="bg1"/>
                </a:solidFill>
                <a:latin typeface="Arial Narrow" panose="020B0606020202030204" pitchFamily="34" charset="0"/>
              </a:defRPr>
            </a:lvl1pPr>
          </a:lstStyle>
          <a:p>
            <a:r>
              <a:rPr lang="en-US" dirty="0"/>
              <a:t>EARNINGS</a:t>
            </a:r>
            <a:br>
              <a:rPr lang="en-US" dirty="0"/>
            </a:br>
            <a:r>
              <a:rPr lang="en-US" dirty="0"/>
              <a:t> &amp; SAVINGS</a:t>
            </a:r>
          </a:p>
        </p:txBody>
      </p:sp>
      <p:sp>
        <p:nvSpPr>
          <p:cNvPr id="31" name="TextBox 30"/>
          <p:cNvSpPr txBox="1"/>
          <p:nvPr/>
        </p:nvSpPr>
        <p:spPr>
          <a:xfrm>
            <a:off x="5261940" y="4658520"/>
            <a:ext cx="589085" cy="332399"/>
          </a:xfrm>
          <a:prstGeom prst="rect">
            <a:avLst/>
          </a:prstGeom>
          <a:noFill/>
        </p:spPr>
        <p:txBody>
          <a:bodyPr wrap="square" lIns="0" tIns="0" rIns="0" bIns="0" rtlCol="0">
            <a:spAutoFit/>
          </a:bodyPr>
          <a:lstStyle>
            <a:defPPr>
              <a:defRPr lang="en-US"/>
            </a:defPPr>
            <a:lvl1pPr algn="ctr">
              <a:spcAft>
                <a:spcPts val="1200"/>
              </a:spcAft>
              <a:defRPr sz="800">
                <a:solidFill>
                  <a:schemeClr val="bg1"/>
                </a:solidFill>
                <a:latin typeface="Arial Narrow" panose="020B0606020202030204" pitchFamily="34" charset="0"/>
              </a:defRPr>
            </a:lvl1pPr>
          </a:lstStyle>
          <a:p>
            <a:pPr>
              <a:lnSpc>
                <a:spcPct val="90000"/>
              </a:lnSpc>
              <a:spcAft>
                <a:spcPts val="0"/>
              </a:spcAft>
            </a:pPr>
            <a:r>
              <a:rPr lang="en-US" dirty="0"/>
              <a:t>WEALTH    </a:t>
            </a:r>
          </a:p>
          <a:p>
            <a:pPr>
              <a:lnSpc>
                <a:spcPct val="90000"/>
              </a:lnSpc>
              <a:spcAft>
                <a:spcPts val="0"/>
              </a:spcAft>
            </a:pPr>
            <a:r>
              <a:rPr lang="en-US" dirty="0"/>
              <a:t>     PLANNING   </a:t>
            </a:r>
          </a:p>
          <a:p>
            <a:pPr>
              <a:lnSpc>
                <a:spcPct val="90000"/>
              </a:lnSpc>
              <a:spcAft>
                <a:spcPts val="0"/>
              </a:spcAft>
            </a:pPr>
            <a:r>
              <a:rPr lang="en-US" dirty="0"/>
              <a:t>   BASICS</a:t>
            </a:r>
          </a:p>
        </p:txBody>
      </p:sp>
      <p:sp>
        <p:nvSpPr>
          <p:cNvPr id="32" name="TextBox 31"/>
          <p:cNvSpPr txBox="1"/>
          <p:nvPr/>
        </p:nvSpPr>
        <p:spPr>
          <a:xfrm>
            <a:off x="3416817" y="2554361"/>
            <a:ext cx="589085" cy="110800"/>
          </a:xfrm>
          <a:prstGeom prst="rect">
            <a:avLst/>
          </a:prstGeom>
          <a:noFill/>
        </p:spPr>
        <p:txBody>
          <a:bodyPr wrap="square" lIns="0" tIns="0" rIns="0" bIns="0" rtlCol="0">
            <a:spAutoFit/>
          </a:bodyPr>
          <a:lstStyle>
            <a:defPPr>
              <a:defRPr lang="en-US"/>
            </a:defPPr>
            <a:lvl1pPr algn="ctr">
              <a:spcAft>
                <a:spcPts val="1200"/>
              </a:spcAft>
              <a:defRPr sz="800">
                <a:solidFill>
                  <a:schemeClr val="bg1"/>
                </a:solidFill>
                <a:latin typeface="Arial Narrow" panose="020B0606020202030204" pitchFamily="34" charset="0"/>
              </a:defRPr>
            </a:lvl1pPr>
          </a:lstStyle>
          <a:p>
            <a:pPr>
              <a:lnSpc>
                <a:spcPct val="90000"/>
              </a:lnSpc>
              <a:spcAft>
                <a:spcPts val="0"/>
              </a:spcAft>
            </a:pPr>
            <a:r>
              <a:rPr lang="en-US" dirty="0"/>
              <a:t>INVESTING</a:t>
            </a:r>
          </a:p>
        </p:txBody>
      </p:sp>
      <p:sp>
        <p:nvSpPr>
          <p:cNvPr id="33" name="TextBox 32"/>
          <p:cNvSpPr txBox="1"/>
          <p:nvPr/>
        </p:nvSpPr>
        <p:spPr>
          <a:xfrm>
            <a:off x="4013524" y="4237676"/>
            <a:ext cx="589085" cy="221599"/>
          </a:xfrm>
          <a:prstGeom prst="rect">
            <a:avLst/>
          </a:prstGeom>
          <a:noFill/>
        </p:spPr>
        <p:txBody>
          <a:bodyPr wrap="square" lIns="0" tIns="0" rIns="0" bIns="0" rtlCol="0">
            <a:spAutoFit/>
          </a:bodyPr>
          <a:lstStyle>
            <a:defPPr>
              <a:defRPr lang="en-US"/>
            </a:defPPr>
            <a:lvl1pPr algn="ctr">
              <a:spcAft>
                <a:spcPts val="1200"/>
              </a:spcAft>
              <a:defRPr sz="800">
                <a:solidFill>
                  <a:schemeClr val="bg1"/>
                </a:solidFill>
                <a:latin typeface="Arial Narrow" panose="020B0606020202030204" pitchFamily="34" charset="0"/>
              </a:defRPr>
            </a:lvl1pPr>
          </a:lstStyle>
          <a:p>
            <a:pPr>
              <a:lnSpc>
                <a:spcPct val="90000"/>
              </a:lnSpc>
              <a:spcAft>
                <a:spcPts val="0"/>
              </a:spcAft>
            </a:pPr>
            <a:r>
              <a:rPr lang="en-US" dirty="0"/>
              <a:t>ADVANCED PLANNING</a:t>
            </a:r>
          </a:p>
        </p:txBody>
      </p:sp>
      <p:sp>
        <p:nvSpPr>
          <p:cNvPr id="34" name="Rectangle 33"/>
          <p:cNvSpPr/>
          <p:nvPr/>
        </p:nvSpPr>
        <p:spPr>
          <a:xfrm>
            <a:off x="2637691" y="3362988"/>
            <a:ext cx="4572000" cy="646331"/>
          </a:xfrm>
          <a:prstGeom prst="rect">
            <a:avLst/>
          </a:prstGeom>
        </p:spPr>
        <p:txBody>
          <a:bodyPr>
            <a:spAutoFit/>
          </a:bodyPr>
          <a:lstStyle/>
          <a:p>
            <a:pPr>
              <a:defRPr/>
            </a:pPr>
            <a:r>
              <a:rPr lang="en-US" dirty="0">
                <a:solidFill>
                  <a:schemeClr val="accent6"/>
                </a:solidFill>
                <a:latin typeface="Georgia" panose="02040502050405020303" pitchFamily="18" charset="0"/>
                <a:ea typeface="Verdana" panose="020B0604030504040204" pitchFamily="34" charset="0"/>
                <a:cs typeface="Verdana" panose="020B0604030504040204" pitchFamily="34" charset="0"/>
              </a:rPr>
              <a:t>RBC Wealth Management’s </a:t>
            </a:r>
            <a:br>
              <a:rPr lang="en-US" dirty="0">
                <a:solidFill>
                  <a:schemeClr val="accent6"/>
                </a:solidFill>
                <a:latin typeface="Georgia" panose="02040502050405020303" pitchFamily="18" charset="0"/>
                <a:ea typeface="Verdana" panose="020B0604030504040204" pitchFamily="34" charset="0"/>
                <a:cs typeface="Verdana" panose="020B0604030504040204" pitchFamily="34" charset="0"/>
              </a:rPr>
            </a:br>
            <a:r>
              <a:rPr lang="en-US" dirty="0">
                <a:solidFill>
                  <a:schemeClr val="accent6"/>
                </a:solidFill>
                <a:latin typeface="Century Gothic" panose="020B0502020202020204" pitchFamily="34" charset="0"/>
              </a:rPr>
              <a:t>FINANCIAL LITERACY PROGRAM </a:t>
            </a:r>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8697" y="2699238"/>
            <a:ext cx="1653085" cy="1239814"/>
          </a:xfrm>
          <a:prstGeom prst="rect">
            <a:avLst/>
          </a:prstGeom>
        </p:spPr>
      </p:pic>
      <p:sp>
        <p:nvSpPr>
          <p:cNvPr id="39" name="Rectangle 38"/>
          <p:cNvSpPr/>
          <p:nvPr/>
        </p:nvSpPr>
        <p:spPr>
          <a:xfrm>
            <a:off x="2601882" y="1987033"/>
            <a:ext cx="484218" cy="221599"/>
          </a:xfrm>
          <a:prstGeom prst="rect">
            <a:avLst/>
          </a:prstGeom>
          <a:noFill/>
        </p:spPr>
        <p:txBody>
          <a:bodyPr wrap="square" lIns="0" tIns="0" rIns="0" bIns="0" rtlCol="0">
            <a:spAutoFit/>
          </a:bodyPr>
          <a:lstStyle/>
          <a:p>
            <a:pPr algn="ctr">
              <a:lnSpc>
                <a:spcPct val="90000"/>
              </a:lnSpc>
            </a:pPr>
            <a:r>
              <a:rPr lang="en-CA" sz="800" dirty="0">
                <a:solidFill>
                  <a:schemeClr val="bg1"/>
                </a:solidFill>
                <a:latin typeface="Arial Narrow" panose="020B0606020202030204" pitchFamily="34" charset="0"/>
              </a:rPr>
              <a:t>1. Budgeting</a:t>
            </a:r>
          </a:p>
          <a:p>
            <a:pPr>
              <a:lnSpc>
                <a:spcPct val="90000"/>
              </a:lnSpc>
            </a:pPr>
            <a:r>
              <a:rPr lang="en-CA" sz="800" dirty="0">
                <a:solidFill>
                  <a:schemeClr val="bg1"/>
                </a:solidFill>
                <a:latin typeface="Arial Narrow" panose="020B0606020202030204" pitchFamily="34" charset="0"/>
              </a:rPr>
              <a:t>    Money</a:t>
            </a:r>
          </a:p>
        </p:txBody>
      </p:sp>
      <p:sp>
        <p:nvSpPr>
          <p:cNvPr id="48" name="Rectangle 47">
            <a:extLst>
              <a:ext uri="{FF2B5EF4-FFF2-40B4-BE49-F238E27FC236}">
                <a16:creationId xmlns:a16="http://schemas.microsoft.com/office/drawing/2014/main" xmlns="" id="{EC93CA54-2571-48A3-AA05-6B0D4751DE79}"/>
              </a:ext>
            </a:extLst>
          </p:cNvPr>
          <p:cNvSpPr/>
          <p:nvPr/>
        </p:nvSpPr>
        <p:spPr>
          <a:xfrm>
            <a:off x="4325588" y="1981118"/>
            <a:ext cx="484218" cy="221599"/>
          </a:xfrm>
          <a:prstGeom prst="rect">
            <a:avLst/>
          </a:prstGeom>
          <a:noFill/>
        </p:spPr>
        <p:txBody>
          <a:bodyPr wrap="square" lIns="0" tIns="0" rIns="0" bIns="0" rtlCol="0">
            <a:spAutoFit/>
          </a:bodyPr>
          <a:lstStyle/>
          <a:p>
            <a:pPr algn="ctr">
              <a:lnSpc>
                <a:spcPct val="90000"/>
              </a:lnSpc>
            </a:pPr>
            <a:r>
              <a:rPr lang="en-CA" sz="800" dirty="0">
                <a:solidFill>
                  <a:schemeClr val="bg1"/>
                </a:solidFill>
                <a:latin typeface="Arial Narrow" panose="020B0606020202030204" pitchFamily="34" charset="0"/>
              </a:rPr>
              <a:t>2. Income &amp;   </a:t>
            </a:r>
          </a:p>
          <a:p>
            <a:pPr algn="ctr">
              <a:lnSpc>
                <a:spcPct val="90000"/>
              </a:lnSpc>
            </a:pPr>
            <a:r>
              <a:rPr lang="en-CA" sz="800" dirty="0">
                <a:solidFill>
                  <a:schemeClr val="bg1"/>
                </a:solidFill>
                <a:latin typeface="Arial Narrow" panose="020B0606020202030204" pitchFamily="34" charset="0"/>
              </a:rPr>
              <a:t>   Taxation</a:t>
            </a:r>
          </a:p>
        </p:txBody>
      </p:sp>
      <p:sp>
        <p:nvSpPr>
          <p:cNvPr id="52" name="Rectangle 51">
            <a:extLst>
              <a:ext uri="{FF2B5EF4-FFF2-40B4-BE49-F238E27FC236}">
                <a16:creationId xmlns:a16="http://schemas.microsoft.com/office/drawing/2014/main" xmlns="" id="{16367E49-7774-4EE7-BDF3-0BCCD619EFCD}"/>
              </a:ext>
            </a:extLst>
          </p:cNvPr>
          <p:cNvSpPr/>
          <p:nvPr/>
        </p:nvSpPr>
        <p:spPr>
          <a:xfrm>
            <a:off x="1431287" y="1907517"/>
            <a:ext cx="574103" cy="373645"/>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56" name="Oval 55"/>
          <p:cNvSpPr/>
          <p:nvPr/>
        </p:nvSpPr>
        <p:spPr>
          <a:xfrm>
            <a:off x="1335781" y="1760859"/>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1</a:t>
            </a:r>
          </a:p>
        </p:txBody>
      </p:sp>
      <p:sp>
        <p:nvSpPr>
          <p:cNvPr id="59" name="Rectangle 58">
            <a:extLst>
              <a:ext uri="{FF2B5EF4-FFF2-40B4-BE49-F238E27FC236}">
                <a16:creationId xmlns:a16="http://schemas.microsoft.com/office/drawing/2014/main" xmlns="" id="{895C6239-2E98-4ADE-8D71-ECF59D722872}"/>
              </a:ext>
            </a:extLst>
          </p:cNvPr>
          <p:cNvSpPr/>
          <p:nvPr/>
        </p:nvSpPr>
        <p:spPr>
          <a:xfrm>
            <a:off x="5492565" y="1998406"/>
            <a:ext cx="484218"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3. Banking</a:t>
            </a:r>
          </a:p>
          <a:p>
            <a:pPr>
              <a:lnSpc>
                <a:spcPct val="90000"/>
              </a:lnSpc>
            </a:pPr>
            <a:r>
              <a:rPr lang="en-CA" sz="800" dirty="0">
                <a:solidFill>
                  <a:schemeClr val="bg1"/>
                </a:solidFill>
                <a:latin typeface="Arial Narrow" panose="020B0606020202030204" pitchFamily="34" charset="0"/>
              </a:rPr>
              <a:t>    Services</a:t>
            </a:r>
          </a:p>
        </p:txBody>
      </p:sp>
      <p:sp>
        <p:nvSpPr>
          <p:cNvPr id="60" name="Rectangle 59">
            <a:extLst>
              <a:ext uri="{FF2B5EF4-FFF2-40B4-BE49-F238E27FC236}">
                <a16:creationId xmlns:a16="http://schemas.microsoft.com/office/drawing/2014/main" xmlns="" id="{8E1E1FBE-5B5C-41DB-9743-C87448D52EAD}"/>
              </a:ext>
            </a:extLst>
          </p:cNvPr>
          <p:cNvSpPr/>
          <p:nvPr/>
        </p:nvSpPr>
        <p:spPr>
          <a:xfrm>
            <a:off x="5307823" y="4633519"/>
            <a:ext cx="574103" cy="373645"/>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61" name="Oval 60">
            <a:extLst>
              <a:ext uri="{FF2B5EF4-FFF2-40B4-BE49-F238E27FC236}">
                <a16:creationId xmlns:a16="http://schemas.microsoft.com/office/drawing/2014/main" xmlns="" id="{F2372798-1707-4464-81A2-EA9EEBA9DC87}"/>
              </a:ext>
            </a:extLst>
          </p:cNvPr>
          <p:cNvSpPr/>
          <p:nvPr/>
        </p:nvSpPr>
        <p:spPr>
          <a:xfrm>
            <a:off x="5179561" y="4477029"/>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2</a:t>
            </a:r>
          </a:p>
        </p:txBody>
      </p:sp>
      <p:sp>
        <p:nvSpPr>
          <p:cNvPr id="62" name="Right Arrow 6">
            <a:extLst>
              <a:ext uri="{FF2B5EF4-FFF2-40B4-BE49-F238E27FC236}">
                <a16:creationId xmlns:a16="http://schemas.microsoft.com/office/drawing/2014/main" xmlns="" id="{2D9AE8F0-9906-416F-A46C-4FA45EE1AC69}"/>
              </a:ext>
            </a:extLst>
          </p:cNvPr>
          <p:cNvSpPr/>
          <p:nvPr/>
        </p:nvSpPr>
        <p:spPr>
          <a:xfrm>
            <a:off x="6698169" y="1974393"/>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63" name="Rectangle 62">
            <a:extLst>
              <a:ext uri="{FF2B5EF4-FFF2-40B4-BE49-F238E27FC236}">
                <a16:creationId xmlns:a16="http://schemas.microsoft.com/office/drawing/2014/main" xmlns="" id="{DA105A63-3517-4E88-B727-D555BB35F82E}"/>
              </a:ext>
            </a:extLst>
          </p:cNvPr>
          <p:cNvSpPr/>
          <p:nvPr/>
        </p:nvSpPr>
        <p:spPr>
          <a:xfrm>
            <a:off x="7231034" y="2138621"/>
            <a:ext cx="484218"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4. Interest</a:t>
            </a:r>
          </a:p>
        </p:txBody>
      </p:sp>
      <p:sp>
        <p:nvSpPr>
          <p:cNvPr id="64" name="Right Arrow 6">
            <a:extLst>
              <a:ext uri="{FF2B5EF4-FFF2-40B4-BE49-F238E27FC236}">
                <a16:creationId xmlns:a16="http://schemas.microsoft.com/office/drawing/2014/main" xmlns="" id="{9225F705-B8D9-4D4E-A22D-DA21FD118C0F}"/>
              </a:ext>
            </a:extLst>
          </p:cNvPr>
          <p:cNvSpPr/>
          <p:nvPr/>
        </p:nvSpPr>
        <p:spPr>
          <a:xfrm rot="3780000">
            <a:off x="8004278" y="2834717"/>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65" name="Rectangle 64">
            <a:extLst>
              <a:ext uri="{FF2B5EF4-FFF2-40B4-BE49-F238E27FC236}">
                <a16:creationId xmlns:a16="http://schemas.microsoft.com/office/drawing/2014/main" xmlns="" id="{52BDE788-345A-4098-B1F6-559BA8306040}"/>
              </a:ext>
            </a:extLst>
          </p:cNvPr>
          <p:cNvSpPr/>
          <p:nvPr/>
        </p:nvSpPr>
        <p:spPr>
          <a:xfrm>
            <a:off x="7966081" y="4001144"/>
            <a:ext cx="484218"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5. Credit</a:t>
            </a:r>
          </a:p>
        </p:txBody>
      </p:sp>
      <p:sp>
        <p:nvSpPr>
          <p:cNvPr id="66" name="Rectangle 65">
            <a:extLst>
              <a:ext uri="{FF2B5EF4-FFF2-40B4-BE49-F238E27FC236}">
                <a16:creationId xmlns:a16="http://schemas.microsoft.com/office/drawing/2014/main" xmlns="" id="{69C5D20E-F074-44D5-A776-36B7EE95B56A}"/>
              </a:ext>
            </a:extLst>
          </p:cNvPr>
          <p:cNvSpPr/>
          <p:nvPr/>
        </p:nvSpPr>
        <p:spPr>
          <a:xfrm>
            <a:off x="7073365" y="4679429"/>
            <a:ext cx="484218"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6. Account</a:t>
            </a:r>
          </a:p>
          <a:p>
            <a:pPr>
              <a:lnSpc>
                <a:spcPct val="90000"/>
              </a:lnSpc>
            </a:pPr>
            <a:r>
              <a:rPr lang="en-CA" sz="800" dirty="0">
                <a:solidFill>
                  <a:schemeClr val="bg1"/>
                </a:solidFill>
                <a:latin typeface="Arial Narrow" panose="020B0606020202030204" pitchFamily="34" charset="0"/>
              </a:rPr>
              <a:t>    Types</a:t>
            </a:r>
          </a:p>
        </p:txBody>
      </p:sp>
      <p:sp>
        <p:nvSpPr>
          <p:cNvPr id="67" name="Right Arrow 3">
            <a:extLst>
              <a:ext uri="{FF2B5EF4-FFF2-40B4-BE49-F238E27FC236}">
                <a16:creationId xmlns:a16="http://schemas.microsoft.com/office/drawing/2014/main" xmlns="" id="{59F5912D-53ED-4B4E-8758-28DEF5F7A6BF}"/>
              </a:ext>
            </a:extLst>
          </p:cNvPr>
          <p:cNvSpPr/>
          <p:nvPr/>
        </p:nvSpPr>
        <p:spPr>
          <a:xfrm flipH="1">
            <a:off x="4802809" y="4691535"/>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68" name="Rectangle 67">
            <a:extLst>
              <a:ext uri="{FF2B5EF4-FFF2-40B4-BE49-F238E27FC236}">
                <a16:creationId xmlns:a16="http://schemas.microsoft.com/office/drawing/2014/main" xmlns="" id="{9E778A9F-008F-408D-BC50-264C9C10E70E}"/>
              </a:ext>
            </a:extLst>
          </p:cNvPr>
          <p:cNvSpPr/>
          <p:nvPr/>
        </p:nvSpPr>
        <p:spPr>
          <a:xfrm>
            <a:off x="3637569" y="4705653"/>
            <a:ext cx="484218"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7. Planning</a:t>
            </a:r>
          </a:p>
          <a:p>
            <a:pPr>
              <a:lnSpc>
                <a:spcPct val="90000"/>
              </a:lnSpc>
            </a:pPr>
            <a:r>
              <a:rPr lang="en-CA" sz="800" dirty="0">
                <a:solidFill>
                  <a:schemeClr val="bg1"/>
                </a:solidFill>
                <a:latin typeface="Arial Narrow" panose="020B0606020202030204" pitchFamily="34" charset="0"/>
              </a:rPr>
              <a:t>    Benefits</a:t>
            </a:r>
          </a:p>
        </p:txBody>
      </p:sp>
      <p:sp>
        <p:nvSpPr>
          <p:cNvPr id="69" name="Rectangle 68">
            <a:extLst>
              <a:ext uri="{FF2B5EF4-FFF2-40B4-BE49-F238E27FC236}">
                <a16:creationId xmlns:a16="http://schemas.microsoft.com/office/drawing/2014/main" xmlns="" id="{FCDE0BC3-AC22-4220-B099-19713B60A64A}"/>
              </a:ext>
            </a:extLst>
          </p:cNvPr>
          <p:cNvSpPr/>
          <p:nvPr/>
        </p:nvSpPr>
        <p:spPr>
          <a:xfrm>
            <a:off x="2243710" y="2486473"/>
            <a:ext cx="640080" cy="221599"/>
          </a:xfrm>
          <a:prstGeom prst="rect">
            <a:avLst/>
          </a:prstGeom>
          <a:noFill/>
        </p:spPr>
        <p:txBody>
          <a:bodyPr wrap="square" lIns="0" tIns="0" rIns="0" bIns="0" rtlCol="0">
            <a:spAutoFit/>
          </a:bodyPr>
          <a:lstStyle/>
          <a:p>
            <a:pPr algn="ctr">
              <a:lnSpc>
                <a:spcPct val="90000"/>
              </a:lnSpc>
            </a:pPr>
            <a:r>
              <a:rPr lang="en-CA" sz="800" dirty="0">
                <a:solidFill>
                  <a:schemeClr val="bg1"/>
                </a:solidFill>
                <a:latin typeface="Arial Narrow" panose="020B0606020202030204" pitchFamily="34" charset="0"/>
              </a:rPr>
              <a:t>9. Financial </a:t>
            </a:r>
            <a:r>
              <a:rPr lang="en-CA" sz="800" spc="-30" dirty="0">
                <a:solidFill>
                  <a:schemeClr val="bg1"/>
                </a:solidFill>
                <a:latin typeface="Arial Narrow" panose="020B0606020202030204" pitchFamily="34" charset="0"/>
              </a:rPr>
              <a:t>Documentation</a:t>
            </a:r>
          </a:p>
        </p:txBody>
      </p:sp>
      <p:sp>
        <p:nvSpPr>
          <p:cNvPr id="70" name="Right Arrow 6">
            <a:extLst>
              <a:ext uri="{FF2B5EF4-FFF2-40B4-BE49-F238E27FC236}">
                <a16:creationId xmlns:a16="http://schemas.microsoft.com/office/drawing/2014/main" xmlns="" id="{B4C4BBF9-27F3-41EB-B089-FA5354F56D98}"/>
              </a:ext>
            </a:extLst>
          </p:cNvPr>
          <p:cNvSpPr/>
          <p:nvPr/>
        </p:nvSpPr>
        <p:spPr>
          <a:xfrm>
            <a:off x="2982773" y="2456174"/>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71" name="Rectangle 70">
            <a:extLst>
              <a:ext uri="{FF2B5EF4-FFF2-40B4-BE49-F238E27FC236}">
                <a16:creationId xmlns:a16="http://schemas.microsoft.com/office/drawing/2014/main" xmlns="" id="{3D228B38-1DCC-42BF-8A5D-208DA372FCAA}"/>
              </a:ext>
            </a:extLst>
          </p:cNvPr>
          <p:cNvSpPr/>
          <p:nvPr/>
        </p:nvSpPr>
        <p:spPr>
          <a:xfrm>
            <a:off x="3422403" y="2397838"/>
            <a:ext cx="568976" cy="385476"/>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72" name="Oval 71">
            <a:extLst>
              <a:ext uri="{FF2B5EF4-FFF2-40B4-BE49-F238E27FC236}">
                <a16:creationId xmlns:a16="http://schemas.microsoft.com/office/drawing/2014/main" xmlns="" id="{0ED7C6CD-F0BB-4895-8B1A-66D55F86B952}"/>
              </a:ext>
            </a:extLst>
          </p:cNvPr>
          <p:cNvSpPr/>
          <p:nvPr/>
        </p:nvSpPr>
        <p:spPr>
          <a:xfrm>
            <a:off x="3310568" y="2251180"/>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3</a:t>
            </a:r>
          </a:p>
        </p:txBody>
      </p:sp>
      <p:sp>
        <p:nvSpPr>
          <p:cNvPr id="73" name="Rectangle 72">
            <a:extLst>
              <a:ext uri="{FF2B5EF4-FFF2-40B4-BE49-F238E27FC236}">
                <a16:creationId xmlns:a16="http://schemas.microsoft.com/office/drawing/2014/main" xmlns="" id="{F2263137-531A-4692-AF99-47CCE9B29D88}"/>
              </a:ext>
            </a:extLst>
          </p:cNvPr>
          <p:cNvSpPr/>
          <p:nvPr/>
        </p:nvSpPr>
        <p:spPr>
          <a:xfrm>
            <a:off x="4011282" y="4160310"/>
            <a:ext cx="568976" cy="380339"/>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74" name="Oval 73">
            <a:extLst>
              <a:ext uri="{FF2B5EF4-FFF2-40B4-BE49-F238E27FC236}">
                <a16:creationId xmlns:a16="http://schemas.microsoft.com/office/drawing/2014/main" xmlns="" id="{045CE065-BAF5-4B7F-B8C0-F925E1941769}"/>
              </a:ext>
            </a:extLst>
          </p:cNvPr>
          <p:cNvSpPr/>
          <p:nvPr/>
        </p:nvSpPr>
        <p:spPr>
          <a:xfrm>
            <a:off x="3915775" y="4013652"/>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4</a:t>
            </a:r>
          </a:p>
        </p:txBody>
      </p:sp>
      <p:sp>
        <p:nvSpPr>
          <p:cNvPr id="75" name="Rectangle 74">
            <a:extLst>
              <a:ext uri="{FF2B5EF4-FFF2-40B4-BE49-F238E27FC236}">
                <a16:creationId xmlns:a16="http://schemas.microsoft.com/office/drawing/2014/main" xmlns="" id="{39773B9E-90FC-4387-931E-366B1D5B5738}"/>
              </a:ext>
            </a:extLst>
          </p:cNvPr>
          <p:cNvSpPr/>
          <p:nvPr/>
        </p:nvSpPr>
        <p:spPr>
          <a:xfrm>
            <a:off x="1559621" y="4180200"/>
            <a:ext cx="447807" cy="3323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8. Wealth</a:t>
            </a:r>
          </a:p>
          <a:p>
            <a:pPr>
              <a:lnSpc>
                <a:spcPct val="90000"/>
              </a:lnSpc>
            </a:pPr>
            <a:r>
              <a:rPr lang="en-CA" sz="800" dirty="0">
                <a:solidFill>
                  <a:schemeClr val="bg1"/>
                </a:solidFill>
                <a:latin typeface="Arial Narrow" panose="020B0606020202030204" pitchFamily="34" charset="0"/>
              </a:rPr>
              <a:t>   </a:t>
            </a:r>
            <a:r>
              <a:rPr lang="en-CA" sz="800" dirty="0" smtClean="0">
                <a:solidFill>
                  <a:schemeClr val="bg1"/>
                </a:solidFill>
                <a:latin typeface="Arial Narrow" panose="020B0606020202030204" pitchFamily="34" charset="0"/>
              </a:rPr>
              <a:t>   Stage</a:t>
            </a:r>
          </a:p>
          <a:p>
            <a:pPr>
              <a:lnSpc>
                <a:spcPct val="90000"/>
              </a:lnSpc>
            </a:pPr>
            <a:r>
              <a:rPr lang="en-CA" sz="800" dirty="0" smtClean="0">
                <a:solidFill>
                  <a:schemeClr val="bg1"/>
                </a:solidFill>
                <a:latin typeface="Arial Narrow" panose="020B0606020202030204" pitchFamily="34" charset="0"/>
              </a:rPr>
              <a:t>       Plans</a:t>
            </a:r>
            <a:endParaRPr lang="en-CA" sz="800" dirty="0">
              <a:solidFill>
                <a:schemeClr val="bg1"/>
              </a:solidFill>
              <a:latin typeface="Arial Narrow" panose="020B0606020202030204" pitchFamily="34" charset="0"/>
            </a:endParaRPr>
          </a:p>
        </p:txBody>
      </p:sp>
      <p:sp>
        <p:nvSpPr>
          <p:cNvPr id="76" name="Right Arrow 3">
            <a:extLst>
              <a:ext uri="{FF2B5EF4-FFF2-40B4-BE49-F238E27FC236}">
                <a16:creationId xmlns:a16="http://schemas.microsoft.com/office/drawing/2014/main" xmlns="" id="{7C250E01-6D97-4956-8F1D-B358CB0C9F2A}"/>
              </a:ext>
            </a:extLst>
          </p:cNvPr>
          <p:cNvSpPr/>
          <p:nvPr/>
        </p:nvSpPr>
        <p:spPr>
          <a:xfrm flipH="1">
            <a:off x="6490279" y="4694318"/>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77" name="Right Arrow 3">
            <a:extLst>
              <a:ext uri="{FF2B5EF4-FFF2-40B4-BE49-F238E27FC236}">
                <a16:creationId xmlns:a16="http://schemas.microsoft.com/office/drawing/2014/main" xmlns="" id="{B81D0A0C-B0E9-4603-B190-0A33206B3708}"/>
              </a:ext>
            </a:extLst>
          </p:cNvPr>
          <p:cNvSpPr/>
          <p:nvPr/>
        </p:nvSpPr>
        <p:spPr>
          <a:xfrm rot="-960000" flipH="1">
            <a:off x="7592157" y="4388511"/>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78" name="Right Arrow 3">
            <a:extLst>
              <a:ext uri="{FF2B5EF4-FFF2-40B4-BE49-F238E27FC236}">
                <a16:creationId xmlns:a16="http://schemas.microsoft.com/office/drawing/2014/main" xmlns="" id="{563266C5-A54E-4171-93E7-3ADBF294A104}"/>
              </a:ext>
            </a:extLst>
          </p:cNvPr>
          <p:cNvSpPr/>
          <p:nvPr/>
        </p:nvSpPr>
        <p:spPr>
          <a:xfrm flipH="1">
            <a:off x="2520556" y="4701578"/>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79" name="Right Arrow 6">
            <a:extLst>
              <a:ext uri="{FF2B5EF4-FFF2-40B4-BE49-F238E27FC236}">
                <a16:creationId xmlns:a16="http://schemas.microsoft.com/office/drawing/2014/main" xmlns="" id="{A3557A85-02E9-4274-96C3-7E792962E83E}"/>
              </a:ext>
            </a:extLst>
          </p:cNvPr>
          <p:cNvSpPr/>
          <p:nvPr/>
        </p:nvSpPr>
        <p:spPr>
          <a:xfrm rot="17818478">
            <a:off x="1532076" y="3133898"/>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80" name="Rectangle 79">
            <a:extLst>
              <a:ext uri="{FF2B5EF4-FFF2-40B4-BE49-F238E27FC236}">
                <a16:creationId xmlns:a16="http://schemas.microsoft.com/office/drawing/2014/main" xmlns="" id="{3FB50D7A-7DF9-4D28-92BA-7DB16768AD8F}"/>
              </a:ext>
            </a:extLst>
          </p:cNvPr>
          <p:cNvSpPr/>
          <p:nvPr/>
        </p:nvSpPr>
        <p:spPr>
          <a:xfrm>
            <a:off x="4607304" y="2486699"/>
            <a:ext cx="505173"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10. </a:t>
            </a:r>
            <a:r>
              <a:rPr lang="en-CA" sz="800" dirty="0" smtClean="0">
                <a:solidFill>
                  <a:schemeClr val="bg1"/>
                </a:solidFill>
                <a:latin typeface="Arial Narrow" panose="020B0606020202030204" pitchFamily="34" charset="0"/>
              </a:rPr>
              <a:t>Asset</a:t>
            </a:r>
          </a:p>
          <a:p>
            <a:pPr>
              <a:lnSpc>
                <a:spcPct val="90000"/>
              </a:lnSpc>
            </a:pPr>
            <a:r>
              <a:rPr lang="en-CA" sz="800" dirty="0">
                <a:solidFill>
                  <a:schemeClr val="bg1"/>
                </a:solidFill>
                <a:latin typeface="Arial Narrow" panose="020B0606020202030204" pitchFamily="34" charset="0"/>
              </a:rPr>
              <a:t> </a:t>
            </a:r>
            <a:r>
              <a:rPr lang="en-CA" sz="800" dirty="0" smtClean="0">
                <a:solidFill>
                  <a:schemeClr val="bg1"/>
                </a:solidFill>
                <a:latin typeface="Arial Narrow" panose="020B0606020202030204" pitchFamily="34" charset="0"/>
              </a:rPr>
              <a:t>    Classes</a:t>
            </a:r>
            <a:endParaRPr lang="en-CA" sz="800" dirty="0">
              <a:solidFill>
                <a:schemeClr val="bg1"/>
              </a:solidFill>
              <a:latin typeface="Arial Narrow" panose="020B0606020202030204" pitchFamily="34" charset="0"/>
            </a:endParaRPr>
          </a:p>
        </p:txBody>
      </p:sp>
      <p:sp>
        <p:nvSpPr>
          <p:cNvPr id="81" name="Rectangle 80">
            <a:extLst>
              <a:ext uri="{FF2B5EF4-FFF2-40B4-BE49-F238E27FC236}">
                <a16:creationId xmlns:a16="http://schemas.microsoft.com/office/drawing/2014/main" xmlns="" id="{0C4F5767-2452-46D0-9A9B-09EC45133F14}"/>
              </a:ext>
            </a:extLst>
          </p:cNvPr>
          <p:cNvSpPr/>
          <p:nvPr/>
        </p:nvSpPr>
        <p:spPr>
          <a:xfrm>
            <a:off x="5724196" y="2425064"/>
            <a:ext cx="530554" cy="3323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11. </a:t>
            </a:r>
            <a:r>
              <a:rPr lang="en-CA" sz="800" dirty="0" smtClean="0">
                <a:solidFill>
                  <a:schemeClr val="bg1"/>
                </a:solidFill>
                <a:latin typeface="Arial Narrow" panose="020B0606020202030204" pitchFamily="34" charset="0"/>
              </a:rPr>
              <a:t>Markets &amp;</a:t>
            </a:r>
          </a:p>
          <a:p>
            <a:pPr>
              <a:lnSpc>
                <a:spcPct val="90000"/>
              </a:lnSpc>
            </a:pPr>
            <a:r>
              <a:rPr lang="en-CA" sz="800" dirty="0" smtClean="0">
                <a:solidFill>
                  <a:schemeClr val="bg1"/>
                </a:solidFill>
                <a:latin typeface="Arial Narrow" panose="020B0606020202030204" pitchFamily="34" charset="0"/>
              </a:rPr>
              <a:t>    Investment     </a:t>
            </a:r>
          </a:p>
          <a:p>
            <a:pPr>
              <a:lnSpc>
                <a:spcPct val="90000"/>
              </a:lnSpc>
            </a:pPr>
            <a:r>
              <a:rPr lang="en-CA" sz="800" dirty="0">
                <a:solidFill>
                  <a:schemeClr val="bg1"/>
                </a:solidFill>
                <a:latin typeface="Arial Narrow" panose="020B0606020202030204" pitchFamily="34" charset="0"/>
              </a:rPr>
              <a:t> </a:t>
            </a:r>
            <a:r>
              <a:rPr lang="en-CA" sz="800" dirty="0" smtClean="0">
                <a:solidFill>
                  <a:schemeClr val="bg1"/>
                </a:solidFill>
                <a:latin typeface="Arial Narrow" panose="020B0606020202030204" pitchFamily="34" charset="0"/>
              </a:rPr>
              <a:t>   Vehicles</a:t>
            </a:r>
            <a:endParaRPr lang="en-CA" sz="800" dirty="0">
              <a:solidFill>
                <a:schemeClr val="bg1"/>
              </a:solidFill>
              <a:latin typeface="Arial Narrow" panose="020B0606020202030204" pitchFamily="34" charset="0"/>
            </a:endParaRPr>
          </a:p>
        </p:txBody>
      </p:sp>
      <p:sp>
        <p:nvSpPr>
          <p:cNvPr id="82" name="Right Arrow 6">
            <a:extLst>
              <a:ext uri="{FF2B5EF4-FFF2-40B4-BE49-F238E27FC236}">
                <a16:creationId xmlns:a16="http://schemas.microsoft.com/office/drawing/2014/main" xmlns="" id="{56426BCE-2A4C-4C01-A8A8-C69F0764E09B}"/>
              </a:ext>
            </a:extLst>
          </p:cNvPr>
          <p:cNvSpPr/>
          <p:nvPr/>
        </p:nvSpPr>
        <p:spPr>
          <a:xfrm>
            <a:off x="6407986" y="2467347"/>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83" name="Rectangle 82">
            <a:extLst>
              <a:ext uri="{FF2B5EF4-FFF2-40B4-BE49-F238E27FC236}">
                <a16:creationId xmlns:a16="http://schemas.microsoft.com/office/drawing/2014/main" xmlns="" id="{F0267718-170F-4D69-92AF-B59E6AADFF78}"/>
              </a:ext>
            </a:extLst>
          </p:cNvPr>
          <p:cNvSpPr/>
          <p:nvPr/>
        </p:nvSpPr>
        <p:spPr>
          <a:xfrm>
            <a:off x="6884358" y="2502282"/>
            <a:ext cx="580077"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12. Risk &amp; </a:t>
            </a:r>
            <a:r>
              <a:rPr lang="en-CA" sz="800" spc="-30" dirty="0">
                <a:solidFill>
                  <a:schemeClr val="bg1"/>
                </a:solidFill>
                <a:latin typeface="Arial Narrow" panose="020B0606020202030204" pitchFamily="34" charset="0"/>
              </a:rPr>
              <a:t>Diversification</a:t>
            </a:r>
          </a:p>
        </p:txBody>
      </p:sp>
      <p:sp>
        <p:nvSpPr>
          <p:cNvPr id="84" name="Right Arrow 6">
            <a:extLst>
              <a:ext uri="{FF2B5EF4-FFF2-40B4-BE49-F238E27FC236}">
                <a16:creationId xmlns:a16="http://schemas.microsoft.com/office/drawing/2014/main" xmlns="" id="{3EF0C720-869C-48BC-9DF7-C5C31012CF78}"/>
              </a:ext>
            </a:extLst>
          </p:cNvPr>
          <p:cNvSpPr/>
          <p:nvPr/>
        </p:nvSpPr>
        <p:spPr>
          <a:xfrm rot="2727394">
            <a:off x="7401900" y="2812859"/>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85" name="Rectangle 84">
            <a:extLst>
              <a:ext uri="{FF2B5EF4-FFF2-40B4-BE49-F238E27FC236}">
                <a16:creationId xmlns:a16="http://schemas.microsoft.com/office/drawing/2014/main" xmlns="" id="{69FC803A-299D-49CF-8398-050475298CC7}"/>
              </a:ext>
            </a:extLst>
          </p:cNvPr>
          <p:cNvSpPr/>
          <p:nvPr/>
        </p:nvSpPr>
        <p:spPr>
          <a:xfrm>
            <a:off x="7603321" y="3303620"/>
            <a:ext cx="505173" cy="3323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13. Risk </a:t>
            </a:r>
            <a:r>
              <a:rPr lang="en-CA" sz="800" spc="-30" dirty="0">
                <a:solidFill>
                  <a:schemeClr val="bg1"/>
                </a:solidFill>
                <a:latin typeface="Arial Narrow" panose="020B0606020202030204" pitchFamily="34" charset="0"/>
              </a:rPr>
              <a:t>Tolerance</a:t>
            </a:r>
            <a:r>
              <a:rPr lang="en-CA" sz="800" dirty="0">
                <a:solidFill>
                  <a:schemeClr val="bg1"/>
                </a:solidFill>
                <a:latin typeface="Arial Narrow" panose="020B0606020202030204" pitchFamily="34" charset="0"/>
              </a:rPr>
              <a:t> Profile</a:t>
            </a:r>
          </a:p>
        </p:txBody>
      </p:sp>
      <p:sp>
        <p:nvSpPr>
          <p:cNvPr id="86" name="Rectangle 85">
            <a:extLst>
              <a:ext uri="{FF2B5EF4-FFF2-40B4-BE49-F238E27FC236}">
                <a16:creationId xmlns:a16="http://schemas.microsoft.com/office/drawing/2014/main" xmlns="" id="{AA78F594-FBF6-4E11-A191-FF9F455BE3A5}"/>
              </a:ext>
            </a:extLst>
          </p:cNvPr>
          <p:cNvSpPr/>
          <p:nvPr/>
        </p:nvSpPr>
        <p:spPr>
          <a:xfrm>
            <a:off x="6894869" y="4220955"/>
            <a:ext cx="559423"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14. Building </a:t>
            </a:r>
            <a:r>
              <a:rPr lang="en-CA" sz="800" dirty="0" smtClean="0">
                <a:solidFill>
                  <a:schemeClr val="bg1"/>
                </a:solidFill>
                <a:latin typeface="Arial Narrow" panose="020B0606020202030204" pitchFamily="34" charset="0"/>
              </a:rPr>
              <a:t>a</a:t>
            </a:r>
            <a:endParaRPr lang="en-CA" sz="800" dirty="0">
              <a:solidFill>
                <a:schemeClr val="bg1"/>
              </a:solidFill>
              <a:latin typeface="Arial Narrow" panose="020B0606020202030204" pitchFamily="34" charset="0"/>
            </a:endParaRPr>
          </a:p>
          <a:p>
            <a:pPr>
              <a:lnSpc>
                <a:spcPct val="90000"/>
              </a:lnSpc>
            </a:pPr>
            <a:r>
              <a:rPr lang="en-CA" sz="800" dirty="0">
                <a:solidFill>
                  <a:schemeClr val="bg1"/>
                </a:solidFill>
                <a:latin typeface="Arial Narrow" panose="020B0606020202030204" pitchFamily="34" charset="0"/>
              </a:rPr>
              <a:t>      Portfolio</a:t>
            </a:r>
          </a:p>
        </p:txBody>
      </p:sp>
      <p:sp>
        <p:nvSpPr>
          <p:cNvPr id="87" name="Right Arrow 3">
            <a:extLst>
              <a:ext uri="{FF2B5EF4-FFF2-40B4-BE49-F238E27FC236}">
                <a16:creationId xmlns:a16="http://schemas.microsoft.com/office/drawing/2014/main" xmlns="" id="{108B7CCC-7687-4728-ACE6-4B555DFB5678}"/>
              </a:ext>
            </a:extLst>
          </p:cNvPr>
          <p:cNvSpPr/>
          <p:nvPr/>
        </p:nvSpPr>
        <p:spPr>
          <a:xfrm flipH="1">
            <a:off x="6376244" y="4227285"/>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88" name="Rectangle 87">
            <a:extLst>
              <a:ext uri="{FF2B5EF4-FFF2-40B4-BE49-F238E27FC236}">
                <a16:creationId xmlns:a16="http://schemas.microsoft.com/office/drawing/2014/main" xmlns="" id="{DE555076-BAC9-4CC3-8C77-6A2D2F56E7F7}"/>
              </a:ext>
            </a:extLst>
          </p:cNvPr>
          <p:cNvSpPr/>
          <p:nvPr/>
        </p:nvSpPr>
        <p:spPr>
          <a:xfrm>
            <a:off x="5731030" y="4260281"/>
            <a:ext cx="594225" cy="221599"/>
          </a:xfrm>
          <a:prstGeom prst="rect">
            <a:avLst/>
          </a:prstGeom>
          <a:noFill/>
        </p:spPr>
        <p:txBody>
          <a:bodyPr wrap="square" lIns="0" tIns="0" rIns="0" bIns="0" rtlCol="0">
            <a:spAutoFit/>
          </a:bodyPr>
          <a:lstStyle/>
          <a:p>
            <a:pPr>
              <a:lnSpc>
                <a:spcPct val="90000"/>
              </a:lnSpc>
            </a:pPr>
            <a:r>
              <a:rPr lang="en-CA" sz="800" spc="-70" dirty="0">
                <a:solidFill>
                  <a:schemeClr val="bg1"/>
                </a:solidFill>
                <a:latin typeface="Arial Narrow" panose="020B0606020202030204" pitchFamily="34" charset="0"/>
              </a:rPr>
              <a:t>15. Understanding</a:t>
            </a:r>
          </a:p>
          <a:p>
            <a:pPr>
              <a:lnSpc>
                <a:spcPct val="90000"/>
              </a:lnSpc>
            </a:pPr>
            <a:r>
              <a:rPr lang="en-CA" sz="800" spc="-50" dirty="0">
                <a:solidFill>
                  <a:schemeClr val="bg1"/>
                </a:solidFill>
                <a:latin typeface="Arial Narrow" panose="020B0606020202030204" pitchFamily="34" charset="0"/>
              </a:rPr>
              <a:t>      </a:t>
            </a:r>
            <a:r>
              <a:rPr lang="en-CA" sz="800" spc="-70" dirty="0">
                <a:solidFill>
                  <a:schemeClr val="bg1"/>
                </a:solidFill>
                <a:latin typeface="Arial Narrow" panose="020B0606020202030204" pitchFamily="34" charset="0"/>
              </a:rPr>
              <a:t>Fees</a:t>
            </a:r>
          </a:p>
        </p:txBody>
      </p:sp>
      <p:sp>
        <p:nvSpPr>
          <p:cNvPr id="89" name="Right Arrow 3">
            <a:extLst>
              <a:ext uri="{FF2B5EF4-FFF2-40B4-BE49-F238E27FC236}">
                <a16:creationId xmlns:a16="http://schemas.microsoft.com/office/drawing/2014/main" xmlns="" id="{B484F0AC-7F0B-4531-832F-C312548157F7}"/>
              </a:ext>
            </a:extLst>
          </p:cNvPr>
          <p:cNvSpPr/>
          <p:nvPr/>
        </p:nvSpPr>
        <p:spPr>
          <a:xfrm flipH="1">
            <a:off x="2963572" y="4232202"/>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90" name="Rectangle 89">
            <a:extLst>
              <a:ext uri="{FF2B5EF4-FFF2-40B4-BE49-F238E27FC236}">
                <a16:creationId xmlns:a16="http://schemas.microsoft.com/office/drawing/2014/main" xmlns="" id="{EC97A426-F53A-48A6-A730-FAE432B4A444}"/>
              </a:ext>
            </a:extLst>
          </p:cNvPr>
          <p:cNvSpPr/>
          <p:nvPr/>
        </p:nvSpPr>
        <p:spPr>
          <a:xfrm>
            <a:off x="3489471" y="4260545"/>
            <a:ext cx="505173"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16. Wills &amp;</a:t>
            </a:r>
          </a:p>
          <a:p>
            <a:pPr>
              <a:lnSpc>
                <a:spcPct val="90000"/>
              </a:lnSpc>
            </a:pPr>
            <a:r>
              <a:rPr lang="en-CA" sz="800" dirty="0">
                <a:solidFill>
                  <a:schemeClr val="bg1"/>
                </a:solidFill>
                <a:latin typeface="Arial Narrow" panose="020B0606020202030204" pitchFamily="34" charset="0"/>
              </a:rPr>
              <a:t>      Estates</a:t>
            </a:r>
          </a:p>
        </p:txBody>
      </p:sp>
      <p:sp>
        <p:nvSpPr>
          <p:cNvPr id="91" name="Rectangle 90">
            <a:extLst>
              <a:ext uri="{FF2B5EF4-FFF2-40B4-BE49-F238E27FC236}">
                <a16:creationId xmlns:a16="http://schemas.microsoft.com/office/drawing/2014/main" xmlns="" id="{93AC92AA-8891-41E9-83A8-07C0291A4DBA}"/>
              </a:ext>
            </a:extLst>
          </p:cNvPr>
          <p:cNvSpPr/>
          <p:nvPr/>
        </p:nvSpPr>
        <p:spPr>
          <a:xfrm>
            <a:off x="5216286" y="2974021"/>
            <a:ext cx="555635" cy="221599"/>
          </a:xfrm>
          <a:prstGeom prst="rect">
            <a:avLst/>
          </a:prstGeom>
          <a:noFill/>
        </p:spPr>
        <p:txBody>
          <a:bodyPr wrap="square" lIns="0" tIns="0" rIns="0" bIns="0" rtlCol="0">
            <a:spAutoFit/>
          </a:bodyPr>
          <a:lstStyle/>
          <a:p>
            <a:pPr>
              <a:lnSpc>
                <a:spcPct val="90000"/>
              </a:lnSpc>
            </a:pPr>
            <a:r>
              <a:rPr lang="en-CA" sz="800" spc="-30" dirty="0">
                <a:solidFill>
                  <a:schemeClr val="bg1"/>
                </a:solidFill>
                <a:latin typeface="Arial Narrow" panose="020B0606020202030204" pitchFamily="34" charset="0"/>
              </a:rPr>
              <a:t>20. </a:t>
            </a:r>
            <a:r>
              <a:rPr lang="en-CA" sz="800" spc="-30" dirty="0" smtClean="0">
                <a:solidFill>
                  <a:schemeClr val="bg1"/>
                </a:solidFill>
                <a:latin typeface="Arial Narrow" panose="020B0606020202030204" pitchFamily="34" charset="0"/>
              </a:rPr>
              <a:t>Wealth </a:t>
            </a:r>
          </a:p>
          <a:p>
            <a:pPr>
              <a:lnSpc>
                <a:spcPct val="90000"/>
              </a:lnSpc>
            </a:pPr>
            <a:r>
              <a:rPr lang="en-CA" sz="800" spc="-30" dirty="0">
                <a:solidFill>
                  <a:schemeClr val="bg1"/>
                </a:solidFill>
                <a:latin typeface="Arial Narrow" panose="020B0606020202030204" pitchFamily="34" charset="0"/>
              </a:rPr>
              <a:t> </a:t>
            </a:r>
            <a:r>
              <a:rPr lang="en-CA" sz="800" spc="-30" dirty="0" smtClean="0">
                <a:solidFill>
                  <a:schemeClr val="bg1"/>
                </a:solidFill>
                <a:latin typeface="Arial Narrow" panose="020B0606020202030204" pitchFamily="34" charset="0"/>
              </a:rPr>
              <a:t>    Transfer</a:t>
            </a:r>
            <a:endParaRPr lang="en-CA" sz="800" spc="-30" dirty="0">
              <a:solidFill>
                <a:schemeClr val="bg1"/>
              </a:solidFill>
              <a:latin typeface="Arial Narrow" panose="020B0606020202030204" pitchFamily="34" charset="0"/>
            </a:endParaRPr>
          </a:p>
        </p:txBody>
      </p:sp>
      <p:sp>
        <p:nvSpPr>
          <p:cNvPr id="92" name="Rectangle 91">
            <a:extLst>
              <a:ext uri="{FF2B5EF4-FFF2-40B4-BE49-F238E27FC236}">
                <a16:creationId xmlns:a16="http://schemas.microsoft.com/office/drawing/2014/main" xmlns="" id="{3EE7C17B-0AC2-466C-8301-0EB92FDA3743}"/>
              </a:ext>
            </a:extLst>
          </p:cNvPr>
          <p:cNvSpPr/>
          <p:nvPr/>
        </p:nvSpPr>
        <p:spPr>
          <a:xfrm>
            <a:off x="3555170" y="3037160"/>
            <a:ext cx="505173"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19. Trusts</a:t>
            </a:r>
          </a:p>
        </p:txBody>
      </p:sp>
      <p:sp>
        <p:nvSpPr>
          <p:cNvPr id="93" name="Rectangle 92">
            <a:extLst>
              <a:ext uri="{FF2B5EF4-FFF2-40B4-BE49-F238E27FC236}">
                <a16:creationId xmlns:a16="http://schemas.microsoft.com/office/drawing/2014/main" xmlns="" id="{7A1E229A-ADC6-4E7E-84FF-6B96072045D5}"/>
              </a:ext>
            </a:extLst>
          </p:cNvPr>
          <p:cNvSpPr/>
          <p:nvPr/>
        </p:nvSpPr>
        <p:spPr>
          <a:xfrm>
            <a:off x="2310785" y="4261032"/>
            <a:ext cx="505173"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17. Insurance</a:t>
            </a:r>
          </a:p>
        </p:txBody>
      </p:sp>
      <p:sp>
        <p:nvSpPr>
          <p:cNvPr id="94" name="Right Arrow 3">
            <a:extLst>
              <a:ext uri="{FF2B5EF4-FFF2-40B4-BE49-F238E27FC236}">
                <a16:creationId xmlns:a16="http://schemas.microsoft.com/office/drawing/2014/main" xmlns="" id="{9FCD903A-4B39-467E-9444-4ECC04E0F16D}"/>
              </a:ext>
            </a:extLst>
          </p:cNvPr>
          <p:cNvSpPr/>
          <p:nvPr/>
        </p:nvSpPr>
        <p:spPr>
          <a:xfrm rot="6761042" flipH="1">
            <a:off x="2014808" y="3305084"/>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95" name="Rectangle 94">
            <a:extLst>
              <a:ext uri="{FF2B5EF4-FFF2-40B4-BE49-F238E27FC236}">
                <a16:creationId xmlns:a16="http://schemas.microsoft.com/office/drawing/2014/main" xmlns="" id="{57BF74CD-FE92-4F7F-9D3D-951402E511C7}"/>
              </a:ext>
            </a:extLst>
          </p:cNvPr>
          <p:cNvSpPr/>
          <p:nvPr/>
        </p:nvSpPr>
        <p:spPr>
          <a:xfrm>
            <a:off x="2331476" y="3013487"/>
            <a:ext cx="553561"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18. Charitable</a:t>
            </a:r>
          </a:p>
          <a:p>
            <a:pPr>
              <a:lnSpc>
                <a:spcPct val="90000"/>
              </a:lnSpc>
            </a:pPr>
            <a:r>
              <a:rPr lang="en-CA" sz="800" dirty="0">
                <a:solidFill>
                  <a:schemeClr val="bg1"/>
                </a:solidFill>
                <a:latin typeface="Arial Narrow" panose="020B0606020202030204" pitchFamily="34" charset="0"/>
              </a:rPr>
              <a:t>      Giving</a:t>
            </a:r>
          </a:p>
        </p:txBody>
      </p:sp>
      <p:sp>
        <p:nvSpPr>
          <p:cNvPr id="96" name="Right Arrow 6">
            <a:extLst>
              <a:ext uri="{FF2B5EF4-FFF2-40B4-BE49-F238E27FC236}">
                <a16:creationId xmlns:a16="http://schemas.microsoft.com/office/drawing/2014/main" xmlns="" id="{3CEF07BB-DC37-401F-92CD-5DF8EDAEB041}"/>
              </a:ext>
            </a:extLst>
          </p:cNvPr>
          <p:cNvSpPr/>
          <p:nvPr/>
        </p:nvSpPr>
        <p:spPr>
          <a:xfrm>
            <a:off x="3023418" y="2962535"/>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97" name="Right Arrow 6">
            <a:extLst>
              <a:ext uri="{FF2B5EF4-FFF2-40B4-BE49-F238E27FC236}">
                <a16:creationId xmlns:a16="http://schemas.microsoft.com/office/drawing/2014/main" xmlns="" id="{2FD64694-96A2-418E-A6EF-EA57B1EA6A3A}"/>
              </a:ext>
            </a:extLst>
          </p:cNvPr>
          <p:cNvSpPr/>
          <p:nvPr/>
        </p:nvSpPr>
        <p:spPr>
          <a:xfrm>
            <a:off x="4739148" y="2947786"/>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4" name="Title 3"/>
          <p:cNvSpPr>
            <a:spLocks noGrp="1"/>
          </p:cNvSpPr>
          <p:nvPr>
            <p:ph type="title"/>
          </p:nvPr>
        </p:nvSpPr>
        <p:spPr/>
        <p:txBody>
          <a:bodyPr/>
          <a:lstStyle/>
          <a:p>
            <a:r>
              <a:rPr lang="en-US" smtClean="0"/>
              <a:t>Program Overview</a:t>
            </a:r>
            <a:endParaRPr lang="en-US" dirty="0"/>
          </a:p>
        </p:txBody>
      </p:sp>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60466" y="1906373"/>
            <a:ext cx="491738" cy="3688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3815285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par>
                          <p:cTn id="7" fill="hold">
                            <p:stCondLst>
                              <p:cond delay="0"/>
                            </p:stCondLst>
                            <p:childTnLst>
                              <p:par>
                                <p:cTn id="8" presetID="50" presetClass="path" presetSubtype="0" accel="50000" decel="50000" fill="hold" nodeType="afterEffect">
                                  <p:stCondLst>
                                    <p:cond delay="0"/>
                                  </p:stCondLst>
                                  <p:childTnLst>
                                    <p:animMotion origin="layout" path="M -1.94444E-6 -0.00046 L 0.54254 0.00046 C 0.75816 -0.0088 0.76215 0.32107 0.6125 0.39167 " pathEditMode="relative" rAng="0" ptsTypes="AAA">
                                      <p:cBhvr>
                                        <p:cTn id="9" dur="3500" fill="hold"/>
                                        <p:tgtEl>
                                          <p:spTgt spid="55"/>
                                        </p:tgtEl>
                                        <p:attrNameLst>
                                          <p:attrName>ppt_x</p:attrName>
                                          <p:attrName>ppt_y</p:attrName>
                                        </p:attrNameLst>
                                      </p:cBhvr>
                                      <p:rCtr x="35799" y="196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8297" y="3573624"/>
            <a:ext cx="2489641" cy="2074701"/>
          </a:xfrm>
          <a:prstGeom prst="rect">
            <a:avLst/>
          </a:prstGeom>
        </p:spPr>
      </p:pic>
      <p:sp>
        <p:nvSpPr>
          <p:cNvPr id="13" name="Text Placeholder 12"/>
          <p:cNvSpPr>
            <a:spLocks noGrp="1"/>
          </p:cNvSpPr>
          <p:nvPr>
            <p:ph type="body" idx="13"/>
          </p:nvPr>
        </p:nvSpPr>
        <p:spPr/>
        <p:txBody>
          <a:bodyPr vert="horz" lIns="0" tIns="0" rIns="0" bIns="0" rtlCol="0" anchor="t" anchorCtr="0">
            <a:noAutofit/>
          </a:bodyPr>
          <a:lstStyle/>
          <a:p>
            <a:pPr fontAlgn="base">
              <a:spcBef>
                <a:spcPct val="0"/>
              </a:spcBef>
              <a:spcAft>
                <a:spcPct val="0"/>
              </a:spcAft>
            </a:pPr>
            <a:r>
              <a:rPr lang="en-US" sz="2800" noProof="0" dirty="0" smtClean="0">
                <a:solidFill>
                  <a:srgbClr val="002567"/>
                </a:solidFill>
                <a:latin typeface="Calibri" pitchFamily="34" charset="0"/>
                <a:ea typeface="Times New Roman" pitchFamily="18" charset="0"/>
                <a:cs typeface="Calibri" pitchFamily="34" charset="0"/>
              </a:rPr>
              <a:t>Registered Retirement Savings Plan (RRSP)</a:t>
            </a:r>
            <a:endParaRPr lang="en-US" sz="2800" noProof="0" dirty="0">
              <a:solidFill>
                <a:srgbClr val="002567"/>
              </a:solidFill>
              <a:latin typeface="Calibri" pitchFamily="34" charset="0"/>
              <a:ea typeface="Times New Roman" pitchFamily="18" charset="0"/>
              <a:cs typeface="Calibri" pitchFamily="34" charset="0"/>
            </a:endParaRPr>
          </a:p>
        </p:txBody>
      </p:sp>
      <p:sp>
        <p:nvSpPr>
          <p:cNvPr id="14" name="Rectangle 13"/>
          <p:cNvSpPr/>
          <p:nvPr/>
        </p:nvSpPr>
        <p:spPr>
          <a:xfrm>
            <a:off x="4304134" y="1514509"/>
            <a:ext cx="4058816" cy="461665"/>
          </a:xfrm>
          <a:prstGeom prst="rect">
            <a:avLst/>
          </a:prstGeom>
        </p:spPr>
        <p:txBody>
          <a:bodyPr wrap="square">
            <a:spAutoFit/>
          </a:bodyPr>
          <a:lstStyle/>
          <a:p>
            <a:pPr lvl="0" fontAlgn="base">
              <a:spcBef>
                <a:spcPct val="0"/>
              </a:spcBef>
              <a:spcAft>
                <a:spcPct val="0"/>
              </a:spcAft>
              <a:defRPr/>
            </a:pP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Allows individuals to    </a:t>
            </a:r>
            <a:endParaRPr lang="en-US" sz="2800" b="1"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9" name="Pentagon 18"/>
          <p:cNvSpPr/>
          <p:nvPr/>
        </p:nvSpPr>
        <p:spPr>
          <a:xfrm>
            <a:off x="431801" y="4989522"/>
            <a:ext cx="4326812" cy="839756"/>
          </a:xfrm>
          <a:prstGeom prst="homePlate">
            <a:avLst/>
          </a:prstGeom>
          <a:solidFill>
            <a:schemeClr val="accent1">
              <a:lumMod val="60000"/>
              <a:lumOff val="40000"/>
            </a:schemeClr>
          </a:solidFill>
        </p:spPr>
        <p:txBody>
          <a:bodyPr lIns="182880" tIns="0" rIns="0" bIns="0" rtlCol="0" anchor="ctr">
            <a:noAutofit/>
          </a:bodyPr>
          <a:lstStyle/>
          <a:p>
            <a:pPr fontAlgn="base">
              <a:spcBef>
                <a:spcPct val="0"/>
              </a:spcBef>
              <a:spcAft>
                <a:spcPct val="0"/>
              </a:spcAft>
              <a:buClr>
                <a:srgbClr val="9D8954"/>
              </a:buClr>
              <a:defRPr/>
            </a:pPr>
            <a: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Maximum contributions </a:t>
            </a:r>
            <a:b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amounts apply</a:t>
            </a:r>
          </a:p>
        </p:txBody>
      </p:sp>
      <p:sp>
        <p:nvSpPr>
          <p:cNvPr id="20" name="Pentagon 19"/>
          <p:cNvSpPr/>
          <p:nvPr/>
        </p:nvSpPr>
        <p:spPr>
          <a:xfrm>
            <a:off x="431801" y="4041312"/>
            <a:ext cx="4326812" cy="839756"/>
          </a:xfrm>
          <a:prstGeom prst="homePlate">
            <a:avLst/>
          </a:prstGeom>
          <a:solidFill>
            <a:schemeClr val="accent1">
              <a:lumMod val="60000"/>
              <a:lumOff val="40000"/>
            </a:schemeClr>
          </a:solidFill>
        </p:spPr>
        <p:txBody>
          <a:bodyPr lIns="182880" tIns="0" rIns="0" bIns="0" rtlCol="0" anchor="ctr">
            <a:noAutofit/>
          </a:bodyPr>
          <a:lstStyle/>
          <a:p>
            <a:pPr fontAlgn="base">
              <a:spcBef>
                <a:spcPct val="0"/>
              </a:spcBef>
              <a:spcAft>
                <a:spcPct val="0"/>
              </a:spcAft>
              <a:buClr>
                <a:srgbClr val="9D8954"/>
              </a:buClr>
              <a:defRPr/>
            </a:pPr>
            <a: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Any money withdrawn is fully taxable in the year it is withdrawn</a:t>
            </a:r>
          </a:p>
        </p:txBody>
      </p:sp>
      <p:sp>
        <p:nvSpPr>
          <p:cNvPr id="21" name="Pentagon 20"/>
          <p:cNvSpPr/>
          <p:nvPr/>
        </p:nvSpPr>
        <p:spPr>
          <a:xfrm>
            <a:off x="431801" y="3093101"/>
            <a:ext cx="4326812" cy="839756"/>
          </a:xfrm>
          <a:prstGeom prst="homePlate">
            <a:avLst/>
          </a:prstGeom>
          <a:solidFill>
            <a:schemeClr val="accent1">
              <a:lumMod val="60000"/>
              <a:lumOff val="40000"/>
            </a:schemeClr>
          </a:solidFill>
        </p:spPr>
        <p:txBody>
          <a:bodyPr lIns="182880" tIns="0" rIns="0" bIns="0" rtlCol="0" anchor="ctr">
            <a:noAutofit/>
          </a:bodyPr>
          <a:lstStyle/>
          <a:p>
            <a:pPr fontAlgn="base">
              <a:spcBef>
                <a:spcPct val="0"/>
              </a:spcBef>
              <a:spcAft>
                <a:spcPct val="0"/>
              </a:spcAft>
              <a:buClr>
                <a:srgbClr val="9D8954"/>
              </a:buClr>
              <a:defRPr/>
            </a:pPr>
            <a:r>
              <a:rPr lang="en-US" altLang="en-US" sz="2000" b="1"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No annual taxes</a:t>
            </a:r>
            <a: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 on income earning in the account</a:t>
            </a:r>
          </a:p>
        </p:txBody>
      </p:sp>
      <p:sp>
        <p:nvSpPr>
          <p:cNvPr id="22" name="Pentagon 21"/>
          <p:cNvSpPr/>
          <p:nvPr/>
        </p:nvSpPr>
        <p:spPr>
          <a:xfrm>
            <a:off x="431801" y="2144890"/>
            <a:ext cx="4326812" cy="839756"/>
          </a:xfrm>
          <a:prstGeom prst="homePlate">
            <a:avLst/>
          </a:prstGeom>
          <a:solidFill>
            <a:schemeClr val="accent1">
              <a:lumMod val="60000"/>
              <a:lumOff val="40000"/>
            </a:schemeClr>
          </a:solidFill>
        </p:spPr>
        <p:txBody>
          <a:bodyPr lIns="182880" tIns="0" rIns="0" bIns="0" rtlCol="0" anchor="ctr">
            <a:noAutofit/>
          </a:bodyPr>
          <a:lstStyle/>
          <a:p>
            <a:pPr fontAlgn="base">
              <a:spcBef>
                <a:spcPct val="0"/>
              </a:spcBef>
              <a:spcAft>
                <a:spcPct val="0"/>
              </a:spcAft>
              <a:buClr>
                <a:srgbClr val="9D8954"/>
              </a:buClr>
              <a:defRPr/>
            </a:pPr>
            <a:r>
              <a:rPr lang="en-US" altLang="en-US" sz="2000" b="1"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Tax deduction</a:t>
            </a:r>
            <a: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 when you put </a:t>
            </a:r>
            <a:b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alt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the money in the account</a:t>
            </a:r>
          </a:p>
        </p:txBody>
      </p:sp>
      <p:sp>
        <p:nvSpPr>
          <p:cNvPr id="23" name="Rectangle 22"/>
          <p:cNvSpPr/>
          <p:nvPr/>
        </p:nvSpPr>
        <p:spPr>
          <a:xfrm>
            <a:off x="5155358" y="1819275"/>
            <a:ext cx="3441441" cy="1138773"/>
          </a:xfrm>
          <a:prstGeom prst="rect">
            <a:avLst/>
          </a:prstGeom>
        </p:spPr>
        <p:txBody>
          <a:bodyPr wrap="square">
            <a:spAutoFit/>
          </a:bodyPr>
          <a:lstStyle/>
          <a:p>
            <a:pPr lvl="0" fontAlgn="base">
              <a:spcBef>
                <a:spcPct val="0"/>
              </a:spcBef>
              <a:spcAft>
                <a:spcPct val="0"/>
              </a:spcAft>
              <a:defRPr/>
            </a:pPr>
            <a:r>
              <a:rPr lang="en-US" sz="4000"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rPr>
              <a:t>SAVE FUNDS </a:t>
            </a:r>
            <a:r>
              <a:rPr lang="en-US" sz="2800" b="1"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rPr>
              <a:t/>
            </a:r>
            <a:br>
              <a:rPr lang="en-US" sz="2800" b="1"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rPr>
            </a:br>
            <a:endParaRPr lang="en-US" sz="2800" b="1"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5" name="Rectangle 24"/>
          <p:cNvSpPr/>
          <p:nvPr/>
        </p:nvSpPr>
        <p:spPr>
          <a:xfrm>
            <a:off x="5128602" y="2318110"/>
            <a:ext cx="3400290" cy="523220"/>
          </a:xfrm>
          <a:prstGeom prst="rect">
            <a:avLst/>
          </a:prstGeom>
        </p:spPr>
        <p:txBody>
          <a:bodyPr wrap="none">
            <a:spAutoFit/>
          </a:bodyPr>
          <a:lstStyle/>
          <a:p>
            <a:r>
              <a:rPr lang="en-US" sz="2800" b="1"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for their retirement</a:t>
            </a:r>
            <a:endParaRPr lang="en-US" dirty="0">
              <a:solidFill>
                <a:srgbClr val="4B4F54"/>
              </a:solidFill>
            </a:endParaRPr>
          </a:p>
        </p:txBody>
      </p: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2442" y="3044411"/>
            <a:ext cx="2663731" cy="2784662"/>
          </a:xfrm>
          <a:prstGeom prst="rect">
            <a:avLst/>
          </a:prstGeom>
        </p:spPr>
      </p:pic>
      <p:pic>
        <p:nvPicPr>
          <p:cNvPr id="27" name="Picture 26"/>
          <p:cNvPicPr>
            <a:picLocks noChangeAspect="1"/>
          </p:cNvPicPr>
          <p:nvPr/>
        </p:nvPicPr>
        <p:blipFill rotWithShape="1">
          <a:blip r:embed="rId5" cstate="print">
            <a:extLst>
              <a:ext uri="{28A0092B-C50C-407E-A947-70E740481C1C}">
                <a14:useLocalDpi xmlns:a14="http://schemas.microsoft.com/office/drawing/2010/main" val="0"/>
              </a:ext>
            </a:extLst>
          </a:blip>
          <a:srcRect t="10475"/>
          <a:stretch/>
        </p:blipFill>
        <p:spPr>
          <a:xfrm>
            <a:off x="6979311" y="2800350"/>
            <a:ext cx="1355029" cy="1953710"/>
          </a:xfrm>
          <a:prstGeom prst="rect">
            <a:avLst/>
          </a:prstGeom>
        </p:spPr>
      </p:pic>
      <p:sp>
        <p:nvSpPr>
          <p:cNvPr id="16" name="Oval 15"/>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4</a:t>
            </a:r>
            <a:endParaRPr lang="en-US" dirty="0">
              <a:solidFill>
                <a:schemeClr val="bg1"/>
              </a:solidFill>
            </a:endParaRPr>
          </a:p>
        </p:txBody>
      </p:sp>
      <p:sp>
        <p:nvSpPr>
          <p:cNvPr id="28" name="Title 1"/>
          <p:cNvSpPr>
            <a:spLocks noGrp="1"/>
          </p:cNvSpPr>
          <p:nvPr>
            <p:ph type="title"/>
          </p:nvPr>
        </p:nvSpPr>
        <p:spPr>
          <a:xfrm>
            <a:off x="1828800" y="165186"/>
            <a:ext cx="6883399" cy="363600"/>
          </a:xfrm>
        </p:spPr>
        <p:txBody>
          <a:bodyPr/>
          <a:lstStyle/>
          <a:p>
            <a:pPr lvl="0">
              <a:lnSpc>
                <a:spcPct val="80000"/>
              </a:lnSpc>
            </a:pPr>
            <a:r>
              <a:rPr lang="en-US" noProof="0" dirty="0" smtClean="0"/>
              <a:t>Registered Accounts – </a:t>
            </a:r>
            <a:br>
              <a:rPr lang="en-US" noProof="0" dirty="0" smtClean="0"/>
            </a:br>
            <a:r>
              <a:rPr lang="en-US" noProof="0" dirty="0" smtClean="0"/>
              <a:t>Retirement Savings Plans</a:t>
            </a:r>
            <a:endParaRPr lang="en-US" noProof="0" dirty="0"/>
          </a:p>
        </p:txBody>
      </p:sp>
      <p:sp>
        <p:nvSpPr>
          <p:cNvPr id="29" name="Pentagon 28">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363364241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90"/>
                                          </p:val>
                                        </p:tav>
                                        <p:tav tm="100000">
                                          <p:val>
                                            <p:fltVal val="0"/>
                                          </p:val>
                                        </p:tav>
                                      </p:tavLst>
                                    </p:anim>
                                    <p:animEffect transition="in" filter="fade">
                                      <p:cBhvr>
                                        <p:cTn id="10" dur="500"/>
                                        <p:tgtEl>
                                          <p:spTgt spid="1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left)">
                                      <p:cBhvr>
                                        <p:cTn id="14" dur="500"/>
                                        <p:tgtEl>
                                          <p:spTgt spid="13">
                                            <p:txEl>
                                              <p:pRg st="0" end="0"/>
                                            </p:txEl>
                                          </p:spTgt>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strips(downRight)">
                                      <p:cBhvr>
                                        <p:cTn id="18" dur="500"/>
                                        <p:tgtEl>
                                          <p:spTgt spid="14"/>
                                        </p:tgtEl>
                                      </p:cBhvr>
                                    </p:animEffect>
                                  </p:childTnLst>
                                </p:cTn>
                              </p:par>
                            </p:childTnLst>
                          </p:cTn>
                        </p:par>
                        <p:par>
                          <p:cTn id="19" fill="hold">
                            <p:stCondLst>
                              <p:cond delay="1500"/>
                            </p:stCondLst>
                            <p:childTnLst>
                              <p:par>
                                <p:cTn id="20" presetID="18" presetClass="entr" presetSubtype="6"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strips(downRight)">
                                      <p:cBhvr>
                                        <p:cTn id="22" dur="500"/>
                                        <p:tgtEl>
                                          <p:spTgt spid="23"/>
                                        </p:tgtEl>
                                      </p:cBhvr>
                                    </p:animEffect>
                                  </p:childTnLst>
                                </p:cTn>
                              </p:par>
                              <p:par>
                                <p:cTn id="23" presetID="18" presetClass="entr" presetSubtype="6"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strips(downRight)">
                                      <p:cBhvr>
                                        <p:cTn id="25" dur="500"/>
                                        <p:tgtEl>
                                          <p:spTgt spid="25"/>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47" presetClass="entr" presetSubtype="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750"/>
                                        <p:tgtEl>
                                          <p:spTgt spid="27"/>
                                        </p:tgtEl>
                                      </p:cBhvr>
                                    </p:animEffect>
                                    <p:anim calcmode="lin" valueType="num">
                                      <p:cBhvr>
                                        <p:cTn id="38" dur="750" fill="hold"/>
                                        <p:tgtEl>
                                          <p:spTgt spid="27"/>
                                        </p:tgtEl>
                                        <p:attrNameLst>
                                          <p:attrName>ppt_x</p:attrName>
                                        </p:attrNameLst>
                                      </p:cBhvr>
                                      <p:tavLst>
                                        <p:tav tm="0">
                                          <p:val>
                                            <p:strVal val="#ppt_x"/>
                                          </p:val>
                                        </p:tav>
                                        <p:tav tm="100000">
                                          <p:val>
                                            <p:strVal val="#ppt_x"/>
                                          </p:val>
                                        </p:tav>
                                      </p:tavLst>
                                    </p:anim>
                                    <p:anim calcmode="lin" valueType="num">
                                      <p:cBhvr>
                                        <p:cTn id="39" dur="750" fill="hold"/>
                                        <p:tgtEl>
                                          <p:spTgt spid="27"/>
                                        </p:tgtEl>
                                        <p:attrNameLst>
                                          <p:attrName>ppt_y</p:attrName>
                                        </p:attrNameLst>
                                      </p:cBhvr>
                                      <p:tavLst>
                                        <p:tav tm="0">
                                          <p:val>
                                            <p:strVal val="#ppt_y-.1"/>
                                          </p:val>
                                        </p:tav>
                                        <p:tav tm="100000">
                                          <p:val>
                                            <p:strVal val="#ppt_y"/>
                                          </p:val>
                                        </p:tav>
                                      </p:tavLst>
                                    </p:anim>
                                  </p:childTnLst>
                                </p:cTn>
                              </p:par>
                            </p:childTnLst>
                          </p:cTn>
                        </p:par>
                        <p:par>
                          <p:cTn id="40" fill="hold">
                            <p:stCondLst>
                              <p:cond delay="42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750"/>
                            </p:stCondLst>
                            <p:childTnLst>
                              <p:par>
                                <p:cTn id="45" presetID="47" presetClass="entr" presetSubtype="0"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childTnLst>
                          </p:cTn>
                        </p:par>
                        <p:par>
                          <p:cTn id="50" fill="hold">
                            <p:stCondLst>
                              <p:cond delay="575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6250"/>
                            </p:stCondLst>
                            <p:childTnLst>
                              <p:par>
                                <p:cTn id="55" presetID="47"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725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750"/>
                            </p:stCondLst>
                            <p:childTnLst>
                              <p:par>
                                <p:cTn id="65" presetID="47" presetClass="entr" presetSubtype="0"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8750"/>
                            </p:stCondLst>
                            <p:childTnLst>
                              <p:par>
                                <p:cTn id="71" presetID="22" presetClass="entr" presetSubtype="8"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childTnLst>
                          </p:cTn>
                        </p:par>
                        <p:par>
                          <p:cTn id="74" fill="hold">
                            <p:stCondLst>
                              <p:cond delay="9250"/>
                            </p:stCondLst>
                            <p:childTnLst>
                              <p:par>
                                <p:cTn id="75" presetID="47" presetClass="entr" presetSubtype="0" fill="hold"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1000"/>
                                        <p:tgtEl>
                                          <p:spTgt spid="27"/>
                                        </p:tgtEl>
                                      </p:cBhvr>
                                    </p:animEffect>
                                    <p:anim calcmode="lin" valueType="num">
                                      <p:cBhvr>
                                        <p:cTn id="78" dur="1000" fill="hold"/>
                                        <p:tgtEl>
                                          <p:spTgt spid="27"/>
                                        </p:tgtEl>
                                        <p:attrNameLst>
                                          <p:attrName>ppt_x</p:attrName>
                                        </p:attrNameLst>
                                      </p:cBhvr>
                                      <p:tavLst>
                                        <p:tav tm="0">
                                          <p:val>
                                            <p:strVal val="#ppt_x"/>
                                          </p:val>
                                        </p:tav>
                                        <p:tav tm="100000">
                                          <p:val>
                                            <p:strVal val="#ppt_x"/>
                                          </p:val>
                                        </p:tav>
                                      </p:tavLst>
                                    </p:anim>
                                    <p:anim calcmode="lin" valueType="num">
                                      <p:cBhvr>
                                        <p:cTn id="7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p:bldP spid="19" grpId="0" animBg="1"/>
      <p:bldP spid="20" grpId="0" animBg="1"/>
      <p:bldP spid="21" grpId="0" animBg="1"/>
      <p:bldP spid="22" grpId="0" animBg="1"/>
      <p:bldP spid="23" grpId="0"/>
      <p:bldP spid="25"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idx="13"/>
          </p:nvPr>
        </p:nvSpPr>
        <p:spPr/>
        <p:txBody>
          <a:bodyPr vert="horz" lIns="0" tIns="0" rIns="0" bIns="0" rtlCol="0" anchor="t" anchorCtr="0">
            <a:noAutofit/>
          </a:bodyPr>
          <a:lstStyle/>
          <a:p>
            <a:pPr fontAlgn="base">
              <a:spcBef>
                <a:spcPct val="0"/>
              </a:spcBef>
              <a:spcAft>
                <a:spcPct val="0"/>
              </a:spcAft>
            </a:pPr>
            <a:r>
              <a:rPr lang="en-US" sz="2800" noProof="0" dirty="0" smtClean="0">
                <a:solidFill>
                  <a:srgbClr val="002567"/>
                </a:solidFill>
                <a:latin typeface="Calibri" pitchFamily="34" charset="0"/>
                <a:ea typeface="Times New Roman" pitchFamily="18" charset="0"/>
                <a:cs typeface="Calibri" pitchFamily="34" charset="0"/>
              </a:rPr>
              <a:t>Registered Retirement Savings Plan (RRSP)</a:t>
            </a:r>
            <a:endParaRPr lang="en-US" sz="2800" noProof="0" dirty="0">
              <a:solidFill>
                <a:srgbClr val="002567"/>
              </a:solidFill>
              <a:latin typeface="Calibri" pitchFamily="34" charset="0"/>
              <a:ea typeface="Times New Roman" pitchFamily="18" charset="0"/>
              <a:cs typeface="Calibri" pitchFamily="34" charset="0"/>
            </a:endParaRPr>
          </a:p>
        </p:txBody>
      </p:sp>
      <p:sp>
        <p:nvSpPr>
          <p:cNvPr id="8" name="Rectangle 3"/>
          <p:cNvSpPr txBox="1">
            <a:spLocks/>
          </p:cNvSpPr>
          <p:nvPr/>
        </p:nvSpPr>
        <p:spPr>
          <a:xfrm>
            <a:off x="341830" y="1640352"/>
            <a:ext cx="8307939" cy="83226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a:lstStyle/>
          <a:p>
            <a:pPr lvl="0" fontAlgn="base">
              <a:spcBef>
                <a:spcPct val="0"/>
              </a:spcBef>
              <a:spcAft>
                <a:spcPct val="0"/>
              </a:spcAft>
              <a:defRPr/>
            </a:pP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There are several different types of RRSP’s.</a:t>
            </a:r>
          </a:p>
          <a:p>
            <a:pPr lvl="0" fontAlgn="base">
              <a:spcBef>
                <a:spcPct val="0"/>
              </a:spcBef>
              <a:spcAft>
                <a:spcPct val="0"/>
              </a:spcAft>
              <a:defRPr/>
            </a:pP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The most appropriate one often depends on your goals.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4B4F54"/>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4B4F54"/>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14400" marR="0" lvl="1" indent="-457200" algn="l" defTabSz="914400" rtl="0" eaLnBrk="1" fontAlgn="auto" latinLnBrk="0" hangingPunct="1">
              <a:lnSpc>
                <a:spcPct val="100000"/>
              </a:lnSpc>
              <a:spcBef>
                <a:spcPts val="0"/>
              </a:spcBef>
              <a:spcAft>
                <a:spcPts val="0"/>
              </a:spcAft>
              <a:buClrTx/>
              <a:buSzTx/>
              <a:buFont typeface="Calibri" pitchFamily="34" charset="0"/>
              <a:buChar char="→"/>
              <a:tabLst/>
              <a:defRPr/>
            </a:pPr>
            <a:endParaRPr kumimoji="0" lang="fr-CA" sz="2200" b="0" i="0" u="none" strike="noStrike" kern="1200" cap="none" spc="0" normalizeH="0" baseline="0" noProof="0" dirty="0">
              <a:ln>
                <a:noFill/>
              </a:ln>
              <a:solidFill>
                <a:srgbClr val="4B4F54"/>
              </a:solidFill>
              <a:effectLst/>
              <a:uLnTx/>
              <a:uFillTx/>
              <a:latin typeface="Arial"/>
              <a:ea typeface="+mn-ea"/>
              <a:cs typeface="+mn-cs"/>
            </a:endParaRPr>
          </a:p>
        </p:txBody>
      </p:sp>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000" b="0" i="0" u="none" strike="noStrike" kern="1200" cap="none" spc="0" normalizeH="0" baseline="0" noProof="0" dirty="0">
              <a:ln>
                <a:noFill/>
              </a:ln>
              <a:solidFill>
                <a:srgbClr val="002567"/>
              </a:solidFill>
              <a:effectLst/>
              <a:uLnTx/>
              <a:uFillTx/>
              <a:latin typeface="Calibri" pitchFamily="34" charset="0"/>
              <a:ea typeface="Times New Roman" pitchFamily="18" charset="0"/>
              <a:cs typeface="Calibri" pitchFamily="34" charset="0"/>
            </a:endParaRPr>
          </a:p>
        </p:txBody>
      </p:sp>
      <p:sp>
        <p:nvSpPr>
          <p:cNvPr id="20" name="Rectangle 19"/>
          <p:cNvSpPr/>
          <p:nvPr/>
        </p:nvSpPr>
        <p:spPr>
          <a:xfrm>
            <a:off x="440181" y="5148080"/>
            <a:ext cx="1696298" cy="707886"/>
          </a:xfrm>
          <a:prstGeom prst="rect">
            <a:avLst/>
          </a:prstGeom>
        </p:spPr>
        <p:txBody>
          <a:bodyPr wrap="none">
            <a:spAutoFit/>
          </a:bodyPr>
          <a:lstStyle/>
          <a:p>
            <a:pPr algn="ct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INDIVIDUAL </a:t>
            </a:r>
            <a:b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PLANS</a:t>
            </a:r>
            <a:endParaRPr lang="en-US" sz="2000" dirty="0">
              <a:solidFill>
                <a:schemeClr val="accent6"/>
              </a:solidFill>
            </a:endParaRPr>
          </a:p>
        </p:txBody>
      </p:sp>
      <p:sp>
        <p:nvSpPr>
          <p:cNvPr id="21" name="Rectangle 20"/>
          <p:cNvSpPr/>
          <p:nvPr/>
        </p:nvSpPr>
        <p:spPr>
          <a:xfrm>
            <a:off x="2316776" y="5148080"/>
            <a:ext cx="2297424" cy="707886"/>
          </a:xfrm>
          <a:prstGeom prst="rect">
            <a:avLst/>
          </a:prstGeom>
        </p:spPr>
        <p:txBody>
          <a:bodyPr wrap="none">
            <a:spAutoFit/>
          </a:bodyPr>
          <a:lstStyle/>
          <a:p>
            <a:pPr marL="0" lvl="1" algn="ctr" fontAlgn="base">
              <a:spcBef>
                <a:spcPct val="0"/>
              </a:spcBef>
              <a:spcAft>
                <a:spcPct val="0"/>
              </a:spcAft>
              <a:defRPr/>
            </a:pP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SELF-DIRECTED </a:t>
            </a:r>
            <a:b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PLANS </a:t>
            </a:r>
          </a:p>
        </p:txBody>
      </p:sp>
      <p:sp>
        <p:nvSpPr>
          <p:cNvPr id="22" name="Rectangle 21"/>
          <p:cNvSpPr/>
          <p:nvPr/>
        </p:nvSpPr>
        <p:spPr>
          <a:xfrm>
            <a:off x="4939207" y="5148080"/>
            <a:ext cx="1468672" cy="707886"/>
          </a:xfrm>
          <a:prstGeom prst="rect">
            <a:avLst/>
          </a:prstGeom>
        </p:spPr>
        <p:txBody>
          <a:bodyPr wrap="none">
            <a:spAutoFit/>
          </a:bodyPr>
          <a:lstStyle/>
          <a:p>
            <a:pPr marL="0" lvl="1" algn="ctr" fontAlgn="base">
              <a:spcBef>
                <a:spcPct val="0"/>
              </a:spcBef>
              <a:spcAft>
                <a:spcPct val="0"/>
              </a:spcAft>
              <a:defRPr/>
            </a:pP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SPOUSAL </a:t>
            </a:r>
            <a:b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PLANS</a:t>
            </a:r>
          </a:p>
        </p:txBody>
      </p:sp>
      <p:sp>
        <p:nvSpPr>
          <p:cNvPr id="23" name="Rectangle 22"/>
          <p:cNvSpPr/>
          <p:nvPr/>
        </p:nvSpPr>
        <p:spPr>
          <a:xfrm>
            <a:off x="7270995" y="5148080"/>
            <a:ext cx="1196160" cy="707886"/>
          </a:xfrm>
          <a:prstGeom prst="rect">
            <a:avLst/>
          </a:prstGeom>
        </p:spPr>
        <p:txBody>
          <a:bodyPr wrap="none">
            <a:spAutoFit/>
          </a:bodyPr>
          <a:lstStyle/>
          <a:p>
            <a:pPr marL="0" lvl="1" algn="ctr" fontAlgn="base">
              <a:spcBef>
                <a:spcPct val="0"/>
              </a:spcBef>
              <a:spcAft>
                <a:spcPct val="0"/>
              </a:spcAft>
              <a:defRPr/>
            </a:pP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GROUP </a:t>
            </a:r>
            <a:b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PLANS </a:t>
            </a:r>
          </a:p>
        </p:txBody>
      </p:sp>
      <p:sp>
        <p:nvSpPr>
          <p:cNvPr id="24" name="Rectangle 23"/>
          <p:cNvSpPr/>
          <p:nvPr/>
        </p:nvSpPr>
        <p:spPr>
          <a:xfrm>
            <a:off x="3892166" y="2553868"/>
            <a:ext cx="1359668" cy="523220"/>
          </a:xfrm>
          <a:prstGeom prst="rect">
            <a:avLst/>
          </a:prstGeom>
        </p:spPr>
        <p:txBody>
          <a:bodyPr wrap="none">
            <a:spAutoFit/>
          </a:bodyPr>
          <a:lstStyle/>
          <a:p>
            <a:pPr lvl="0" algn="ctr" fontAlgn="base">
              <a:spcBef>
                <a:spcPct val="0"/>
              </a:spcBef>
              <a:spcAft>
                <a:spcPct val="0"/>
              </a:spcAft>
              <a:defRPr/>
            </a:pPr>
            <a:r>
              <a:rPr lang="en-US" sz="28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TYPES</a:t>
            </a:r>
          </a:p>
        </p:txBody>
      </p:sp>
      <p:cxnSp>
        <p:nvCxnSpPr>
          <p:cNvPr id="25" name="Elbow Connector 24"/>
          <p:cNvCxnSpPr>
            <a:cxnSpLocks/>
            <a:stCxn id="24" idx="1"/>
            <a:endCxn id="16" idx="0"/>
          </p:cNvCxnSpPr>
          <p:nvPr/>
        </p:nvCxnSpPr>
        <p:spPr>
          <a:xfrm rot="10800000" flipV="1">
            <a:off x="1288332" y="2815477"/>
            <a:ext cx="2603835" cy="487559"/>
          </a:xfrm>
          <a:prstGeom prst="bentConnector2">
            <a:avLst/>
          </a:prstGeom>
          <a:ln w="28575">
            <a:solidFill>
              <a:schemeClr val="accent6"/>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Elbow Connector 27"/>
          <p:cNvCxnSpPr>
            <a:cxnSpLocks/>
            <a:stCxn id="24" idx="3"/>
            <a:endCxn id="19" idx="0"/>
          </p:cNvCxnSpPr>
          <p:nvPr/>
        </p:nvCxnSpPr>
        <p:spPr>
          <a:xfrm>
            <a:off x="5251834" y="2815478"/>
            <a:ext cx="2617242" cy="487559"/>
          </a:xfrm>
          <a:prstGeom prst="bentConnector2">
            <a:avLst/>
          </a:prstGeom>
          <a:ln w="28575">
            <a:solidFill>
              <a:schemeClr val="accent6"/>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3467100" y="2827176"/>
            <a:ext cx="5875" cy="475861"/>
          </a:xfrm>
          <a:prstGeom prst="line">
            <a:avLst/>
          </a:prstGeom>
          <a:ln w="28575">
            <a:solidFill>
              <a:schemeClr val="accent6"/>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7025951" y="3303037"/>
            <a:ext cx="1686249" cy="1686249"/>
            <a:chOff x="7025951" y="3303037"/>
            <a:chExt cx="1686249" cy="1686249"/>
          </a:xfrm>
        </p:grpSpPr>
        <p:sp>
          <p:nvSpPr>
            <p:cNvPr id="19" name="Oval 18"/>
            <p:cNvSpPr/>
            <p:nvPr/>
          </p:nvSpPr>
          <p:spPr>
            <a:xfrm>
              <a:off x="7025951" y="3303037"/>
              <a:ext cx="1686249" cy="1686249"/>
            </a:xfrm>
            <a:prstGeom prst="ellipse">
              <a:avLst/>
            </a:prstGeom>
            <a:solidFill>
              <a:srgbClr val="BEA600"/>
            </a:solidFill>
          </p:spPr>
          <p:txBody>
            <a:bodyPr rtlCol="0" anchor="ctr">
              <a:spAutoFit/>
            </a:bodyPr>
            <a:lstStyle/>
            <a:p>
              <a:pPr algn="ctr">
                <a:spcAft>
                  <a:spcPts val="1200"/>
                </a:spcAft>
              </a:pPr>
              <a:endParaRPr lang="en-US" dirty="0"/>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6045" y="3679631"/>
              <a:ext cx="1286060" cy="933061"/>
            </a:xfrm>
            <a:prstGeom prst="rect">
              <a:avLst/>
            </a:prstGeom>
          </p:spPr>
        </p:pic>
      </p:grpSp>
      <p:grpSp>
        <p:nvGrpSpPr>
          <p:cNvPr id="10" name="Group 9"/>
          <p:cNvGrpSpPr/>
          <p:nvPr/>
        </p:nvGrpSpPr>
        <p:grpSpPr>
          <a:xfrm>
            <a:off x="4827901" y="3303037"/>
            <a:ext cx="1686249" cy="1686249"/>
            <a:chOff x="4827901" y="3303037"/>
            <a:chExt cx="1686249" cy="1686249"/>
          </a:xfrm>
        </p:grpSpPr>
        <p:sp>
          <p:nvSpPr>
            <p:cNvPr id="18" name="Oval 17"/>
            <p:cNvSpPr/>
            <p:nvPr/>
          </p:nvSpPr>
          <p:spPr>
            <a:xfrm>
              <a:off x="4827901" y="3303037"/>
              <a:ext cx="1686249" cy="1686249"/>
            </a:xfrm>
            <a:prstGeom prst="ellipse">
              <a:avLst/>
            </a:prstGeom>
            <a:solidFill>
              <a:srgbClr val="00A1AD"/>
            </a:solidFill>
          </p:spPr>
          <p:txBody>
            <a:bodyPr rtlCol="0" anchor="ctr">
              <a:spAutoFit/>
            </a:bodyPr>
            <a:lstStyle/>
            <a:p>
              <a:pPr algn="ctr">
                <a:spcAft>
                  <a:spcPts val="1200"/>
                </a:spcAft>
              </a:pPr>
              <a:endParaRPr lang="en-US" dirty="0"/>
            </a:p>
          </p:txBody>
        </p:sp>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34810" y="3574685"/>
              <a:ext cx="1072431" cy="1142953"/>
            </a:xfrm>
            <a:prstGeom prst="rect">
              <a:avLst/>
            </a:prstGeom>
          </p:spPr>
        </p:pic>
      </p:grpSp>
      <p:grpSp>
        <p:nvGrpSpPr>
          <p:cNvPr id="3" name="Group 2"/>
          <p:cNvGrpSpPr/>
          <p:nvPr/>
        </p:nvGrpSpPr>
        <p:grpSpPr>
          <a:xfrm>
            <a:off x="445206" y="3303037"/>
            <a:ext cx="1686249" cy="1686249"/>
            <a:chOff x="445206" y="3303037"/>
            <a:chExt cx="1686249" cy="1686249"/>
          </a:xfrm>
        </p:grpSpPr>
        <p:sp>
          <p:nvSpPr>
            <p:cNvPr id="16" name="Oval 15"/>
            <p:cNvSpPr/>
            <p:nvPr/>
          </p:nvSpPr>
          <p:spPr>
            <a:xfrm>
              <a:off x="445206" y="3303037"/>
              <a:ext cx="1686249" cy="1686249"/>
            </a:xfrm>
            <a:prstGeom prst="ellipse">
              <a:avLst/>
            </a:prstGeom>
            <a:solidFill>
              <a:schemeClr val="accent1"/>
            </a:solidFill>
          </p:spPr>
          <p:txBody>
            <a:bodyPr rtlCol="0" anchor="ctr">
              <a:spAutoFit/>
            </a:bodyPr>
            <a:lstStyle/>
            <a:p>
              <a:pPr algn="ctr">
                <a:spcAft>
                  <a:spcPts val="1200"/>
                </a:spcAft>
              </a:pPr>
              <a:endParaRPr lang="en-US" dirty="0"/>
            </a:p>
          </p:txBody>
        </p:sp>
        <p:pic>
          <p:nvPicPr>
            <p:cNvPr id="43" name="Picture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4008" y="3569678"/>
              <a:ext cx="768645" cy="1152967"/>
            </a:xfrm>
            <a:prstGeom prst="rect">
              <a:avLst/>
            </a:prstGeom>
          </p:spPr>
        </p:pic>
      </p:grpSp>
      <p:grpSp>
        <p:nvGrpSpPr>
          <p:cNvPr id="6" name="Group 5"/>
          <p:cNvGrpSpPr/>
          <p:nvPr/>
        </p:nvGrpSpPr>
        <p:grpSpPr>
          <a:xfrm>
            <a:off x="2629850" y="3303037"/>
            <a:ext cx="1686249" cy="1686249"/>
            <a:chOff x="2629850" y="3303037"/>
            <a:chExt cx="1686249" cy="1686249"/>
          </a:xfrm>
        </p:grpSpPr>
        <p:sp>
          <p:nvSpPr>
            <p:cNvPr id="17" name="Oval 16"/>
            <p:cNvSpPr/>
            <p:nvPr/>
          </p:nvSpPr>
          <p:spPr>
            <a:xfrm>
              <a:off x="2629850" y="3303037"/>
              <a:ext cx="1686249" cy="1686249"/>
            </a:xfrm>
            <a:prstGeom prst="ellipse">
              <a:avLst/>
            </a:prstGeom>
            <a:solidFill>
              <a:schemeClr val="accent6"/>
            </a:solidFill>
          </p:spPr>
          <p:txBody>
            <a:bodyPr rtlCol="0" anchor="ctr">
              <a:spAutoFit/>
            </a:bodyPr>
            <a:lstStyle/>
            <a:p>
              <a:pPr algn="ctr">
                <a:spcAft>
                  <a:spcPts val="1200"/>
                </a:spcAft>
              </a:pPr>
              <a:endParaRPr lang="en-US" dirty="0"/>
            </a:p>
          </p:txBody>
        </p:sp>
        <p:pic>
          <p:nvPicPr>
            <p:cNvPr id="44" name="Pictur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8539" y="3625703"/>
              <a:ext cx="1428871" cy="1040917"/>
            </a:xfrm>
            <a:prstGeom prst="rect">
              <a:avLst/>
            </a:prstGeom>
          </p:spPr>
        </p:pic>
      </p:grpSp>
      <p:cxnSp>
        <p:nvCxnSpPr>
          <p:cNvPr id="30" name="Elbow Connector 24"/>
          <p:cNvCxnSpPr>
            <a:cxnSpLocks/>
            <a:stCxn id="24" idx="1"/>
            <a:endCxn id="17" idx="0"/>
          </p:cNvCxnSpPr>
          <p:nvPr/>
        </p:nvCxnSpPr>
        <p:spPr>
          <a:xfrm rot="10800000" flipV="1">
            <a:off x="3472976" y="2815477"/>
            <a:ext cx="419191" cy="487559"/>
          </a:xfrm>
          <a:prstGeom prst="bentConnector2">
            <a:avLst/>
          </a:prstGeom>
          <a:ln w="28575">
            <a:solidFill>
              <a:schemeClr val="accent6"/>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Elbow Connector 24"/>
          <p:cNvCxnSpPr>
            <a:cxnSpLocks/>
            <a:stCxn id="24" idx="3"/>
            <a:endCxn id="18" idx="0"/>
          </p:cNvCxnSpPr>
          <p:nvPr/>
        </p:nvCxnSpPr>
        <p:spPr>
          <a:xfrm>
            <a:off x="5251834" y="2815478"/>
            <a:ext cx="419192" cy="487559"/>
          </a:xfrm>
          <a:prstGeom prst="bentConnector2">
            <a:avLst/>
          </a:prstGeom>
          <a:ln w="28575">
            <a:solidFill>
              <a:schemeClr val="accent6"/>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4</a:t>
            </a:r>
            <a:endParaRPr lang="en-US" dirty="0">
              <a:solidFill>
                <a:schemeClr val="bg1"/>
              </a:solidFill>
            </a:endParaRPr>
          </a:p>
        </p:txBody>
      </p:sp>
      <p:sp>
        <p:nvSpPr>
          <p:cNvPr id="34" name="Title 1"/>
          <p:cNvSpPr>
            <a:spLocks noGrp="1"/>
          </p:cNvSpPr>
          <p:nvPr>
            <p:ph type="title"/>
          </p:nvPr>
        </p:nvSpPr>
        <p:spPr>
          <a:xfrm>
            <a:off x="1828800" y="164592"/>
            <a:ext cx="6883399" cy="363600"/>
          </a:xfrm>
        </p:spPr>
        <p:txBody>
          <a:bodyPr vert="horz" lIns="0" tIns="0" rIns="0" bIns="0" rtlCol="0" anchor="t" anchorCtr="0">
            <a:noAutofit/>
          </a:bodyPr>
          <a:lstStyle/>
          <a:p>
            <a:pPr>
              <a:lnSpc>
                <a:spcPct val="80000"/>
              </a:lnSpc>
            </a:pPr>
            <a:r>
              <a:rPr lang="en-US" dirty="0"/>
              <a:t>Registered Accounts – </a:t>
            </a:r>
            <a:r>
              <a:rPr lang="en-US" dirty="0" smtClean="0"/>
              <a:t/>
            </a:r>
            <a:br>
              <a:rPr lang="en-US" dirty="0" smtClean="0"/>
            </a:br>
            <a:r>
              <a:rPr lang="en-US" dirty="0" smtClean="0"/>
              <a:t>Retirement </a:t>
            </a:r>
            <a:r>
              <a:rPr lang="en-US" dirty="0"/>
              <a:t>Savings Plans</a:t>
            </a:r>
          </a:p>
        </p:txBody>
      </p:sp>
      <p:sp>
        <p:nvSpPr>
          <p:cNvPr id="35" name="Pentagon 34">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386139273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 calcmode="lin" valueType="num">
                                      <p:cBhvr>
                                        <p:cTn id="9" dur="500" fill="hold"/>
                                        <p:tgtEl>
                                          <p:spTgt spid="29"/>
                                        </p:tgtEl>
                                        <p:attrNameLst>
                                          <p:attrName>style.rotation</p:attrName>
                                        </p:attrNameLst>
                                      </p:cBhvr>
                                      <p:tavLst>
                                        <p:tav tm="0">
                                          <p:val>
                                            <p:fltVal val="90"/>
                                          </p:val>
                                        </p:tav>
                                        <p:tav tm="100000">
                                          <p:val>
                                            <p:fltVal val="0"/>
                                          </p:val>
                                        </p:tav>
                                      </p:tavLst>
                                    </p:anim>
                                    <p:animEffect transition="in" filter="fade">
                                      <p:cBhvr>
                                        <p:cTn id="10" dur="500"/>
                                        <p:tgtEl>
                                          <p:spTgt spid="29"/>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left)">
                                      <p:cBhvr>
                                        <p:cTn id="14" dur="500"/>
                                        <p:tgtEl>
                                          <p:spTgt spid="1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up)">
                                      <p:cBhvr>
                                        <p:cTn id="26" dur="500"/>
                                        <p:tgtEl>
                                          <p:spTgt spid="25"/>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Effect transition="in" filter="fade">
                                      <p:cBhvr>
                                        <p:cTn id="32" dur="500"/>
                                        <p:tgtEl>
                                          <p:spTgt spid="3"/>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childTnLst>
                          </p:cTn>
                        </p:par>
                        <p:par>
                          <p:cTn id="37" fill="hold">
                            <p:stCondLst>
                              <p:cond delay="3500"/>
                            </p:stCondLst>
                            <p:childTnLst>
                              <p:par>
                                <p:cTn id="38" presetID="22" presetClass="entr" presetSubtype="1"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up)">
                                      <p:cBhvr>
                                        <p:cTn id="40" dur="500"/>
                                        <p:tgtEl>
                                          <p:spTgt spid="30"/>
                                        </p:tgtEl>
                                      </p:cBhvr>
                                    </p:animEffect>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childTnLst>
                          </p:cTn>
                        </p:par>
                        <p:par>
                          <p:cTn id="51" fill="hold">
                            <p:stCondLst>
                              <p:cond delay="5000"/>
                            </p:stCondLst>
                            <p:childTnLst>
                              <p:par>
                                <p:cTn id="52" presetID="22" presetClass="entr" presetSubtype="1" fill="hold" nodeType="after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up)">
                                      <p:cBhvr>
                                        <p:cTn id="54" dur="500"/>
                                        <p:tgtEl>
                                          <p:spTgt spid="37"/>
                                        </p:tgtEl>
                                      </p:cBhvr>
                                    </p:animEffect>
                                  </p:childTnLst>
                                </p:cTn>
                              </p:par>
                            </p:childTnLst>
                          </p:cTn>
                        </p:par>
                        <p:par>
                          <p:cTn id="55" fill="hold">
                            <p:stCondLst>
                              <p:cond delay="5500"/>
                            </p:stCondLst>
                            <p:childTnLst>
                              <p:par>
                                <p:cTn id="56" presetID="53" presetClass="entr" presetSubtype="16"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fltVal val="0"/>
                                          </p:val>
                                        </p:tav>
                                        <p:tav tm="100000">
                                          <p:val>
                                            <p:strVal val="#ppt_w"/>
                                          </p:val>
                                        </p:tav>
                                      </p:tavLst>
                                    </p:anim>
                                    <p:anim calcmode="lin" valueType="num">
                                      <p:cBhvr>
                                        <p:cTn id="59" dur="500" fill="hold"/>
                                        <p:tgtEl>
                                          <p:spTgt spid="10"/>
                                        </p:tgtEl>
                                        <p:attrNameLst>
                                          <p:attrName>ppt_h</p:attrName>
                                        </p:attrNameLst>
                                      </p:cBhvr>
                                      <p:tavLst>
                                        <p:tav tm="0">
                                          <p:val>
                                            <p:fltVal val="0"/>
                                          </p:val>
                                        </p:tav>
                                        <p:tav tm="100000">
                                          <p:val>
                                            <p:strVal val="#ppt_h"/>
                                          </p:val>
                                        </p:tav>
                                      </p:tavLst>
                                    </p:anim>
                                    <p:animEffect transition="in" filter="fade">
                                      <p:cBhvr>
                                        <p:cTn id="60" dur="500"/>
                                        <p:tgtEl>
                                          <p:spTgt spid="10"/>
                                        </p:tgtEl>
                                      </p:cBhvr>
                                    </p:animEffect>
                                  </p:childTnLst>
                                </p:cTn>
                              </p:par>
                            </p:childTnLst>
                          </p:cTn>
                        </p:par>
                        <p:par>
                          <p:cTn id="61" fill="hold">
                            <p:stCondLst>
                              <p:cond delay="6000"/>
                            </p:stCondLst>
                            <p:childTnLst>
                              <p:par>
                                <p:cTn id="62" presetID="22" presetClass="entr" presetSubtype="1"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up)">
                                      <p:cBhvr>
                                        <p:cTn id="64" dur="500"/>
                                        <p:tgtEl>
                                          <p:spTgt spid="22"/>
                                        </p:tgtEl>
                                      </p:cBhvr>
                                    </p:animEffect>
                                  </p:childTnLst>
                                </p:cTn>
                              </p:par>
                            </p:childTnLst>
                          </p:cTn>
                        </p:par>
                        <p:par>
                          <p:cTn id="65" fill="hold">
                            <p:stCondLst>
                              <p:cond delay="6500"/>
                            </p:stCondLst>
                            <p:childTnLst>
                              <p:par>
                                <p:cTn id="66" presetID="22" presetClass="entr" presetSubtype="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childTnLst>
                          </p:cTn>
                        </p:par>
                        <p:par>
                          <p:cTn id="69" fill="hold">
                            <p:stCondLst>
                              <p:cond delay="7000"/>
                            </p:stCondLst>
                            <p:childTnLst>
                              <p:par>
                                <p:cTn id="70" presetID="53" presetClass="entr" presetSubtype="16"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p:cTn id="72" dur="500" fill="hold"/>
                                        <p:tgtEl>
                                          <p:spTgt spid="11"/>
                                        </p:tgtEl>
                                        <p:attrNameLst>
                                          <p:attrName>ppt_w</p:attrName>
                                        </p:attrNameLst>
                                      </p:cBhvr>
                                      <p:tavLst>
                                        <p:tav tm="0">
                                          <p:val>
                                            <p:fltVal val="0"/>
                                          </p:val>
                                        </p:tav>
                                        <p:tav tm="100000">
                                          <p:val>
                                            <p:strVal val="#ppt_w"/>
                                          </p:val>
                                        </p:tav>
                                      </p:tavLst>
                                    </p:anim>
                                    <p:anim calcmode="lin" valueType="num">
                                      <p:cBhvr>
                                        <p:cTn id="73" dur="500" fill="hold"/>
                                        <p:tgtEl>
                                          <p:spTgt spid="11"/>
                                        </p:tgtEl>
                                        <p:attrNameLst>
                                          <p:attrName>ppt_h</p:attrName>
                                        </p:attrNameLst>
                                      </p:cBhvr>
                                      <p:tavLst>
                                        <p:tav tm="0">
                                          <p:val>
                                            <p:fltVal val="0"/>
                                          </p:val>
                                        </p:tav>
                                        <p:tav tm="100000">
                                          <p:val>
                                            <p:strVal val="#ppt_h"/>
                                          </p:val>
                                        </p:tav>
                                      </p:tavLst>
                                    </p:anim>
                                    <p:animEffect transition="in" filter="fade">
                                      <p:cBhvr>
                                        <p:cTn id="74" dur="500"/>
                                        <p:tgtEl>
                                          <p:spTgt spid="11"/>
                                        </p:tgtEl>
                                      </p:cBhvr>
                                    </p:animEffect>
                                  </p:childTnLst>
                                </p:cTn>
                              </p:par>
                            </p:childTnLst>
                          </p:cTn>
                        </p:par>
                        <p:par>
                          <p:cTn id="75" fill="hold">
                            <p:stCondLst>
                              <p:cond delay="7500"/>
                            </p:stCondLst>
                            <p:childTnLst>
                              <p:par>
                                <p:cTn id="76" presetID="22" presetClass="entr" presetSubtype="1" fill="hold"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up)">
                                      <p:cBhvr>
                                        <p:cTn id="78" dur="500"/>
                                        <p:tgtEl>
                                          <p:spTgt spid="38"/>
                                        </p:tgtEl>
                                      </p:cBhvr>
                                    </p:animEffect>
                                  </p:childTnLst>
                                </p:cTn>
                              </p:par>
                            </p:childTnLst>
                          </p:cTn>
                        </p:par>
                        <p:par>
                          <p:cTn id="79" fill="hold">
                            <p:stCondLst>
                              <p:cond delay="8000"/>
                            </p:stCondLst>
                            <p:childTnLst>
                              <p:par>
                                <p:cTn id="80" presetID="2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up)">
                                      <p:cBhvr>
                                        <p:cTn id="8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8" grpId="0"/>
      <p:bldP spid="20" grpId="0"/>
      <p:bldP spid="21" grpId="0"/>
      <p:bldP spid="22" grpId="0"/>
      <p:bldP spid="23" grpId="0"/>
      <p:bldP spid="24" grpId="0"/>
      <p:bldP spid="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7122" y="3429000"/>
            <a:ext cx="2489641" cy="1731924"/>
          </a:xfrm>
          <a:prstGeom prst="rect">
            <a:avLst/>
          </a:prstGeom>
        </p:spPr>
      </p:pic>
      <p:sp>
        <p:nvSpPr>
          <p:cNvPr id="23" name="Pentagon 22"/>
          <p:cNvSpPr/>
          <p:nvPr/>
        </p:nvSpPr>
        <p:spPr>
          <a:xfrm>
            <a:off x="431801" y="2481943"/>
            <a:ext cx="4373464" cy="1503386"/>
          </a:xfrm>
          <a:prstGeom prst="homePlate">
            <a:avLst>
              <a:gd name="adj" fmla="val 38828"/>
            </a:avLst>
          </a:prstGeom>
          <a:solidFill>
            <a:schemeClr val="accent1">
              <a:lumMod val="60000"/>
              <a:lumOff val="40000"/>
            </a:schemeClr>
          </a:solidFill>
        </p:spPr>
        <p:txBody>
          <a:bodyPr lIns="182880" tIns="0" rIns="0" bIns="0" rtlCol="0" anchor="ctr">
            <a:noAutofit/>
          </a:bodyPr>
          <a:lstStyle/>
          <a:p>
            <a:pPr lvl="0" fontAlgn="base">
              <a:spcBef>
                <a:spcPct val="0"/>
              </a:spcBef>
              <a:spcAft>
                <a:spcPct val="0"/>
              </a:spcAft>
              <a:defRPr/>
            </a:pP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Designed to provide retirement income from an individual’s RRSP while allowing the capital to continue to grow tax sheltered</a:t>
            </a:r>
          </a:p>
        </p:txBody>
      </p:sp>
      <p:sp>
        <p:nvSpPr>
          <p:cNvPr id="13" name="Text Placeholder 12"/>
          <p:cNvSpPr>
            <a:spLocks noGrp="1"/>
          </p:cNvSpPr>
          <p:nvPr>
            <p:ph type="body" idx="13"/>
          </p:nvPr>
        </p:nvSpPr>
        <p:spPr/>
        <p:txBody>
          <a:bodyPr/>
          <a:lstStyle/>
          <a:p>
            <a:r>
              <a:rPr lang="en-US" noProof="0" dirty="0" smtClean="0"/>
              <a:t>Registered Retirement Income Fund (RRIF)</a:t>
            </a:r>
          </a:p>
          <a:p>
            <a:endParaRPr lang="en-US" noProof="0" dirty="0"/>
          </a:p>
        </p:txBody>
      </p:sp>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3000" dirty="0">
              <a:latin typeface="Calibri" pitchFamily="34" charset="0"/>
              <a:ea typeface="Times New Roman" pitchFamily="18" charset="0"/>
              <a:cs typeface="Calibri" pitchFamily="34" charset="0"/>
            </a:endParaRPr>
          </a:p>
        </p:txBody>
      </p:sp>
      <p:sp>
        <p:nvSpPr>
          <p:cNvPr id="11" name="Title 1"/>
          <p:cNvSpPr txBox="1">
            <a:spLocks/>
          </p:cNvSpPr>
          <p:nvPr/>
        </p:nvSpPr>
        <p:spPr>
          <a:xfrm>
            <a:off x="431800" y="11751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endParaRPr lang="en-US" sz="2000" dirty="0">
              <a:latin typeface="Georgia" panose="02040502050405020303" pitchFamily="18" charset="0"/>
            </a:endParaRPr>
          </a:p>
        </p:txBody>
      </p:sp>
      <p:sp>
        <p:nvSpPr>
          <p:cNvPr id="10" name="Oval 9"/>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4</a:t>
            </a:r>
            <a:endParaRPr lang="en-US" dirty="0">
              <a:solidFill>
                <a:schemeClr val="bg1"/>
              </a:solidFill>
            </a:endParaRPr>
          </a:p>
        </p:txBody>
      </p:sp>
      <p:sp>
        <p:nvSpPr>
          <p:cNvPr id="12" name="Rectangle 11"/>
          <p:cNvSpPr/>
          <p:nvPr/>
        </p:nvSpPr>
        <p:spPr>
          <a:xfrm>
            <a:off x="4304134" y="1514509"/>
            <a:ext cx="4058816" cy="461665"/>
          </a:xfrm>
          <a:prstGeom prst="rect">
            <a:avLst/>
          </a:prstGeom>
        </p:spPr>
        <p:txBody>
          <a:bodyPr wrap="square">
            <a:spAutoFit/>
          </a:bodyPr>
          <a:lstStyle/>
          <a:p>
            <a:pPr lvl="0" fontAlgn="base">
              <a:spcBef>
                <a:spcPct val="0"/>
              </a:spcBef>
              <a:spcAft>
                <a:spcPct val="0"/>
              </a:spcAft>
              <a:defRPr/>
            </a:pPr>
            <a:r>
              <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Allows individuals to    </a:t>
            </a:r>
            <a:endParaRPr lang="en-US" sz="2800" b="1"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4" name="Rectangle 13"/>
          <p:cNvSpPr/>
          <p:nvPr/>
        </p:nvSpPr>
        <p:spPr>
          <a:xfrm>
            <a:off x="4572000" y="1819275"/>
            <a:ext cx="4024799" cy="1138773"/>
          </a:xfrm>
          <a:prstGeom prst="rect">
            <a:avLst/>
          </a:prstGeom>
        </p:spPr>
        <p:txBody>
          <a:bodyPr wrap="square">
            <a:spAutoFit/>
          </a:bodyPr>
          <a:lstStyle/>
          <a:p>
            <a:pPr lvl="0" fontAlgn="base">
              <a:spcBef>
                <a:spcPct val="0"/>
              </a:spcBef>
              <a:spcAft>
                <a:spcPct val="0"/>
              </a:spcAft>
              <a:defRPr/>
            </a:pPr>
            <a:r>
              <a:rPr lang="en-US" sz="4000" kern="0" dirty="0" smtClean="0">
                <a:solidFill>
                  <a:srgbClr val="A03123"/>
                </a:solidFill>
                <a:latin typeface="Arial" panose="020B0604020202020204" pitchFamily="34" charset="0"/>
                <a:ea typeface="ＭＳ Ｐゴシック" panose="020B0600070205080204" pitchFamily="34" charset="-128"/>
                <a:cs typeface="Arial" panose="020B0604020202020204" pitchFamily="34" charset="0"/>
              </a:rPr>
              <a:t>SPEND FUNDS </a:t>
            </a:r>
            <a:r>
              <a:rPr lang="en-US" sz="2800" b="1"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rPr>
              <a:t/>
            </a:r>
            <a:br>
              <a:rPr lang="en-US" sz="2800" b="1"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rPr>
            </a:br>
            <a:endParaRPr lang="en-US" sz="2800" b="1"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5" name="Rectangle 14"/>
          <p:cNvSpPr/>
          <p:nvPr/>
        </p:nvSpPr>
        <p:spPr>
          <a:xfrm>
            <a:off x="5128602" y="2318110"/>
            <a:ext cx="2361544" cy="523220"/>
          </a:xfrm>
          <a:prstGeom prst="rect">
            <a:avLst/>
          </a:prstGeom>
        </p:spPr>
        <p:txBody>
          <a:bodyPr wrap="none">
            <a:spAutoFit/>
          </a:bodyPr>
          <a:lstStyle/>
          <a:p>
            <a:r>
              <a:rPr lang="en-US" sz="2800" b="1"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in </a:t>
            </a:r>
            <a:r>
              <a:rPr lang="en-US" sz="2800" b="1"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retirement</a:t>
            </a:r>
            <a:endParaRPr lang="en-US" dirty="0">
              <a:solidFill>
                <a:srgbClr val="4B4F54"/>
              </a:solidFill>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2712" y="3044411"/>
            <a:ext cx="2663190" cy="2784662"/>
          </a:xfrm>
          <a:prstGeom prst="rect">
            <a:avLst/>
          </a:prstGeom>
        </p:spPr>
      </p:pic>
      <p:pic>
        <p:nvPicPr>
          <p:cNvPr id="21" name="Picture 20"/>
          <p:cNvPicPr>
            <a:picLocks noChangeAspect="1"/>
          </p:cNvPicPr>
          <p:nvPr/>
        </p:nvPicPr>
        <p:blipFill rotWithShape="1">
          <a:blip r:embed="rId5" cstate="print">
            <a:extLst>
              <a:ext uri="{28A0092B-C50C-407E-A947-70E740481C1C}">
                <a14:useLocalDpi xmlns:a14="http://schemas.microsoft.com/office/drawing/2010/main" val="0"/>
              </a:ext>
            </a:extLst>
          </a:blip>
          <a:srcRect t="10475"/>
          <a:stretch/>
        </p:blipFill>
        <p:spPr>
          <a:xfrm>
            <a:off x="6979311" y="2452145"/>
            <a:ext cx="1355029" cy="1953710"/>
          </a:xfrm>
          <a:prstGeom prst="rect">
            <a:avLst/>
          </a:prstGeom>
        </p:spPr>
      </p:pic>
      <p:sp>
        <p:nvSpPr>
          <p:cNvPr id="24" name="Pentagon 23"/>
          <p:cNvSpPr/>
          <p:nvPr/>
        </p:nvSpPr>
        <p:spPr>
          <a:xfrm>
            <a:off x="431801" y="4135016"/>
            <a:ext cx="4373464" cy="1503386"/>
          </a:xfrm>
          <a:prstGeom prst="homePlate">
            <a:avLst>
              <a:gd name="adj" fmla="val 38828"/>
            </a:avLst>
          </a:prstGeom>
          <a:solidFill>
            <a:schemeClr val="accent1">
              <a:lumMod val="60000"/>
              <a:lumOff val="40000"/>
            </a:schemeClr>
          </a:solidFill>
        </p:spPr>
        <p:txBody>
          <a:bodyPr lIns="182880" tIns="0" rIns="0" bIns="0" rtlCol="0" anchor="ctr">
            <a:noAutofit/>
          </a:bodyPr>
          <a:lstStyle/>
          <a:p>
            <a:pPr lvl="0" fontAlgn="base">
              <a:spcBef>
                <a:spcPct val="0"/>
              </a:spcBef>
              <a:spcAft>
                <a:spcPct val="0"/>
              </a:spcAft>
              <a:defRPr/>
            </a:pP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There are minimums that must </a:t>
            </a:r>
            <a:b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be paid out annually</a:t>
            </a:r>
          </a:p>
        </p:txBody>
      </p:sp>
      <p:sp>
        <p:nvSpPr>
          <p:cNvPr id="20" name="Title 1"/>
          <p:cNvSpPr>
            <a:spLocks noGrp="1"/>
          </p:cNvSpPr>
          <p:nvPr>
            <p:ph type="title"/>
          </p:nvPr>
        </p:nvSpPr>
        <p:spPr>
          <a:xfrm>
            <a:off x="1828800" y="164592"/>
            <a:ext cx="6883399" cy="363600"/>
          </a:xfrm>
        </p:spPr>
        <p:txBody>
          <a:bodyPr vert="horz" lIns="0" tIns="0" rIns="0" bIns="0" rtlCol="0" anchor="t" anchorCtr="0">
            <a:noAutofit/>
          </a:bodyPr>
          <a:lstStyle/>
          <a:p>
            <a:pPr>
              <a:lnSpc>
                <a:spcPct val="80000"/>
              </a:lnSpc>
            </a:pPr>
            <a:r>
              <a:rPr lang="en-US" dirty="0"/>
              <a:t>Registered Accounts – </a:t>
            </a:r>
            <a:r>
              <a:rPr lang="en-US" dirty="0" smtClean="0"/>
              <a:t/>
            </a:r>
            <a:br>
              <a:rPr lang="en-US" dirty="0" smtClean="0"/>
            </a:br>
            <a:r>
              <a:rPr lang="en-US" dirty="0" smtClean="0"/>
              <a:t>Retirement </a:t>
            </a:r>
            <a:r>
              <a:rPr lang="en-US" dirty="0"/>
              <a:t>Savings Plans</a:t>
            </a:r>
          </a:p>
        </p:txBody>
      </p:sp>
      <p:sp>
        <p:nvSpPr>
          <p:cNvPr id="22" name="Pentagon 21">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309761027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9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left)">
                                      <p:cBhvr>
                                        <p:cTn id="14" dur="500"/>
                                        <p:tgtEl>
                                          <p:spTgt spid="13">
                                            <p:txEl>
                                              <p:pRg st="0" end="0"/>
                                            </p:txEl>
                                          </p:spTgt>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strips(downRight)">
                                      <p:cBhvr>
                                        <p:cTn id="18" dur="500"/>
                                        <p:tgtEl>
                                          <p:spTgt spid="12"/>
                                        </p:tgtEl>
                                      </p:cBhvr>
                                    </p:animEffect>
                                  </p:childTnLst>
                                </p:cTn>
                              </p:par>
                            </p:childTnLst>
                          </p:cTn>
                        </p:par>
                        <p:par>
                          <p:cTn id="19" fill="hold">
                            <p:stCondLst>
                              <p:cond delay="1500"/>
                            </p:stCondLst>
                            <p:childTnLst>
                              <p:par>
                                <p:cTn id="20" presetID="18" presetClass="entr" presetSubtype="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trips(downRight)">
                                      <p:cBhvr>
                                        <p:cTn id="22" dur="500"/>
                                        <p:tgtEl>
                                          <p:spTgt spid="14"/>
                                        </p:tgtEl>
                                      </p:cBhvr>
                                    </p:animEffect>
                                  </p:childTnLst>
                                </p:cTn>
                              </p:par>
                              <p:par>
                                <p:cTn id="23" presetID="18" presetClass="entr" presetSubtype="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strips(downRight)">
                                      <p:cBhvr>
                                        <p:cTn id="25" dur="500"/>
                                        <p:tgtEl>
                                          <p:spTgt spid="15"/>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50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6500"/>
                            </p:stCondLst>
                            <p:childTnLst>
                              <p:par>
                                <p:cTn id="55" presetID="42" presetClass="entr" presetSubtype="0"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1000"/>
                                        <p:tgtEl>
                                          <p:spTgt spid="21"/>
                                        </p:tgtEl>
                                      </p:cBhvr>
                                    </p:animEffect>
                                    <p:anim calcmode="lin" valueType="num">
                                      <p:cBhvr>
                                        <p:cTn id="58" dur="1000" fill="hold"/>
                                        <p:tgtEl>
                                          <p:spTgt spid="21"/>
                                        </p:tgtEl>
                                        <p:attrNameLst>
                                          <p:attrName>ppt_x</p:attrName>
                                        </p:attrNameLst>
                                      </p:cBhvr>
                                      <p:tavLst>
                                        <p:tav tm="0">
                                          <p:val>
                                            <p:strVal val="#ppt_x"/>
                                          </p:val>
                                        </p:tav>
                                        <p:tav tm="100000">
                                          <p:val>
                                            <p:strVal val="#ppt_x"/>
                                          </p:val>
                                        </p:tav>
                                      </p:tavLst>
                                    </p:anim>
                                    <p:anim calcmode="lin" valueType="num">
                                      <p:cBhvr>
                                        <p:cTn id="59" dur="1000" fill="hold"/>
                                        <p:tgtEl>
                                          <p:spTgt spid="21"/>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42"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build="p"/>
      <p:bldP spid="10" grpId="0" animBg="1"/>
      <p:bldP spid="12" grpId="0"/>
      <p:bldP spid="14" grpId="0"/>
      <p:bldP spid="15" grpId="0"/>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b="8889"/>
          <a:stretch/>
        </p:blipFill>
        <p:spPr>
          <a:xfrm>
            <a:off x="492125" y="1058793"/>
            <a:ext cx="8229600" cy="4998681"/>
          </a:xfrm>
          <a:prstGeom prst="rect">
            <a:avLst/>
          </a:prstGeom>
        </p:spPr>
      </p:pic>
      <p:sp>
        <p:nvSpPr>
          <p:cNvPr id="13" name="Text Placeholder 12"/>
          <p:cNvSpPr>
            <a:spLocks noGrp="1"/>
          </p:cNvSpPr>
          <p:nvPr>
            <p:ph type="body" idx="13"/>
          </p:nvPr>
        </p:nvSpPr>
        <p:spPr/>
        <p:txBody>
          <a:bodyPr/>
          <a:lstStyle/>
          <a:p>
            <a:r>
              <a:rPr lang="en-US" noProof="0" dirty="0" smtClean="0"/>
              <a:t>Registered Education Savings Plans (RESP)</a:t>
            </a:r>
            <a:endParaRPr lang="en-US" noProof="0" dirty="0"/>
          </a:p>
        </p:txBody>
      </p:sp>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3000" dirty="0">
              <a:latin typeface="Calibri" pitchFamily="34" charset="0"/>
              <a:ea typeface="Times New Roman" pitchFamily="18" charset="0"/>
              <a:cs typeface="Calibri" pitchFamily="34" charset="0"/>
            </a:endParaRPr>
          </a:p>
        </p:txBody>
      </p:sp>
      <p:sp>
        <p:nvSpPr>
          <p:cNvPr id="21" name="Pentagon 20"/>
          <p:cNvSpPr/>
          <p:nvPr/>
        </p:nvSpPr>
        <p:spPr>
          <a:xfrm>
            <a:off x="254519" y="4976530"/>
            <a:ext cx="4046894" cy="775685"/>
          </a:xfrm>
          <a:prstGeom prst="homePlate">
            <a:avLst/>
          </a:prstGeom>
          <a:gradFill>
            <a:gsLst>
              <a:gs pos="0">
                <a:schemeClr val="bg1">
                  <a:alpha val="64000"/>
                </a:schemeClr>
              </a:gs>
              <a:gs pos="100000">
                <a:schemeClr val="bg1">
                  <a:alpha val="58000"/>
                </a:schemeClr>
              </a:gs>
            </a:gsLst>
            <a:lin ang="10800000" scaled="0"/>
          </a:gradFill>
        </p:spPr>
        <p:txBody>
          <a:bodyPr wrap="square" lIns="182880"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The government contributes </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grant money </a:t>
            </a: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into the account </a:t>
            </a:r>
          </a:p>
        </p:txBody>
      </p:sp>
      <p:sp>
        <p:nvSpPr>
          <p:cNvPr id="22" name="Pentagon 21"/>
          <p:cNvSpPr/>
          <p:nvPr/>
        </p:nvSpPr>
        <p:spPr>
          <a:xfrm>
            <a:off x="254519" y="4009152"/>
            <a:ext cx="4046894" cy="775685"/>
          </a:xfrm>
          <a:prstGeom prst="homePlate">
            <a:avLst/>
          </a:prstGeom>
          <a:gradFill>
            <a:gsLst>
              <a:gs pos="0">
                <a:schemeClr val="bg1">
                  <a:alpha val="64000"/>
                </a:schemeClr>
              </a:gs>
              <a:gs pos="100000">
                <a:schemeClr val="bg1">
                  <a:alpha val="58000"/>
                </a:schemeClr>
              </a:gs>
            </a:gsLst>
            <a:lin ang="10800000" scaled="0"/>
          </a:gradFill>
        </p:spPr>
        <p:txBody>
          <a:bodyPr wrap="square" lIns="182880"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Funds grow without tax </a:t>
            </a:r>
            <a:b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until withdrawn</a:t>
            </a:r>
          </a:p>
        </p:txBody>
      </p:sp>
      <p:sp>
        <p:nvSpPr>
          <p:cNvPr id="24" name="Rectangle 3"/>
          <p:cNvSpPr txBox="1">
            <a:spLocks/>
          </p:cNvSpPr>
          <p:nvPr/>
        </p:nvSpPr>
        <p:spPr>
          <a:xfrm>
            <a:off x="37321" y="1492898"/>
            <a:ext cx="8638332" cy="1427583"/>
          </a:xfrm>
          <a:prstGeom prst="rect">
            <a:avLst/>
          </a:prstGeom>
          <a:gradFill>
            <a:gsLst>
              <a:gs pos="33000">
                <a:srgbClr val="FFFFFF">
                  <a:alpha val="61000"/>
                </a:srgbClr>
              </a:gs>
              <a:gs pos="0">
                <a:srgbClr val="FFFFFF"/>
              </a:gs>
              <a:gs pos="0">
                <a:schemeClr val="bg1">
                  <a:alpha val="55000"/>
                </a:schemeClr>
              </a:gs>
              <a:gs pos="100000">
                <a:schemeClr val="bg1">
                  <a:alpha val="0"/>
                </a:schemeClr>
              </a:gs>
            </a:gsLst>
            <a:lin ang="5400000" scaled="0"/>
          </a:gradFill>
        </p:spPr>
        <p:txBody>
          <a:bodyPr wrap="square" lIns="457200" rIns="457200" anchor="ctr" anchorCtr="0">
            <a:noAutofit/>
          </a:bodyPr>
          <a:lstStyle>
            <a:defPPr>
              <a:defRPr lang="en-US"/>
            </a:defPPr>
            <a:lvl1pPr>
              <a:lnSpc>
                <a:spcPct val="90000"/>
              </a:lnSpc>
              <a:defRPr sz="2200" kern="0">
                <a:solidFill>
                  <a:srgbClr val="4B4F54"/>
                </a:solidFill>
                <a:latin typeface="Arial" panose="020B0604020202020204" pitchFamily="34" charset="0"/>
                <a:ea typeface="ＭＳ Ｐゴシック" panose="020B0600070205080204" pitchFamily="34" charset="-128"/>
                <a:cs typeface="Arial" panose="020B0604020202020204"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lvl="1"/>
            <a:r>
              <a:rPr lang="en-US" sz="2400" dirty="0">
                <a:solidFill>
                  <a:srgbClr val="4B4F54"/>
                </a:solidFill>
              </a:rPr>
              <a:t>A savings plan for education funding </a:t>
            </a:r>
            <a:br>
              <a:rPr lang="en-US" sz="2400" dirty="0">
                <a:solidFill>
                  <a:srgbClr val="4B4F54"/>
                </a:solidFill>
              </a:rPr>
            </a:br>
            <a:r>
              <a:rPr lang="en-US" sz="3200" dirty="0">
                <a:solidFill>
                  <a:schemeClr val="accent6"/>
                </a:solidFill>
              </a:rPr>
              <a:t>FOR YOU </a:t>
            </a:r>
            <a:br>
              <a:rPr lang="en-US" sz="3200" dirty="0">
                <a:solidFill>
                  <a:schemeClr val="accent6"/>
                </a:solidFill>
              </a:rPr>
            </a:br>
            <a:r>
              <a:rPr lang="en-US" sz="2400" b="1" dirty="0">
                <a:solidFill>
                  <a:schemeClr val="accent6"/>
                </a:solidFill>
              </a:rPr>
              <a:t>or your </a:t>
            </a:r>
            <a:r>
              <a:rPr lang="en-US" sz="2400" b="1" dirty="0" smtClean="0">
                <a:solidFill>
                  <a:schemeClr val="accent6"/>
                </a:solidFill>
              </a:rPr>
              <a:t>children</a:t>
            </a:r>
            <a:endParaRPr lang="en-US" sz="2400" b="1" dirty="0">
              <a:solidFill>
                <a:schemeClr val="accent6"/>
              </a:solidFill>
            </a:endParaRPr>
          </a:p>
        </p:txBody>
      </p:sp>
      <p:cxnSp>
        <p:nvCxnSpPr>
          <p:cNvPr id="26" name="Straight Connector 25"/>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5</a:t>
            </a:r>
            <a:endParaRPr lang="en-US" dirty="0">
              <a:solidFill>
                <a:schemeClr val="bg1"/>
              </a:solidFill>
            </a:endParaRPr>
          </a:p>
        </p:txBody>
      </p:sp>
      <p:sp>
        <p:nvSpPr>
          <p:cNvPr id="15" name="Title 1"/>
          <p:cNvSpPr>
            <a:spLocks noGrp="1"/>
          </p:cNvSpPr>
          <p:nvPr>
            <p:ph type="title"/>
          </p:nvPr>
        </p:nvSpPr>
        <p:spPr>
          <a:xfrm>
            <a:off x="1828800" y="164592"/>
            <a:ext cx="6883399" cy="363600"/>
          </a:xfrm>
        </p:spPr>
        <p:txBody>
          <a:bodyPr vert="horz" lIns="0" tIns="0" rIns="0" bIns="0" rtlCol="0" anchor="t" anchorCtr="0">
            <a:noAutofit/>
          </a:bodyPr>
          <a:lstStyle/>
          <a:p>
            <a:pPr>
              <a:lnSpc>
                <a:spcPct val="80000"/>
              </a:lnSpc>
            </a:pPr>
            <a:r>
              <a:rPr lang="en-US" dirty="0"/>
              <a:t>Registered Accounts – </a:t>
            </a:r>
            <a:r>
              <a:rPr lang="en-US" dirty="0" smtClean="0"/>
              <a:t/>
            </a:r>
            <a:br>
              <a:rPr lang="en-US" dirty="0" smtClean="0"/>
            </a:br>
            <a:r>
              <a:rPr lang="en-US" dirty="0" smtClean="0"/>
              <a:t>Education </a:t>
            </a:r>
            <a:r>
              <a:rPr lang="en-US" dirty="0"/>
              <a:t>Savings Plan</a:t>
            </a:r>
          </a:p>
        </p:txBody>
      </p:sp>
      <p:sp>
        <p:nvSpPr>
          <p:cNvPr id="16" name="Pentagon 15">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87988771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9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left)">
                                      <p:cBhvr>
                                        <p:cTn id="14" dur="500"/>
                                        <p:tgtEl>
                                          <p:spTgt spid="1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21" grpId="0" animBg="1"/>
      <p:bldP spid="22" grpId="0" animBg="1"/>
      <p:bldP spid="24"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b="20901"/>
          <a:stretch/>
        </p:blipFill>
        <p:spPr>
          <a:xfrm>
            <a:off x="418973" y="1675194"/>
            <a:ext cx="8302752" cy="4382280"/>
          </a:xfrm>
          <a:prstGeom prst="rect">
            <a:avLst/>
          </a:prstGeom>
        </p:spPr>
      </p:pic>
      <p:sp>
        <p:nvSpPr>
          <p:cNvPr id="13" name="Text Placeholder 12"/>
          <p:cNvSpPr>
            <a:spLocks noGrp="1"/>
          </p:cNvSpPr>
          <p:nvPr>
            <p:ph type="body" idx="13"/>
          </p:nvPr>
        </p:nvSpPr>
        <p:spPr/>
        <p:txBody>
          <a:bodyPr/>
          <a:lstStyle/>
          <a:p>
            <a:r>
              <a:rPr lang="en-US" noProof="0" dirty="0" smtClean="0"/>
              <a:t>Registered Disability Savings Plans (RDSP)</a:t>
            </a:r>
            <a:endParaRPr lang="en-US" noProof="0" dirty="0"/>
          </a:p>
        </p:txBody>
      </p:sp>
      <p:sp>
        <p:nvSpPr>
          <p:cNvPr id="8" name="Rectangle 3"/>
          <p:cNvSpPr txBox="1">
            <a:spLocks/>
          </p:cNvSpPr>
          <p:nvPr/>
        </p:nvSpPr>
        <p:spPr>
          <a:xfrm>
            <a:off x="233266" y="1380931"/>
            <a:ext cx="8638332" cy="1427583"/>
          </a:xfrm>
          <a:prstGeom prst="rect">
            <a:avLst/>
          </a:prstGeom>
          <a:gradFill>
            <a:gsLst>
              <a:gs pos="0">
                <a:schemeClr val="bg1">
                  <a:alpha val="55000"/>
                </a:schemeClr>
              </a:gs>
              <a:gs pos="100000">
                <a:schemeClr val="bg1">
                  <a:alpha val="0"/>
                </a:schemeClr>
              </a:gs>
            </a:gsLst>
            <a:lin ang="5400000" scaled="0"/>
          </a:gradFill>
        </p:spPr>
        <p:txBody>
          <a:bodyPr wrap="square" lIns="457200" rIns="457200" anchor="ctr" anchorCtr="0">
            <a:noAutofit/>
          </a:bodyPr>
          <a:lstStyle>
            <a:defPPr>
              <a:defRPr lang="en-US"/>
            </a:defPPr>
            <a:lvl1pPr>
              <a:lnSpc>
                <a:spcPct val="90000"/>
              </a:lnSpc>
              <a:defRPr sz="2200" kern="0">
                <a:solidFill>
                  <a:srgbClr val="4B4F54"/>
                </a:solidFill>
                <a:latin typeface="Arial" panose="020B0604020202020204" pitchFamily="34" charset="0"/>
                <a:ea typeface="ＭＳ Ｐゴシック" panose="020B0600070205080204" pitchFamily="34" charset="-128"/>
                <a:cs typeface="Arial" panose="020B0604020202020204"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lvl="1"/>
            <a:r>
              <a:rPr lang="en-US" sz="2400" dirty="0">
                <a:solidFill>
                  <a:srgbClr val="4B4F54"/>
                </a:solidFill>
              </a:rPr>
              <a:t>Designed</a:t>
            </a:r>
            <a:r>
              <a:rPr lang="en-US" sz="2400" dirty="0"/>
              <a:t> to assist </a:t>
            </a:r>
            <a:r>
              <a:rPr lang="en-US" sz="2400" b="1" dirty="0"/>
              <a:t>eligible Canadians with disabilities</a:t>
            </a:r>
            <a:r>
              <a:rPr lang="en-US" sz="2400" dirty="0"/>
              <a:t> and their families in saving for the long-term </a:t>
            </a:r>
            <a:r>
              <a:rPr lang="en-US" sz="2400" b="1" dirty="0">
                <a:solidFill>
                  <a:srgbClr val="A03123"/>
                </a:solidFill>
              </a:rPr>
              <a:t>financial security</a:t>
            </a:r>
            <a:r>
              <a:rPr lang="en-US" sz="2400" dirty="0"/>
              <a:t> of the person with a disability.</a:t>
            </a:r>
          </a:p>
        </p:txBody>
      </p:sp>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3000" dirty="0">
              <a:latin typeface="Calibri" pitchFamily="34" charset="0"/>
              <a:ea typeface="Times New Roman" pitchFamily="18" charset="0"/>
              <a:cs typeface="Calibri" pitchFamily="34" charset="0"/>
            </a:endParaRPr>
          </a:p>
        </p:txBody>
      </p:sp>
      <p:cxnSp>
        <p:nvCxnSpPr>
          <p:cNvPr id="21" name="Straight Connector 20"/>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22" name="Pentagon 21"/>
          <p:cNvSpPr/>
          <p:nvPr/>
        </p:nvSpPr>
        <p:spPr>
          <a:xfrm>
            <a:off x="413139" y="5060509"/>
            <a:ext cx="4784011" cy="775685"/>
          </a:xfrm>
          <a:prstGeom prst="homePlate">
            <a:avLst/>
          </a:prstGeom>
          <a:gradFill>
            <a:gsLst>
              <a:gs pos="0">
                <a:schemeClr val="bg1">
                  <a:alpha val="64000"/>
                </a:schemeClr>
              </a:gs>
              <a:gs pos="100000">
                <a:schemeClr val="bg1">
                  <a:alpha val="58000"/>
                </a:schemeClr>
              </a:gs>
            </a:gsLst>
            <a:lin ang="10800000" scaled="0"/>
          </a:gradFill>
        </p:spPr>
        <p:txBody>
          <a:bodyPr wrap="square" lIns="182880"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Withdrawals, but not contributions, are taxed when </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withdrawn </a:t>
            </a:r>
            <a:endPar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3" name="Pentagon 22"/>
          <p:cNvSpPr/>
          <p:nvPr/>
        </p:nvSpPr>
        <p:spPr>
          <a:xfrm>
            <a:off x="413139" y="4093131"/>
            <a:ext cx="4784011" cy="775685"/>
          </a:xfrm>
          <a:prstGeom prst="homePlate">
            <a:avLst/>
          </a:prstGeom>
          <a:gradFill>
            <a:gsLst>
              <a:gs pos="0">
                <a:schemeClr val="bg1">
                  <a:alpha val="64000"/>
                </a:schemeClr>
              </a:gs>
              <a:gs pos="100000">
                <a:schemeClr val="bg1">
                  <a:alpha val="58000"/>
                </a:schemeClr>
              </a:gs>
            </a:gsLst>
            <a:lin ang="10800000" scaled="0"/>
          </a:gradFill>
        </p:spPr>
        <p:txBody>
          <a:bodyPr wrap="square" lIns="182880"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Income is not </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taxed</a:t>
            </a:r>
            <a:endPar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4" name="Pentagon 23"/>
          <p:cNvSpPr/>
          <p:nvPr/>
        </p:nvSpPr>
        <p:spPr>
          <a:xfrm>
            <a:off x="413139" y="3125754"/>
            <a:ext cx="4784011" cy="775685"/>
          </a:xfrm>
          <a:prstGeom prst="homePlate">
            <a:avLst/>
          </a:prstGeom>
          <a:gradFill>
            <a:gsLst>
              <a:gs pos="0">
                <a:schemeClr val="bg1">
                  <a:alpha val="64000"/>
                </a:schemeClr>
              </a:gs>
              <a:gs pos="100000">
                <a:schemeClr val="bg1">
                  <a:alpha val="58000"/>
                </a:schemeClr>
              </a:gs>
            </a:gsLst>
            <a:lin ang="10800000" scaled="0"/>
          </a:gradFill>
        </p:spPr>
        <p:txBody>
          <a:bodyPr wrap="square" lIns="182880" rIns="0" anchor="ctr" anchorCtr="0">
            <a:noAutofit/>
          </a:bodyPr>
          <a:lstStyle/>
          <a:p>
            <a:pPr>
              <a:lnSpc>
                <a:spcPct val="90000"/>
              </a:lnSpc>
              <a:defRPr/>
            </a:pP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Government contributes </a:t>
            </a:r>
            <a:b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br>
            <a:r>
              <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rPr>
              <a:t>funds into the </a:t>
            </a:r>
            <a:r>
              <a:rPr lang="en-US" sz="22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account</a:t>
            </a:r>
            <a:endParaRPr lang="en-US" sz="22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1" name="Oval 10"/>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6</a:t>
            </a:r>
            <a:endParaRPr lang="en-US" dirty="0">
              <a:solidFill>
                <a:schemeClr val="bg1"/>
              </a:solidFill>
            </a:endParaRPr>
          </a:p>
        </p:txBody>
      </p:sp>
      <p:sp>
        <p:nvSpPr>
          <p:cNvPr id="14" name="Title 1"/>
          <p:cNvSpPr>
            <a:spLocks noGrp="1"/>
          </p:cNvSpPr>
          <p:nvPr>
            <p:ph type="title"/>
          </p:nvPr>
        </p:nvSpPr>
        <p:spPr>
          <a:xfrm>
            <a:off x="1828800" y="164592"/>
            <a:ext cx="6883399" cy="363600"/>
          </a:xfrm>
        </p:spPr>
        <p:txBody>
          <a:bodyPr vert="horz" lIns="0" tIns="0" rIns="0" bIns="0" rtlCol="0" anchor="t" anchorCtr="0">
            <a:noAutofit/>
          </a:bodyPr>
          <a:lstStyle/>
          <a:p>
            <a:pPr>
              <a:lnSpc>
                <a:spcPct val="80000"/>
              </a:lnSpc>
            </a:pPr>
            <a:r>
              <a:rPr lang="en-US" dirty="0"/>
              <a:t>Registered Accounts – </a:t>
            </a:r>
            <a:r>
              <a:rPr lang="en-US" dirty="0" smtClean="0"/>
              <a:t/>
            </a:r>
            <a:br>
              <a:rPr lang="en-US" dirty="0" smtClean="0"/>
            </a:br>
            <a:r>
              <a:rPr lang="en-US" dirty="0" smtClean="0"/>
              <a:t>Education </a:t>
            </a:r>
            <a:r>
              <a:rPr lang="en-US" dirty="0"/>
              <a:t>Savings Plan</a:t>
            </a:r>
          </a:p>
        </p:txBody>
      </p:sp>
      <p:sp>
        <p:nvSpPr>
          <p:cNvPr id="15" name="Pentagon 14">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spTree>
    <p:extLst>
      <p:ext uri="{BB962C8B-B14F-4D97-AF65-F5344CB8AC3E}">
        <p14:creationId xmlns:p14="http://schemas.microsoft.com/office/powerpoint/2010/main" val="308865669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9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left)">
                                      <p:cBhvr>
                                        <p:cTn id="14" dur="500"/>
                                        <p:tgtEl>
                                          <p:spTgt spid="1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8" grpId="0" animBg="1"/>
      <p:bldP spid="22" grpId="0" animBg="1"/>
      <p:bldP spid="23" grpId="0" animBg="1"/>
      <p:bldP spid="24"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41"/>
          <p:cNvSpPr>
            <a:spLocks noGrp="1"/>
          </p:cNvSpPr>
          <p:nvPr>
            <p:ph type="body" idx="13"/>
          </p:nvPr>
        </p:nvSpPr>
        <p:spPr/>
        <p:txBody>
          <a:bodyPr/>
          <a:lstStyle/>
          <a:p>
            <a:r>
              <a:rPr lang="en-US" noProof="0" dirty="0" smtClean="0"/>
              <a:t>TFSA – Tax Free Savings Account</a:t>
            </a:r>
            <a:endParaRPr lang="en-US" noProof="0" dirty="0"/>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2607" y="1909669"/>
            <a:ext cx="4266677" cy="3859306"/>
          </a:xfrm>
          <a:prstGeom prst="rect">
            <a:avLst/>
          </a:prstGeom>
        </p:spPr>
      </p:pic>
      <p:sp>
        <p:nvSpPr>
          <p:cNvPr id="17" name="Title 1"/>
          <p:cNvSpPr txBox="1">
            <a:spLocks/>
          </p:cNvSpPr>
          <p:nvPr/>
        </p:nvSpPr>
        <p:spPr>
          <a:xfrm>
            <a:off x="431801" y="1080973"/>
            <a:ext cx="8495552"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fontAlgn="base">
              <a:spcAft>
                <a:spcPct val="0"/>
              </a:spcAft>
            </a:pPr>
            <a:endParaRPr lang="en-US" sz="3000" dirty="0">
              <a:solidFill>
                <a:schemeClr val="accent6"/>
              </a:solidFill>
              <a:latin typeface="Arial" panose="020B0604020202020204" pitchFamily="34" charset="0"/>
              <a:ea typeface="Times New Roman" pitchFamily="18" charset="0"/>
              <a:cs typeface="Arial" panose="020B0604020202020204" pitchFamily="34" charset="0"/>
            </a:endParaRPr>
          </a:p>
        </p:txBody>
      </p:sp>
      <p:sp>
        <p:nvSpPr>
          <p:cNvPr id="18" name="Pentagon 17"/>
          <p:cNvSpPr/>
          <p:nvPr/>
        </p:nvSpPr>
        <p:spPr>
          <a:xfrm>
            <a:off x="457200" y="4556602"/>
            <a:ext cx="4264090" cy="1188720"/>
          </a:xfrm>
          <a:prstGeom prst="homePlate">
            <a:avLst/>
          </a:prstGeom>
          <a:solidFill>
            <a:srgbClr val="00A1AD"/>
          </a:solidFill>
        </p:spPr>
        <p:txBody>
          <a:bodyPr lIns="182880" tIns="0" rIns="0" bIns="0" rtlCol="0" anchor="ctr">
            <a:noAutofit/>
          </a:bodyPr>
          <a:lstStyle/>
          <a:p>
            <a:pPr fontAlgn="base">
              <a:spcBef>
                <a:spcPct val="0"/>
              </a:spcBef>
              <a:spcAft>
                <a:spcPct val="0"/>
              </a:spcAft>
              <a:buClr>
                <a:srgbClr val="9D8954"/>
              </a:buClr>
              <a:defRPr/>
            </a:pPr>
            <a: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No annual taxes on income </a:t>
            </a:r>
            <a:b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br>
            <a: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and funds are not taxed </a:t>
            </a:r>
            <a:b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br>
            <a: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when withdrawn</a:t>
            </a:r>
          </a:p>
        </p:txBody>
      </p:sp>
      <p:sp>
        <p:nvSpPr>
          <p:cNvPr id="19" name="Pentagon 18"/>
          <p:cNvSpPr/>
          <p:nvPr/>
        </p:nvSpPr>
        <p:spPr>
          <a:xfrm>
            <a:off x="457200" y="3233187"/>
            <a:ext cx="4264090" cy="1188720"/>
          </a:xfrm>
          <a:prstGeom prst="homePlate">
            <a:avLst/>
          </a:prstGeom>
          <a:solidFill>
            <a:srgbClr val="E28432"/>
          </a:solidFill>
        </p:spPr>
        <p:txBody>
          <a:bodyPr lIns="182880" tIns="0" rIns="0" bIns="0" rtlCol="0" anchor="ctr">
            <a:noAutofit/>
          </a:bodyPr>
          <a:lstStyle/>
          <a:p>
            <a:pPr fontAlgn="base">
              <a:spcBef>
                <a:spcPct val="0"/>
              </a:spcBef>
              <a:spcAft>
                <a:spcPct val="0"/>
              </a:spcAft>
              <a:buClr>
                <a:srgbClr val="9D8954"/>
              </a:buClr>
              <a:defRPr/>
            </a:pPr>
            <a: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Can hold most types of Investments in the Account</a:t>
            </a:r>
          </a:p>
        </p:txBody>
      </p:sp>
      <p:sp>
        <p:nvSpPr>
          <p:cNvPr id="20" name="Pentagon 19"/>
          <p:cNvSpPr/>
          <p:nvPr/>
        </p:nvSpPr>
        <p:spPr>
          <a:xfrm>
            <a:off x="431800" y="1909772"/>
            <a:ext cx="4264090" cy="1188720"/>
          </a:xfrm>
          <a:prstGeom prst="homePlate">
            <a:avLst/>
          </a:prstGeom>
          <a:solidFill>
            <a:schemeClr val="accent6"/>
          </a:solidFill>
        </p:spPr>
        <p:txBody>
          <a:bodyPr lIns="182880" tIns="0" rIns="0" bIns="0" rtlCol="0" anchor="ctr">
            <a:noAutofit/>
          </a:bodyPr>
          <a:lstStyle/>
          <a:p>
            <a:pPr fontAlgn="base">
              <a:spcBef>
                <a:spcPct val="0"/>
              </a:spcBef>
              <a:spcAft>
                <a:spcPct val="0"/>
              </a:spcAft>
              <a:buClr>
                <a:srgbClr val="9D8954"/>
              </a:buClr>
              <a:defRPr/>
            </a:pPr>
            <a: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An investment account </a:t>
            </a:r>
            <a:b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br>
            <a:r>
              <a:rPr lang="en-US" altLang="en-US" sz="2000" b="1" kern="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with Perks</a:t>
            </a:r>
          </a:p>
        </p:txBody>
      </p:sp>
      <p:sp>
        <p:nvSpPr>
          <p:cNvPr id="9" name="Oval 8"/>
          <p:cNvSpPr/>
          <p:nvPr/>
        </p:nvSpPr>
        <p:spPr>
          <a:xfrm>
            <a:off x="431800" y="992862"/>
            <a:ext cx="457200" cy="457200"/>
          </a:xfrm>
          <a:prstGeom prst="ellipse">
            <a:avLst/>
          </a:prstGeom>
          <a:solidFill>
            <a:schemeClr val="accent6"/>
          </a:solidFill>
          <a:ln w="38100">
            <a:solidFill>
              <a:schemeClr val="bg1"/>
            </a:solidFill>
          </a:ln>
          <a:effectLst>
            <a:outerShdw blurRad="190500" dist="50800" dir="3000000" algn="ctr" rotWithShape="0">
              <a:srgbClr val="000000">
                <a:alpha val="43137"/>
              </a:srgbClr>
            </a:outerShdw>
          </a:effectLst>
        </p:spPr>
        <p:txBody>
          <a:bodyPr rtlCol="0" anchor="ctr">
            <a:noAutofit/>
          </a:bodyPr>
          <a:lstStyle/>
          <a:p>
            <a:pPr algn="ctr">
              <a:spcAft>
                <a:spcPts val="1200"/>
              </a:spcAft>
            </a:pPr>
            <a:r>
              <a:rPr lang="en-US" dirty="0" smtClean="0">
                <a:solidFill>
                  <a:schemeClr val="bg1"/>
                </a:solidFill>
              </a:rPr>
              <a:t>7</a:t>
            </a:r>
            <a:endParaRPr lang="en-US" dirty="0">
              <a:solidFill>
                <a:schemeClr val="bg1"/>
              </a:solidFill>
            </a:endParaRPr>
          </a:p>
        </p:txBody>
      </p:sp>
      <p:sp>
        <p:nvSpPr>
          <p:cNvPr id="13" name="Title 1"/>
          <p:cNvSpPr>
            <a:spLocks noGrp="1"/>
          </p:cNvSpPr>
          <p:nvPr>
            <p:ph type="title"/>
          </p:nvPr>
        </p:nvSpPr>
        <p:spPr>
          <a:xfrm>
            <a:off x="1828800" y="280800"/>
            <a:ext cx="6883399" cy="363600"/>
          </a:xfrm>
        </p:spPr>
        <p:txBody>
          <a:bodyPr/>
          <a:lstStyle/>
          <a:p>
            <a:r>
              <a:rPr lang="en-US" noProof="0" dirty="0" smtClean="0"/>
              <a:t>Registered Accounts – Savings Plan</a:t>
            </a:r>
            <a:endParaRPr lang="en-US" noProof="0" dirty="0"/>
          </a:p>
        </p:txBody>
      </p:sp>
      <p:sp>
        <p:nvSpPr>
          <p:cNvPr id="14" name="Pentagon 13">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7</a:t>
            </a:r>
            <a:endParaRPr lang="en-US" dirty="0">
              <a:solidFill>
                <a:schemeClr val="bg1"/>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4606" y="1388768"/>
            <a:ext cx="430594" cy="1255903"/>
          </a:xfrm>
          <a:prstGeom prst="rect">
            <a:avLst/>
          </a:prstGeom>
        </p:spPr>
      </p:pic>
    </p:spTree>
    <p:extLst>
      <p:ext uri="{BB962C8B-B14F-4D97-AF65-F5344CB8AC3E}">
        <p14:creationId xmlns:p14="http://schemas.microsoft.com/office/powerpoint/2010/main" val="6666728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9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2">
                                            <p:txEl>
                                              <p:pRg st="0" end="0"/>
                                            </p:txEl>
                                          </p:spTgt>
                                        </p:tgtEl>
                                        <p:attrNameLst>
                                          <p:attrName>style.visibility</p:attrName>
                                        </p:attrNameLst>
                                      </p:cBhvr>
                                      <p:to>
                                        <p:strVal val="visible"/>
                                      </p:to>
                                    </p:set>
                                    <p:animEffect transition="in" filter="wipe(left)">
                                      <p:cBhvr>
                                        <p:cTn id="14" dur="500"/>
                                        <p:tgtEl>
                                          <p:spTgt spid="42">
                                            <p:txEl>
                                              <p:pRg st="0" end="0"/>
                                            </p:txEl>
                                          </p:spTgt>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3000"/>
                            </p:stCondLst>
                            <p:childTnLst>
                              <p:par>
                                <p:cTn id="32" presetID="12" presetClass="entr" presetSubtype="1"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ppt_y</p:attrName>
                                        </p:attrNameLst>
                                      </p:cBhvr>
                                      <p:tavLst>
                                        <p:tav tm="0">
                                          <p:val>
                                            <p:strVal val="#ppt_y-#ppt_h*1.125000"/>
                                          </p:val>
                                        </p:tav>
                                        <p:tav tm="100000">
                                          <p:val>
                                            <p:strVal val="#ppt_y"/>
                                          </p:val>
                                        </p:tav>
                                      </p:tavLst>
                                    </p:anim>
                                    <p:animEffect transition="in" filter="wipe(down)">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p"/>
      <p:bldP spid="18" grpId="0" animBg="1"/>
      <p:bldP spid="19" grpId="0" animBg="1"/>
      <p:bldP spid="20"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p:cNvSpPr>
          <p:nvPr/>
        </p:nvSpPr>
        <p:spPr>
          <a:xfrm>
            <a:off x="939802" y="5112584"/>
            <a:ext cx="7772397" cy="842799"/>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a:lstStyle/>
          <a:p>
            <a:pPr marL="0" marR="0" lvl="1" algn="ctr" fontAlgn="base">
              <a:lnSpc>
                <a:spcPct val="100000"/>
              </a:lnSpc>
              <a:spcBef>
                <a:spcPct val="0"/>
              </a:spcBef>
              <a:spcAft>
                <a:spcPct val="0"/>
              </a:spcAft>
              <a:buClrTx/>
              <a:buSzTx/>
              <a:tabLst/>
              <a:defRPr/>
            </a:pPr>
            <a:r>
              <a:rPr lang="en-US" sz="2400" dirty="0" smtClean="0">
                <a:solidFill>
                  <a:srgbClr val="4B4F54"/>
                </a:solidFill>
              </a:rPr>
              <a:t>If you turned 18 in 2016, what</a:t>
            </a:r>
            <a:r>
              <a:rPr lang="en-US" sz="2400" b="1" dirty="0" smtClean="0">
                <a:solidFill>
                  <a:srgbClr val="4B4F54"/>
                </a:solidFill>
              </a:rPr>
              <a:t> </a:t>
            </a:r>
            <a:r>
              <a:rPr lang="en-US" sz="3200" b="1" dirty="0" smtClean="0">
                <a:solidFill>
                  <a:srgbClr val="4B4F54"/>
                </a:solidFill>
              </a:rPr>
              <a:t>amount</a:t>
            </a:r>
            <a:r>
              <a:rPr lang="en-US" sz="2400" dirty="0" smtClean="0">
                <a:solidFill>
                  <a:srgbClr val="4B4F54"/>
                </a:solidFill>
              </a:rPr>
              <a:t> could you invest in a TFSA in the year 2019? </a:t>
            </a:r>
            <a:endParaRPr lang="en-US" sz="1400" dirty="0" smtClean="0">
              <a:solidFill>
                <a:srgbClr val="4B4F54"/>
              </a:solidFill>
            </a:endParaRPr>
          </a:p>
        </p:txBody>
      </p:sp>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000" b="0" i="0" u="none" strike="noStrike" kern="1200" cap="none" spc="0" normalizeH="0" baseline="0" noProof="0" dirty="0">
              <a:ln>
                <a:noFill/>
              </a:ln>
              <a:solidFill>
                <a:srgbClr val="002567"/>
              </a:solidFill>
              <a:effectLst/>
              <a:uLnTx/>
              <a:uFillTx/>
              <a:latin typeface="Calibri" pitchFamily="34" charset="0"/>
              <a:ea typeface="Times New Roman" pitchFamily="18" charset="0"/>
              <a:cs typeface="Calibri"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0" y="2319544"/>
            <a:ext cx="3188265" cy="279304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864152" y="1180843"/>
            <a:ext cx="7668470" cy="830997"/>
          </a:xfrm>
          <a:prstGeom prst="rect">
            <a:avLst/>
          </a:prstGeom>
        </p:spPr>
        <p:txBody>
          <a:bodyPr wrap="square">
            <a:spAutoFit/>
          </a:bodyPr>
          <a:lstStyle/>
          <a:p>
            <a:pPr marL="0" marR="0" lvl="1" fontAlgn="base">
              <a:lnSpc>
                <a:spcPct val="100000"/>
              </a:lnSpc>
              <a:spcBef>
                <a:spcPct val="0"/>
              </a:spcBef>
              <a:spcAft>
                <a:spcPct val="0"/>
              </a:spcAft>
              <a:buClrTx/>
              <a:buSzTx/>
              <a:tabLst/>
              <a:defRPr/>
            </a:pPr>
            <a:r>
              <a:rPr lang="en-US" sz="2400" dirty="0" smtClean="0"/>
              <a:t>The TFSA was first launched in 2009 and the maximum annual contributions allowed since inception were:</a:t>
            </a:r>
            <a:endParaRPr lang="en-US" sz="2400"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9" name="Rectangle 18"/>
          <p:cNvSpPr/>
          <p:nvPr/>
        </p:nvSpPr>
        <p:spPr>
          <a:xfrm>
            <a:off x="3304109" y="2158060"/>
            <a:ext cx="5549349" cy="461665"/>
          </a:xfrm>
          <a:prstGeom prst="rect">
            <a:avLst/>
          </a:prstGeom>
        </p:spPr>
        <p:txBody>
          <a:bodyPr wrap="square" lIns="0">
            <a:spAutoFit/>
          </a:bodyPr>
          <a:lstStyle/>
          <a:p>
            <a:pPr marL="0" marR="0" lvl="1" fontAlgn="base">
              <a:lnSpc>
                <a:spcPct val="100000"/>
              </a:lnSpc>
              <a:spcBef>
                <a:spcPct val="0"/>
              </a:spcBef>
              <a:spcAft>
                <a:spcPts val="600"/>
              </a:spcAft>
              <a:buClrTx/>
              <a:buSzTx/>
              <a:tabLst/>
              <a:defRPr/>
            </a:pPr>
            <a:r>
              <a:rPr lang="en-US" sz="2400" b="1" dirty="0" smtClean="0">
                <a:solidFill>
                  <a:srgbClr val="4B4F54"/>
                </a:solidFill>
              </a:rPr>
              <a:t>$5,000/year</a:t>
            </a:r>
            <a:r>
              <a:rPr lang="en-US" sz="2400" dirty="0" smtClean="0">
                <a:solidFill>
                  <a:srgbClr val="4B4F54"/>
                </a:solidFill>
              </a:rPr>
              <a:t> from 2009 to 2012, then</a:t>
            </a:r>
            <a:endParaRPr lang="en-US" sz="2400" dirty="0">
              <a:solidFill>
                <a:srgbClr val="4B4F54"/>
              </a:solidFill>
            </a:endParaRPr>
          </a:p>
        </p:txBody>
      </p:sp>
      <p:sp>
        <p:nvSpPr>
          <p:cNvPr id="21" name="Rectangle 20"/>
          <p:cNvSpPr/>
          <p:nvPr/>
        </p:nvSpPr>
        <p:spPr>
          <a:xfrm>
            <a:off x="3304109" y="2677740"/>
            <a:ext cx="5472112" cy="461665"/>
          </a:xfrm>
          <a:prstGeom prst="rect">
            <a:avLst/>
          </a:prstGeom>
        </p:spPr>
        <p:txBody>
          <a:bodyPr wrap="square" lIns="0">
            <a:spAutoFit/>
          </a:bodyPr>
          <a:lstStyle/>
          <a:p>
            <a:pPr marL="0" lvl="1" fontAlgn="base">
              <a:spcBef>
                <a:spcPct val="0"/>
              </a:spcBef>
              <a:spcAft>
                <a:spcPts val="600"/>
              </a:spcAft>
              <a:defRPr/>
            </a:pPr>
            <a:r>
              <a:rPr lang="en-US" sz="2400" b="1" dirty="0" smtClean="0">
                <a:solidFill>
                  <a:srgbClr val="4B4F54"/>
                </a:solidFill>
              </a:rPr>
              <a:t>$5,500</a:t>
            </a:r>
            <a:r>
              <a:rPr lang="en-US" sz="2400" dirty="0" smtClean="0">
                <a:solidFill>
                  <a:srgbClr val="4B4F54"/>
                </a:solidFill>
              </a:rPr>
              <a:t> for each of 2013 and 2014,</a:t>
            </a:r>
            <a:endPar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4" name="Rectangle 23"/>
          <p:cNvSpPr/>
          <p:nvPr/>
        </p:nvSpPr>
        <p:spPr>
          <a:xfrm>
            <a:off x="3304109" y="4183491"/>
            <a:ext cx="5472112" cy="461665"/>
          </a:xfrm>
          <a:prstGeom prst="rect">
            <a:avLst/>
          </a:prstGeom>
        </p:spPr>
        <p:txBody>
          <a:bodyPr wrap="square" lIns="0">
            <a:spAutoFit/>
          </a:bodyPr>
          <a:lstStyle/>
          <a:p>
            <a:pPr marL="0" lvl="1" fontAlgn="base">
              <a:spcBef>
                <a:spcPct val="0"/>
              </a:spcBef>
              <a:spcAft>
                <a:spcPts val="600"/>
              </a:spcAft>
              <a:defRPr/>
            </a:pPr>
            <a:r>
              <a:rPr lang="en-US" sz="2400" dirty="0" smtClean="0">
                <a:solidFill>
                  <a:srgbClr val="A03123"/>
                </a:solidFill>
              </a:rPr>
              <a:t>$6,000 for 2019</a:t>
            </a:r>
            <a:endParaRPr lang="en-US" sz="2400" dirty="0">
              <a:solidFill>
                <a:srgbClr val="4B4F54"/>
              </a:solidFill>
            </a:endParaRPr>
          </a:p>
        </p:txBody>
      </p:sp>
      <p:sp>
        <p:nvSpPr>
          <p:cNvPr id="25" name="Rectangle 24"/>
          <p:cNvSpPr/>
          <p:nvPr/>
        </p:nvSpPr>
        <p:spPr>
          <a:xfrm>
            <a:off x="3309587" y="3197420"/>
            <a:ext cx="5472112" cy="461665"/>
          </a:xfrm>
          <a:prstGeom prst="rect">
            <a:avLst/>
          </a:prstGeom>
        </p:spPr>
        <p:txBody>
          <a:bodyPr wrap="square" lIns="0">
            <a:spAutoFit/>
          </a:bodyPr>
          <a:lstStyle/>
          <a:p>
            <a:pPr marL="0" lvl="1" fontAlgn="base">
              <a:spcBef>
                <a:spcPct val="0"/>
              </a:spcBef>
              <a:spcAft>
                <a:spcPts val="600"/>
              </a:spcAft>
              <a:defRPr/>
            </a:pPr>
            <a:r>
              <a:rPr lang="fr-CA" sz="2400" dirty="0" smtClean="0">
                <a:solidFill>
                  <a:srgbClr val="4B4F54"/>
                </a:solidFill>
              </a:rPr>
              <a:t>$</a:t>
            </a:r>
            <a:r>
              <a:rPr lang="fr-CA" sz="2400" b="1" dirty="0" smtClean="0">
                <a:solidFill>
                  <a:srgbClr val="4B4F54"/>
                </a:solidFill>
              </a:rPr>
              <a:t>10,000</a:t>
            </a:r>
            <a:r>
              <a:rPr lang="fr-CA" sz="2400" dirty="0" smtClean="0">
                <a:solidFill>
                  <a:srgbClr val="4B4F54"/>
                </a:solidFill>
              </a:rPr>
              <a:t> </a:t>
            </a:r>
            <a:r>
              <a:rPr lang="fr-CA" sz="2400" dirty="0">
                <a:solidFill>
                  <a:srgbClr val="4B4F54"/>
                </a:solidFill>
              </a:rPr>
              <a:t>for </a:t>
            </a:r>
            <a:r>
              <a:rPr lang="fr-CA" sz="2400" dirty="0" smtClean="0">
                <a:solidFill>
                  <a:srgbClr val="4B4F54"/>
                </a:solidFill>
              </a:rPr>
              <a:t>2015</a:t>
            </a:r>
            <a:endParaRPr lang="fr-CA"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0" name="Title 1"/>
          <p:cNvSpPr txBox="1">
            <a:spLocks/>
          </p:cNvSpPr>
          <p:nvPr/>
        </p:nvSpPr>
        <p:spPr>
          <a:xfrm>
            <a:off x="431800" y="11751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endParaRPr lang="en-US" sz="2000" dirty="0">
              <a:latin typeface="Georgia" panose="02040502050405020303" pitchFamily="18" charset="0"/>
            </a:endParaRPr>
          </a:p>
        </p:txBody>
      </p:sp>
      <p:sp>
        <p:nvSpPr>
          <p:cNvPr id="22" name="Title 1"/>
          <p:cNvSpPr>
            <a:spLocks noGrp="1"/>
          </p:cNvSpPr>
          <p:nvPr>
            <p:ph type="title"/>
          </p:nvPr>
        </p:nvSpPr>
        <p:spPr>
          <a:xfrm>
            <a:off x="1828800" y="280800"/>
            <a:ext cx="6883399" cy="363600"/>
          </a:xfrm>
        </p:spPr>
        <p:txBody>
          <a:bodyPr/>
          <a:lstStyle/>
          <a:p>
            <a:r>
              <a:rPr lang="en-US" noProof="0" dirty="0" smtClean="0"/>
              <a:t>Group Discussion #1 – Tax Free Savings Account</a:t>
            </a:r>
            <a:endParaRPr lang="en-US" noProof="0" dirty="0"/>
          </a:p>
        </p:txBody>
      </p:sp>
      <p:sp>
        <p:nvSpPr>
          <p:cNvPr id="23" name="Pentagon 2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8</a:t>
            </a:r>
            <a:endParaRPr lang="en-US" dirty="0">
              <a:solidFill>
                <a:schemeClr val="bg1"/>
              </a:solidFill>
            </a:endParaRPr>
          </a:p>
        </p:txBody>
      </p:sp>
      <p:sp>
        <p:nvSpPr>
          <p:cNvPr id="26" name="Rectangle 25"/>
          <p:cNvSpPr/>
          <p:nvPr/>
        </p:nvSpPr>
        <p:spPr>
          <a:xfrm>
            <a:off x="3304109" y="3716064"/>
            <a:ext cx="5472112" cy="461665"/>
          </a:xfrm>
          <a:prstGeom prst="rect">
            <a:avLst/>
          </a:prstGeom>
        </p:spPr>
        <p:txBody>
          <a:bodyPr wrap="square" lIns="0">
            <a:spAutoFit/>
          </a:bodyPr>
          <a:lstStyle/>
          <a:p>
            <a:pPr marL="0" lvl="1" fontAlgn="base">
              <a:spcBef>
                <a:spcPct val="0"/>
              </a:spcBef>
              <a:spcAft>
                <a:spcPts val="600"/>
              </a:spcAft>
              <a:defRPr/>
            </a:pPr>
            <a:r>
              <a:rPr lang="fr-CA" sz="2400" dirty="0" smtClean="0">
                <a:solidFill>
                  <a:srgbClr val="4B4F54"/>
                </a:solidFill>
              </a:rPr>
              <a:t>$</a:t>
            </a:r>
            <a:r>
              <a:rPr lang="fr-CA" sz="2400" b="1" dirty="0" smtClean="0">
                <a:solidFill>
                  <a:srgbClr val="4B4F54"/>
                </a:solidFill>
              </a:rPr>
              <a:t>5,500/</a:t>
            </a:r>
            <a:r>
              <a:rPr lang="fr-CA" sz="2400" b="1" dirty="0" err="1" smtClean="0">
                <a:solidFill>
                  <a:srgbClr val="4B4F54"/>
                </a:solidFill>
              </a:rPr>
              <a:t>year</a:t>
            </a:r>
            <a:r>
              <a:rPr lang="fr-CA" sz="2400" b="1" dirty="0" smtClean="0">
                <a:solidFill>
                  <a:srgbClr val="4B4F54"/>
                </a:solidFill>
              </a:rPr>
              <a:t> </a:t>
            </a:r>
            <a:r>
              <a:rPr lang="fr-CA" sz="2400" dirty="0" err="1" smtClean="0">
                <a:solidFill>
                  <a:srgbClr val="4B4F54"/>
                </a:solidFill>
              </a:rPr>
              <a:t>from</a:t>
            </a:r>
            <a:r>
              <a:rPr lang="fr-CA" sz="2400" dirty="0" smtClean="0">
                <a:solidFill>
                  <a:srgbClr val="4B4F54"/>
                </a:solidFill>
              </a:rPr>
              <a:t> 2016 to 2018 </a:t>
            </a:r>
            <a:r>
              <a:rPr lang="fr-CA" sz="2400" dirty="0" smtClean="0">
                <a:solidFill>
                  <a:srgbClr val="A03123"/>
                </a:solidFill>
              </a:rPr>
              <a:t>and</a:t>
            </a:r>
            <a:endParaRPr lang="fr-CA" kern="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cxnSp>
        <p:nvCxnSpPr>
          <p:cNvPr id="6" name="Straight Connector 5"/>
          <p:cNvCxnSpPr/>
          <p:nvPr/>
        </p:nvCxnSpPr>
        <p:spPr>
          <a:xfrm>
            <a:off x="3304109" y="2619725"/>
            <a:ext cx="5123222" cy="0"/>
          </a:xfrm>
          <a:prstGeom prst="line">
            <a:avLst/>
          </a:prstGeom>
          <a:ln w="6350">
            <a:solidFill>
              <a:srgbClr val="87AFB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304109" y="3139405"/>
            <a:ext cx="5123222" cy="0"/>
          </a:xfrm>
          <a:prstGeom prst="line">
            <a:avLst/>
          </a:prstGeom>
          <a:ln w="6350">
            <a:solidFill>
              <a:srgbClr val="87AFB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304109" y="3659085"/>
            <a:ext cx="5123222" cy="0"/>
          </a:xfrm>
          <a:prstGeom prst="line">
            <a:avLst/>
          </a:prstGeom>
          <a:ln w="6350">
            <a:solidFill>
              <a:srgbClr val="87AFB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409400" y="4164287"/>
            <a:ext cx="5123222" cy="0"/>
          </a:xfrm>
          <a:prstGeom prst="line">
            <a:avLst/>
          </a:prstGeom>
          <a:ln w="6350">
            <a:solidFill>
              <a:srgbClr val="87AFB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36529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wipe(left)">
                                      <p:cBhvr>
                                        <p:cTn id="11" dur="500"/>
                                        <p:tgtEl>
                                          <p:spTgt spid="205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p:bldP spid="21" grpId="0"/>
      <p:bldP spid="24"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3841" y="1524038"/>
            <a:ext cx="881611" cy="837530"/>
          </a:xfrm>
          <a:prstGeom prst="rect">
            <a:avLst/>
          </a:prstGeom>
        </p:spPr>
      </p:pic>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000" b="0" i="0" u="none" strike="noStrike" kern="1200" cap="none" spc="0" normalizeH="0" baseline="0" noProof="0" dirty="0">
              <a:ln>
                <a:noFill/>
              </a:ln>
              <a:solidFill>
                <a:srgbClr val="002567"/>
              </a:solidFill>
              <a:effectLst/>
              <a:uLnTx/>
              <a:uFillTx/>
              <a:latin typeface="Calibri" pitchFamily="34" charset="0"/>
              <a:ea typeface="Times New Roman" pitchFamily="18"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650172189"/>
              </p:ext>
            </p:extLst>
          </p:nvPr>
        </p:nvGraphicFramePr>
        <p:xfrm>
          <a:off x="431798" y="1007707"/>
          <a:ext cx="8280402" cy="3930053"/>
        </p:xfrm>
        <a:graphic>
          <a:graphicData uri="http://schemas.openxmlformats.org/drawingml/2006/table">
            <a:tbl>
              <a:tblPr firstRow="1" bandRow="1">
                <a:tableStyleId>{5C22544A-7EE6-4342-B048-85BDC9FD1C3A}</a:tableStyleId>
              </a:tblPr>
              <a:tblGrid>
                <a:gridCol w="4140201"/>
                <a:gridCol w="4140201"/>
              </a:tblGrid>
              <a:tr h="462803">
                <a:tc>
                  <a:txBody>
                    <a:bodyPr/>
                    <a:lstStyle/>
                    <a:p>
                      <a:pPr algn="ctr"/>
                      <a:r>
                        <a:rPr lang="en-US" dirty="0" smtClean="0"/>
                        <a:t>Year</a:t>
                      </a:r>
                      <a:endParaRPr lang="en-US" dirty="0"/>
                    </a:p>
                  </a:txBody>
                  <a:tcPr anchor="ctr">
                    <a:lnB w="38100" cmpd="sng">
                      <a:noFill/>
                    </a:lnB>
                    <a:solidFill>
                      <a:schemeClr val="accent6"/>
                    </a:solidFill>
                  </a:tcPr>
                </a:tc>
                <a:tc>
                  <a:txBody>
                    <a:bodyPr/>
                    <a:lstStyle/>
                    <a:p>
                      <a:pPr algn="ctr"/>
                      <a:r>
                        <a:rPr lang="en-US" dirty="0" smtClean="0"/>
                        <a:t>Contribution Limit</a:t>
                      </a:r>
                      <a:endParaRPr lang="en-US" dirty="0"/>
                    </a:p>
                  </a:txBody>
                  <a:tcPr anchor="ctr">
                    <a:lnB w="38100" cmpd="sng">
                      <a:noFill/>
                    </a:lnB>
                    <a:solidFill>
                      <a:schemeClr val="accent6"/>
                    </a:solidFill>
                  </a:tcPr>
                </a:tc>
              </a:tr>
              <a:tr h="823391">
                <a:tc>
                  <a:txBody>
                    <a:bodyPr/>
                    <a:lstStyle/>
                    <a:p>
                      <a:pPr algn="ctr"/>
                      <a:r>
                        <a:rPr lang="en-US" b="1" dirty="0" smtClean="0">
                          <a:latin typeface="Calibri" panose="020F0502020204030204" pitchFamily="34" charset="0"/>
                          <a:cs typeface="Calibri" panose="020F0502020204030204" pitchFamily="34" charset="0"/>
                        </a:rPr>
                        <a:t>2016</a:t>
                      </a:r>
                    </a:p>
                  </a:txBody>
                  <a:tcPr anchor="ctr">
                    <a:lnL w="12700" cmpd="sng">
                      <a:noFill/>
                    </a:lnL>
                    <a:lnR w="12700" cmpd="sng">
                      <a:noFill/>
                    </a:lnR>
                    <a:lnT w="38100" cmpd="sng">
                      <a:noFill/>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smtClean="0">
                          <a:latin typeface="Calibri" panose="020F0502020204030204" pitchFamily="34" charset="0"/>
                          <a:cs typeface="Calibri" panose="020F0502020204030204" pitchFamily="34" charset="0"/>
                        </a:rPr>
                        <a:t>$5,500</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38100" cmpd="sng">
                      <a:noFill/>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945613">
                <a:tc>
                  <a:txBody>
                    <a:bodyPr/>
                    <a:lstStyle/>
                    <a:p>
                      <a:pPr algn="ctr"/>
                      <a:r>
                        <a:rPr lang="en-US" b="1" dirty="0" smtClean="0">
                          <a:latin typeface="Calibri" panose="020F0502020204030204" pitchFamily="34" charset="0"/>
                          <a:cs typeface="Calibri" panose="020F0502020204030204" pitchFamily="34" charset="0"/>
                        </a:rPr>
                        <a:t>2017</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smtClean="0">
                          <a:latin typeface="Calibri" panose="020F0502020204030204" pitchFamily="34" charset="0"/>
                          <a:cs typeface="Calibri" panose="020F0502020204030204" pitchFamily="34" charset="0"/>
                        </a:rPr>
                        <a:t>$5,500</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964912">
                <a:tc>
                  <a:txBody>
                    <a:bodyPr/>
                    <a:lstStyle/>
                    <a:p>
                      <a:pPr algn="ctr"/>
                      <a:r>
                        <a:rPr lang="en-US" b="1" dirty="0" smtClean="0">
                          <a:latin typeface="Calibri" panose="020F0502020204030204" pitchFamily="34" charset="0"/>
                          <a:cs typeface="Calibri" panose="020F0502020204030204" pitchFamily="34" charset="0"/>
                        </a:rPr>
                        <a:t>2018</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smtClean="0">
                          <a:latin typeface="Calibri" panose="020F0502020204030204" pitchFamily="34" charset="0"/>
                          <a:cs typeface="Calibri" panose="020F0502020204030204" pitchFamily="34" charset="0"/>
                        </a:rPr>
                        <a:t>$5,500</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733334">
                <a:tc>
                  <a:txBody>
                    <a:bodyPr/>
                    <a:lstStyle/>
                    <a:p>
                      <a:pPr algn="ctr"/>
                      <a:r>
                        <a:rPr lang="en-US" b="1" dirty="0" smtClean="0">
                          <a:latin typeface="Calibri" panose="020F0502020204030204" pitchFamily="34" charset="0"/>
                          <a:cs typeface="Calibri" panose="020F0502020204030204" pitchFamily="34" charset="0"/>
                        </a:rPr>
                        <a:t>2019</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smtClean="0">
                          <a:latin typeface="Calibri" panose="020F0502020204030204" pitchFamily="34" charset="0"/>
                          <a:cs typeface="Calibri" panose="020F0502020204030204" pitchFamily="34" charset="0"/>
                        </a:rPr>
                        <a:t>$6,000</a:t>
                      </a:r>
                      <a:endParaRPr lang="en-US" b="1" dirty="0">
                        <a:latin typeface="Calibri" panose="020F0502020204030204" pitchFamily="34" charset="0"/>
                        <a:cs typeface="Calibri" panose="020F050202020403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Left-Right Arrow 9"/>
          <p:cNvSpPr/>
          <p:nvPr/>
        </p:nvSpPr>
        <p:spPr>
          <a:xfrm>
            <a:off x="431799" y="5252263"/>
            <a:ext cx="8280400" cy="523220"/>
          </a:xfrm>
          <a:prstGeom prst="leftRightArrow">
            <a:avLst>
              <a:gd name="adj1" fmla="val 100000"/>
              <a:gd name="adj2" fmla="val 107066"/>
            </a:avLst>
          </a:prstGeom>
          <a:solidFill>
            <a:schemeClr val="accent6"/>
          </a:solidFill>
        </p:spPr>
        <p:txBody>
          <a:bodyPr wrap="square">
            <a:spAutoFit/>
          </a:bodyPr>
          <a:lstStyle/>
          <a:p>
            <a:pPr lvl="0" algn="ctr">
              <a:defRPr/>
            </a:pPr>
            <a:r>
              <a:rPr lang="fr-CA" sz="2800" dirty="0" smtClean="0">
                <a:solidFill>
                  <a:schemeClr val="bg1"/>
                </a:solidFill>
                <a:latin typeface="Calibri"/>
              </a:rPr>
              <a:t>Total 2019 TFSA contribution = </a:t>
            </a:r>
            <a:r>
              <a:rPr lang="fr-CA" sz="2800" b="1" dirty="0" smtClean="0">
                <a:solidFill>
                  <a:schemeClr val="bg1"/>
                </a:solidFill>
                <a:latin typeface="Calibri"/>
              </a:rPr>
              <a:t>$22,500</a:t>
            </a:r>
            <a:endParaRPr lang="fr-CA" sz="2800" b="1" dirty="0">
              <a:solidFill>
                <a:schemeClr val="bg1"/>
              </a:solidFill>
              <a:latin typeface="Calibri"/>
            </a:endParaRPr>
          </a:p>
        </p:txBody>
      </p:sp>
      <p:sp>
        <p:nvSpPr>
          <p:cNvPr id="8" name="Title 2"/>
          <p:cNvSpPr>
            <a:spLocks noGrp="1"/>
          </p:cNvSpPr>
          <p:nvPr>
            <p:ph type="title"/>
          </p:nvPr>
        </p:nvSpPr>
        <p:spPr>
          <a:xfrm>
            <a:off x="1828800" y="280800"/>
            <a:ext cx="6883399" cy="363600"/>
          </a:xfrm>
        </p:spPr>
        <p:txBody>
          <a:bodyPr/>
          <a:lstStyle/>
          <a:p>
            <a:r>
              <a:rPr lang="en-US" noProof="0" dirty="0" smtClean="0"/>
              <a:t>Group Discussion #1 – Tax Free Savings Account</a:t>
            </a:r>
            <a:endParaRPr lang="en-US" noProof="0" dirty="0"/>
          </a:p>
        </p:txBody>
      </p:sp>
      <p:sp>
        <p:nvSpPr>
          <p:cNvPr id="11" name="Pentagon 10">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8</a:t>
            </a:r>
            <a:endParaRPr lang="en-US" dirty="0">
              <a:solidFill>
                <a:schemeClr val="bg1"/>
              </a:solidFill>
            </a:endParaRPr>
          </a:p>
        </p:txBody>
      </p:sp>
    </p:spTree>
    <p:extLst>
      <p:ext uri="{BB962C8B-B14F-4D97-AF65-F5344CB8AC3E}">
        <p14:creationId xmlns:p14="http://schemas.microsoft.com/office/powerpoint/2010/main" val="9997303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4312" y="1189499"/>
            <a:ext cx="2152409" cy="2239501"/>
          </a:xfrm>
          <a:prstGeom prst="rect">
            <a:avLst/>
          </a:prstGeom>
        </p:spPr>
      </p:pic>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000" b="0" i="0" u="none" strike="noStrike" kern="1200" cap="none" spc="0" normalizeH="0" baseline="0" noProof="0" dirty="0">
              <a:ln>
                <a:noFill/>
              </a:ln>
              <a:solidFill>
                <a:srgbClr val="002567"/>
              </a:solidFill>
              <a:effectLst/>
              <a:uLnTx/>
              <a:uFillTx/>
              <a:latin typeface="Calibri" pitchFamily="34" charset="0"/>
              <a:ea typeface="Times New Roman" pitchFamily="18" charset="0"/>
              <a:cs typeface="Calibri" pitchFamily="34" charset="0"/>
            </a:endParaRPr>
          </a:p>
        </p:txBody>
      </p:sp>
      <p:sp>
        <p:nvSpPr>
          <p:cNvPr id="13" name="Rectangle 12"/>
          <p:cNvSpPr/>
          <p:nvPr/>
        </p:nvSpPr>
        <p:spPr>
          <a:xfrm>
            <a:off x="431800" y="1027735"/>
            <a:ext cx="8280400" cy="861774"/>
          </a:xfrm>
          <a:prstGeom prst="rect">
            <a:avLst/>
          </a:prstGeom>
        </p:spPr>
        <p:txBody>
          <a:bodyPr wrap="square" lIns="0" tIns="0" rIns="0" bIns="0">
            <a:spAutoFit/>
          </a:bodyPr>
          <a:lstStyle/>
          <a:p>
            <a:pPr marL="0" marR="0" lvl="1" algn="ctr" fontAlgn="base">
              <a:lnSpc>
                <a:spcPct val="100000"/>
              </a:lnSpc>
              <a:spcBef>
                <a:spcPct val="0"/>
              </a:spcBef>
              <a:spcAft>
                <a:spcPct val="0"/>
              </a:spcAft>
              <a:buClrTx/>
              <a:buSzTx/>
              <a:tabLst/>
              <a:defRPr/>
            </a:pPr>
            <a:r>
              <a:rPr lang="en-US" sz="3200" b="1"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WHAT ACCOUNT</a:t>
            </a:r>
            <a:r>
              <a:rPr lang="en-US" sz="32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 </a:t>
            </a:r>
            <a:r>
              <a:rPr lang="en-US" sz="24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
            </a:r>
            <a:br>
              <a:rPr lang="en-US" sz="24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4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would you choose if…..</a:t>
            </a:r>
            <a:endParaRPr lang="en-US" sz="2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7" name="Rectangle 16"/>
          <p:cNvSpPr/>
          <p:nvPr/>
        </p:nvSpPr>
        <p:spPr>
          <a:xfrm>
            <a:off x="2900362" y="2209282"/>
            <a:ext cx="2698005" cy="830997"/>
          </a:xfrm>
          <a:prstGeom prst="rect">
            <a:avLst/>
          </a:prstGeom>
        </p:spPr>
        <p:txBody>
          <a:bodyPr wrap="square">
            <a:spAutoFit/>
          </a:bodyPr>
          <a:lstStyle/>
          <a:p>
            <a:pPr marL="0" lvl="1" fontAlgn="base">
              <a:spcBef>
                <a:spcPct val="0"/>
              </a:spcBef>
              <a:spcAft>
                <a:spcPct val="0"/>
              </a:spcAft>
            </a:pPr>
            <a:r>
              <a:rPr lang="en-US" sz="2400" dirty="0" smtClean="0">
                <a:latin typeface="Arial" panose="020B0604020202020204" pitchFamily="34" charset="0"/>
                <a:cs typeface="Arial" panose="020B0604020202020204" pitchFamily="34" charset="0"/>
              </a:rPr>
              <a:t>Saving to buy your first house</a:t>
            </a:r>
            <a:endParaRPr lang="en-US" sz="2400" dirty="0">
              <a:latin typeface="Arial" panose="020B0604020202020204" pitchFamily="34" charset="0"/>
              <a:cs typeface="Arial" panose="020B0604020202020204" pitchFamily="34" charset="0"/>
            </a:endParaRPr>
          </a:p>
        </p:txBody>
      </p:sp>
      <p:sp>
        <p:nvSpPr>
          <p:cNvPr id="18" name="Rectangle 17"/>
          <p:cNvSpPr/>
          <p:nvPr/>
        </p:nvSpPr>
        <p:spPr>
          <a:xfrm>
            <a:off x="1943201" y="3890777"/>
            <a:ext cx="2441892" cy="830997"/>
          </a:xfrm>
          <a:prstGeom prst="rect">
            <a:avLst/>
          </a:prstGeom>
        </p:spPr>
        <p:txBody>
          <a:bodyPr wrap="square">
            <a:spAutoFit/>
          </a:bodyPr>
          <a:lstStyle/>
          <a:p>
            <a:pPr marL="0" lvl="1" fontAlgn="base">
              <a:spcBef>
                <a:spcPct val="0"/>
              </a:spcBef>
              <a:spcAft>
                <a:spcPct val="0"/>
              </a:spcAft>
            </a:pPr>
            <a:r>
              <a:rPr lang="en-US" sz="2400" dirty="0" smtClean="0">
                <a:latin typeface="Arial" panose="020B0604020202020204" pitchFamily="34" charset="0"/>
                <a:cs typeface="Arial" panose="020B0604020202020204" pitchFamily="34" charset="0"/>
              </a:rPr>
              <a:t>Saving for going back to school</a:t>
            </a:r>
            <a:endParaRPr lang="en-US" sz="2400" dirty="0">
              <a:latin typeface="Arial" panose="020B0604020202020204" pitchFamily="34" charset="0"/>
              <a:cs typeface="Arial" panose="020B0604020202020204" pitchFamily="34" charset="0"/>
            </a:endParaRPr>
          </a:p>
        </p:txBody>
      </p:sp>
      <p:sp>
        <p:nvSpPr>
          <p:cNvPr id="19" name="Rectangle 18"/>
          <p:cNvSpPr/>
          <p:nvPr/>
        </p:nvSpPr>
        <p:spPr>
          <a:xfrm>
            <a:off x="6342227" y="3262977"/>
            <a:ext cx="2566706" cy="830997"/>
          </a:xfrm>
          <a:prstGeom prst="rect">
            <a:avLst/>
          </a:prstGeom>
        </p:spPr>
        <p:txBody>
          <a:bodyPr wrap="square">
            <a:spAutoFit/>
          </a:bodyPr>
          <a:lstStyle/>
          <a:p>
            <a:pPr marL="0" lvl="1" fontAlgn="base">
              <a:spcBef>
                <a:spcPct val="0"/>
              </a:spcBef>
              <a:spcAft>
                <a:spcPct val="0"/>
              </a:spcAft>
            </a:pPr>
            <a:r>
              <a:rPr lang="en-US" sz="2400" dirty="0" smtClean="0">
                <a:latin typeface="Arial" panose="020B0604020202020204" pitchFamily="34" charset="0"/>
                <a:cs typeface="Arial" panose="020B0604020202020204" pitchFamily="34" charset="0"/>
              </a:rPr>
              <a:t>Saving for a day at the spa</a:t>
            </a:r>
            <a:endParaRPr lang="en-US" sz="2400" dirty="0">
              <a:latin typeface="Arial" panose="020B0604020202020204" pitchFamily="34" charset="0"/>
              <a:cs typeface="Arial" panose="020B0604020202020204" pitchFamily="34" charset="0"/>
            </a:endParaRPr>
          </a:p>
        </p:txBody>
      </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800" y="4093642"/>
            <a:ext cx="1675333" cy="1675333"/>
          </a:xfrm>
          <a:prstGeom prst="rect">
            <a:avLst/>
          </a:prstGeom>
        </p:spPr>
      </p:pic>
      <p:sp>
        <p:nvSpPr>
          <p:cNvPr id="12" name="Rectangle 11"/>
          <p:cNvSpPr/>
          <p:nvPr/>
        </p:nvSpPr>
        <p:spPr>
          <a:xfrm>
            <a:off x="4398849" y="4937978"/>
            <a:ext cx="2566706" cy="830997"/>
          </a:xfrm>
          <a:prstGeom prst="rect">
            <a:avLst/>
          </a:prstGeom>
        </p:spPr>
        <p:txBody>
          <a:bodyPr wrap="square">
            <a:spAutoFit/>
          </a:bodyPr>
          <a:lstStyle/>
          <a:p>
            <a:pPr marL="0" marR="0" lvl="1" fontAlgn="base">
              <a:lnSpc>
                <a:spcPct val="100000"/>
              </a:lnSpc>
              <a:spcBef>
                <a:spcPct val="0"/>
              </a:spcBef>
              <a:spcAft>
                <a:spcPct val="0"/>
              </a:spcAft>
              <a:buClrTx/>
              <a:buSzTx/>
              <a:tabLst/>
              <a:defRPr/>
            </a:pPr>
            <a:r>
              <a:rPr lang="en-US" sz="24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Saving for a trip around the world </a:t>
            </a:r>
            <a:endParaRPr lang="en-US" sz="2400" kern="0" dirty="0">
              <a:solidFill>
                <a:srgbClr val="4B4F54"/>
              </a:solidFill>
              <a:latin typeface="Arial" panose="020B0604020202020204" pitchFamily="34" charset="0"/>
              <a:ea typeface="ＭＳ Ｐゴシック" panose="020B0600070205080204" pitchFamily="34" charset="-128"/>
              <a:cs typeface="Arial" panose="020B0604020202020204" pitchFamily="34" charset="0"/>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62627" y="3255976"/>
            <a:ext cx="1876822" cy="1675332"/>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076" y="1883517"/>
            <a:ext cx="1913611" cy="1712980"/>
          </a:xfrm>
          <a:prstGeom prst="rect">
            <a:avLst/>
          </a:prstGeom>
        </p:spPr>
      </p:pic>
      <p:sp>
        <p:nvSpPr>
          <p:cNvPr id="15" name="Title 1"/>
          <p:cNvSpPr>
            <a:spLocks noGrp="1"/>
          </p:cNvSpPr>
          <p:nvPr>
            <p:ph type="title"/>
          </p:nvPr>
        </p:nvSpPr>
        <p:spPr>
          <a:xfrm>
            <a:off x="1828800" y="280800"/>
            <a:ext cx="6883399" cy="363600"/>
          </a:xfrm>
        </p:spPr>
        <p:txBody>
          <a:bodyPr/>
          <a:lstStyle/>
          <a:p>
            <a:r>
              <a:rPr lang="en-US" noProof="0" dirty="0" smtClean="0"/>
              <a:t>Group Discussion #2 – What Account?</a:t>
            </a:r>
            <a:endParaRPr lang="en-US" noProof="0" dirty="0"/>
          </a:p>
        </p:txBody>
      </p:sp>
      <p:sp>
        <p:nvSpPr>
          <p:cNvPr id="16" name="Pentagon 15">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8</a:t>
            </a:r>
            <a:endParaRPr lang="en-US" dirty="0">
              <a:solidFill>
                <a:schemeClr val="bg1"/>
              </a:solidFill>
            </a:endParaRPr>
          </a:p>
        </p:txBody>
      </p:sp>
    </p:spTree>
    <p:extLst>
      <p:ext uri="{BB962C8B-B14F-4D97-AF65-F5344CB8AC3E}">
        <p14:creationId xmlns:p14="http://schemas.microsoft.com/office/powerpoint/2010/main" val="30777385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fltVal val="0"/>
                                          </p:val>
                                        </p:tav>
                                        <p:tav tm="100000">
                                          <p:val>
                                            <p:strVal val="#ppt_w"/>
                                          </p:val>
                                        </p:tav>
                                      </p:tavLst>
                                    </p:anim>
                                    <p:anim calcmode="lin" valueType="num">
                                      <p:cBhvr>
                                        <p:cTn id="13" dur="1000" fill="hold"/>
                                        <p:tgtEl>
                                          <p:spTgt spid="14"/>
                                        </p:tgtEl>
                                        <p:attrNameLst>
                                          <p:attrName>ppt_h</p:attrName>
                                        </p:attrNameLst>
                                      </p:cBhvr>
                                      <p:tavLst>
                                        <p:tav tm="0">
                                          <p:val>
                                            <p:fltVal val="0"/>
                                          </p:val>
                                        </p:tav>
                                        <p:tav tm="100000">
                                          <p:val>
                                            <p:strVal val="#ppt_h"/>
                                          </p:val>
                                        </p:tav>
                                      </p:tavLst>
                                    </p:anim>
                                    <p:anim calcmode="lin" valueType="num">
                                      <p:cBhvr>
                                        <p:cTn id="14" dur="1000" fill="hold"/>
                                        <p:tgtEl>
                                          <p:spTgt spid="14"/>
                                        </p:tgtEl>
                                        <p:attrNameLst>
                                          <p:attrName>style.rotation</p:attrName>
                                        </p:attrNameLst>
                                      </p:cBhvr>
                                      <p:tavLst>
                                        <p:tav tm="0">
                                          <p:val>
                                            <p:fltVal val="90"/>
                                          </p:val>
                                        </p:tav>
                                        <p:tav tm="100000">
                                          <p:val>
                                            <p:fltVal val="0"/>
                                          </p:val>
                                        </p:tav>
                                      </p:tavLst>
                                    </p:anim>
                                    <p:animEffect transition="in" filter="fade">
                                      <p:cBhvr>
                                        <p:cTn id="15" dur="10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fltVal val="0"/>
                                          </p:val>
                                        </p:tav>
                                        <p:tav tm="100000">
                                          <p:val>
                                            <p:strVal val="#ppt_h"/>
                                          </p:val>
                                        </p:tav>
                                      </p:tavLst>
                                    </p:anim>
                                    <p:anim calcmode="lin" valueType="num">
                                      <p:cBhvr>
                                        <p:cTn id="25" dur="1000" fill="hold"/>
                                        <p:tgtEl>
                                          <p:spTgt spid="20"/>
                                        </p:tgtEl>
                                        <p:attrNameLst>
                                          <p:attrName>style.rotation</p:attrName>
                                        </p:attrNameLst>
                                      </p:cBhvr>
                                      <p:tavLst>
                                        <p:tav tm="0">
                                          <p:val>
                                            <p:fltVal val="90"/>
                                          </p:val>
                                        </p:tav>
                                        <p:tav tm="100000">
                                          <p:val>
                                            <p:fltVal val="0"/>
                                          </p:val>
                                        </p:tav>
                                      </p:tavLst>
                                    </p:anim>
                                    <p:animEffect transition="in" filter="fade">
                                      <p:cBhvr>
                                        <p:cTn id="26" dur="1000"/>
                                        <p:tgtEl>
                                          <p:spTgt spid="20"/>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3500"/>
                            </p:stCondLst>
                            <p:childTnLst>
                              <p:par>
                                <p:cTn id="32" presetID="31"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1000" fill="hold"/>
                                        <p:tgtEl>
                                          <p:spTgt spid="3"/>
                                        </p:tgtEl>
                                        <p:attrNameLst>
                                          <p:attrName>ppt_w</p:attrName>
                                        </p:attrNameLst>
                                      </p:cBhvr>
                                      <p:tavLst>
                                        <p:tav tm="0">
                                          <p:val>
                                            <p:fltVal val="0"/>
                                          </p:val>
                                        </p:tav>
                                        <p:tav tm="100000">
                                          <p:val>
                                            <p:strVal val="#ppt_w"/>
                                          </p:val>
                                        </p:tav>
                                      </p:tavLst>
                                    </p:anim>
                                    <p:anim calcmode="lin" valueType="num">
                                      <p:cBhvr>
                                        <p:cTn id="35" dur="1000" fill="hold"/>
                                        <p:tgtEl>
                                          <p:spTgt spid="3"/>
                                        </p:tgtEl>
                                        <p:attrNameLst>
                                          <p:attrName>ppt_h</p:attrName>
                                        </p:attrNameLst>
                                      </p:cBhvr>
                                      <p:tavLst>
                                        <p:tav tm="0">
                                          <p:val>
                                            <p:fltVal val="0"/>
                                          </p:val>
                                        </p:tav>
                                        <p:tav tm="100000">
                                          <p:val>
                                            <p:strVal val="#ppt_h"/>
                                          </p:val>
                                        </p:tav>
                                      </p:tavLst>
                                    </p:anim>
                                    <p:anim calcmode="lin" valueType="num">
                                      <p:cBhvr>
                                        <p:cTn id="36" dur="1000" fill="hold"/>
                                        <p:tgtEl>
                                          <p:spTgt spid="3"/>
                                        </p:tgtEl>
                                        <p:attrNameLst>
                                          <p:attrName>style.rotation</p:attrName>
                                        </p:attrNameLst>
                                      </p:cBhvr>
                                      <p:tavLst>
                                        <p:tav tm="0">
                                          <p:val>
                                            <p:fltVal val="90"/>
                                          </p:val>
                                        </p:tav>
                                        <p:tav tm="100000">
                                          <p:val>
                                            <p:fltVal val="0"/>
                                          </p:val>
                                        </p:tav>
                                      </p:tavLst>
                                    </p:anim>
                                    <p:animEffect transition="in" filter="fade">
                                      <p:cBhvr>
                                        <p:cTn id="37" dur="1000"/>
                                        <p:tgtEl>
                                          <p:spTgt spid="3"/>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par>
                          <p:cTn id="42" fill="hold">
                            <p:stCondLst>
                              <p:cond delay="5000"/>
                            </p:stCondLst>
                            <p:childTnLst>
                              <p:par>
                                <p:cTn id="43" presetID="31"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1000" fill="hold"/>
                                        <p:tgtEl>
                                          <p:spTgt spid="4"/>
                                        </p:tgtEl>
                                        <p:attrNameLst>
                                          <p:attrName>ppt_w</p:attrName>
                                        </p:attrNameLst>
                                      </p:cBhvr>
                                      <p:tavLst>
                                        <p:tav tm="0">
                                          <p:val>
                                            <p:fltVal val="0"/>
                                          </p:val>
                                        </p:tav>
                                        <p:tav tm="100000">
                                          <p:val>
                                            <p:strVal val="#ppt_w"/>
                                          </p:val>
                                        </p:tav>
                                      </p:tavLst>
                                    </p:anim>
                                    <p:anim calcmode="lin" valueType="num">
                                      <p:cBhvr>
                                        <p:cTn id="46" dur="1000" fill="hold"/>
                                        <p:tgtEl>
                                          <p:spTgt spid="4"/>
                                        </p:tgtEl>
                                        <p:attrNameLst>
                                          <p:attrName>ppt_h</p:attrName>
                                        </p:attrNameLst>
                                      </p:cBhvr>
                                      <p:tavLst>
                                        <p:tav tm="0">
                                          <p:val>
                                            <p:fltVal val="0"/>
                                          </p:val>
                                        </p:tav>
                                        <p:tav tm="100000">
                                          <p:val>
                                            <p:strVal val="#ppt_h"/>
                                          </p:val>
                                        </p:tav>
                                      </p:tavLst>
                                    </p:anim>
                                    <p:anim calcmode="lin" valueType="num">
                                      <p:cBhvr>
                                        <p:cTn id="47" dur="1000" fill="hold"/>
                                        <p:tgtEl>
                                          <p:spTgt spid="4"/>
                                        </p:tgtEl>
                                        <p:attrNameLst>
                                          <p:attrName>style.rotation</p:attrName>
                                        </p:attrNameLst>
                                      </p:cBhvr>
                                      <p:tavLst>
                                        <p:tav tm="0">
                                          <p:val>
                                            <p:fltVal val="90"/>
                                          </p:val>
                                        </p:tav>
                                        <p:tav tm="100000">
                                          <p:val>
                                            <p:fltVal val="0"/>
                                          </p:val>
                                        </p:tav>
                                      </p:tavLst>
                                    </p:anim>
                                    <p:animEffect transition="in" filter="fade">
                                      <p:cBhvr>
                                        <p:cTn id="48" dur="1000"/>
                                        <p:tgtEl>
                                          <p:spTgt spid="4"/>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8" grpId="0"/>
      <p:bldP spid="19"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Contact Us</a:t>
            </a:r>
            <a:endParaRPr lang="en-US" sz="2000" dirty="0"/>
          </a:p>
        </p:txBody>
      </p:sp>
      <p:grpSp>
        <p:nvGrpSpPr>
          <p:cNvPr id="3" name="Group 2">
            <a:extLst>
              <a:ext uri="{FF2B5EF4-FFF2-40B4-BE49-F238E27FC236}">
                <a16:creationId xmlns:a16="http://schemas.microsoft.com/office/drawing/2014/main" xmlns="" id="{53A55CC8-7657-4308-84ED-BDB523536051}"/>
              </a:ext>
            </a:extLst>
          </p:cNvPr>
          <p:cNvGrpSpPr/>
          <p:nvPr/>
        </p:nvGrpSpPr>
        <p:grpSpPr>
          <a:xfrm>
            <a:off x="422275" y="774274"/>
            <a:ext cx="8302752" cy="5283200"/>
            <a:chOff x="422275" y="774274"/>
            <a:chExt cx="8302752" cy="5283200"/>
          </a:xfrm>
        </p:grpSpPr>
        <p:sp>
          <p:nvSpPr>
            <p:cNvPr id="7" name="Rectangle 6"/>
            <p:cNvSpPr/>
            <p:nvPr/>
          </p:nvSpPr>
          <p:spPr>
            <a:xfrm>
              <a:off x="422275" y="774274"/>
              <a:ext cx="8302752" cy="3003259"/>
            </a:xfrm>
            <a:prstGeom prst="rect">
              <a:avLst/>
            </a:prstGeom>
            <a:solidFill>
              <a:srgbClr val="E1F4F8"/>
            </a:solidFill>
            <a:ln w="38100">
              <a:noFill/>
            </a:ln>
          </p:spPr>
          <p:txBody>
            <a:bodyPr rtlCol="0" anchor="ctr">
              <a:noAutofit/>
            </a:bodyPr>
            <a:lstStyle/>
            <a:p>
              <a:pPr algn="ctr">
                <a:spcAft>
                  <a:spcPts val="1200"/>
                </a:spcAft>
              </a:pPr>
              <a:endParaRPr lang="en-US" dirty="0"/>
            </a:p>
          </p:txBody>
        </p:sp>
        <p:sp>
          <p:nvSpPr>
            <p:cNvPr id="4" name="Rectangle 3"/>
            <p:cNvSpPr/>
            <p:nvPr/>
          </p:nvSpPr>
          <p:spPr>
            <a:xfrm>
              <a:off x="422275" y="906996"/>
              <a:ext cx="4310881" cy="2246769"/>
            </a:xfrm>
            <a:prstGeom prst="rect">
              <a:avLst/>
            </a:prstGeom>
            <a:noFill/>
          </p:spPr>
          <p:txBody>
            <a:bodyPr wrap="square">
              <a:spAutoFit/>
            </a:bodyPr>
            <a:lstStyle/>
            <a:p>
              <a:pPr algn="ctr">
                <a:spcAft>
                  <a:spcPts val="1200"/>
                </a:spcAft>
              </a:pPr>
              <a:r>
                <a:rPr lang="en-CA" sz="2800" i="1" dirty="0" smtClean="0">
                  <a:solidFill>
                    <a:srgbClr val="558A9F"/>
                  </a:solidFill>
                </a:rPr>
                <a:t>Nowochin Wealth Management</a:t>
              </a:r>
              <a:endParaRPr lang="en-CA" sz="2800" i="1" dirty="0">
                <a:solidFill>
                  <a:srgbClr val="558A9F"/>
                </a:solidFill>
              </a:endParaRPr>
            </a:p>
            <a:p>
              <a:pPr algn="ctr">
                <a:spcAft>
                  <a:spcPts val="1200"/>
                </a:spcAft>
              </a:pPr>
              <a:r>
                <a:rPr lang="en-CA" sz="2800" dirty="0">
                  <a:solidFill>
                    <a:srgbClr val="558A9F"/>
                  </a:solidFill>
                </a:rPr>
                <a:t> </a:t>
              </a:r>
              <a:r>
                <a:rPr lang="en-CA" sz="2400" dirty="0" smtClean="0">
                  <a:solidFill>
                    <a:srgbClr val="558A9F"/>
                  </a:solidFill>
                </a:rPr>
                <a:t>Charles Nowochin</a:t>
              </a:r>
            </a:p>
            <a:p>
              <a:pPr algn="ctr">
                <a:spcAft>
                  <a:spcPts val="1200"/>
                </a:spcAft>
              </a:pPr>
              <a:r>
                <a:rPr lang="en-CA" dirty="0" smtClean="0">
                  <a:hlinkClick r:id="rId3"/>
                </a:rPr>
                <a:t>Charles.Nowochin@rbc.com</a:t>
              </a:r>
              <a:r>
                <a:rPr lang="en-CA" dirty="0" smtClean="0"/>
                <a:t> </a:t>
              </a:r>
              <a:r>
                <a:rPr lang="en-CA" dirty="0"/>
                <a:t/>
              </a:r>
              <a:br>
                <a:rPr lang="en-CA" dirty="0"/>
              </a:br>
              <a:r>
                <a:rPr lang="en-CA" dirty="0" smtClean="0"/>
                <a:t>403-341-7996</a:t>
              </a:r>
              <a:endParaRPr lang="en-CA" dirty="0"/>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r="18127"/>
            <a:stretch/>
          </p:blipFill>
          <p:spPr>
            <a:xfrm>
              <a:off x="3688038" y="1290157"/>
              <a:ext cx="5036989" cy="2434555"/>
            </a:xfrm>
            <a:prstGeom prst="rect">
              <a:avLst/>
            </a:prstGeom>
            <a:noFill/>
          </p:spPr>
        </p:pic>
        <p:sp>
          <p:nvSpPr>
            <p:cNvPr id="9" name="Rectangle 8"/>
            <p:cNvSpPr/>
            <p:nvPr/>
          </p:nvSpPr>
          <p:spPr>
            <a:xfrm>
              <a:off x="422275" y="3774970"/>
              <a:ext cx="8302752" cy="2282504"/>
            </a:xfrm>
            <a:prstGeom prst="rect">
              <a:avLst/>
            </a:prstGeom>
            <a:solidFill>
              <a:srgbClr val="64ADB6"/>
            </a:solidFill>
            <a:ln w="38100">
              <a:noFill/>
            </a:ln>
          </p:spPr>
          <p:txBody>
            <a:bodyPr rtlCol="0" anchor="ctr">
              <a:noAutofit/>
            </a:bodyPr>
            <a:lstStyle/>
            <a:p>
              <a:pPr algn="ctr">
                <a:spcAft>
                  <a:spcPts val="1200"/>
                </a:spcAft>
              </a:pPr>
              <a:endParaRPr lang="en-US" dirty="0"/>
            </a:p>
          </p:txBody>
        </p:sp>
        <p:sp>
          <p:nvSpPr>
            <p:cNvPr id="10" name="Rectangle 9"/>
            <p:cNvSpPr/>
            <p:nvPr/>
          </p:nvSpPr>
          <p:spPr>
            <a:xfrm>
              <a:off x="4158115" y="4408390"/>
              <a:ext cx="4389120" cy="1015663"/>
            </a:xfrm>
            <a:prstGeom prst="rect">
              <a:avLst/>
            </a:prstGeom>
            <a:noFill/>
          </p:spPr>
          <p:txBody>
            <a:bodyPr wrap="square">
              <a:spAutoFit/>
            </a:bodyPr>
            <a:lstStyle/>
            <a:p>
              <a:pPr algn="ctr">
                <a:spcAft>
                  <a:spcPts val="1200"/>
                </a:spcAft>
              </a:pPr>
              <a:r>
                <a:rPr lang="en-CA" sz="2400" dirty="0" smtClean="0">
                  <a:solidFill>
                    <a:schemeClr val="bg1"/>
                  </a:solidFill>
                </a:rPr>
                <a:t>Melissa Rhodes</a:t>
              </a:r>
              <a:r>
                <a:rPr lang="en-CA" sz="2400" dirty="0">
                  <a:solidFill>
                    <a:schemeClr val="bg1"/>
                  </a:solidFill>
                </a:rPr>
                <a:t/>
              </a:r>
              <a:br>
                <a:rPr lang="en-CA" sz="2400" dirty="0">
                  <a:solidFill>
                    <a:schemeClr val="bg1"/>
                  </a:solidFill>
                </a:rPr>
              </a:br>
              <a:r>
                <a:rPr lang="en-CA" dirty="0" smtClean="0">
                  <a:solidFill>
                    <a:schemeClr val="bg1"/>
                  </a:solidFill>
                  <a:hlinkClick r:id="rId5"/>
                </a:rPr>
                <a:t>melissa.rhodes@rbc.com</a:t>
              </a:r>
              <a:r>
                <a:rPr lang="en-CA" dirty="0" smtClean="0">
                  <a:solidFill>
                    <a:schemeClr val="bg1"/>
                  </a:solidFill>
                </a:rPr>
                <a:t> </a:t>
              </a:r>
              <a:r>
                <a:rPr lang="en-CA" dirty="0">
                  <a:solidFill>
                    <a:schemeClr val="bg1"/>
                  </a:solidFill>
                </a:rPr>
                <a:t/>
              </a:r>
              <a:br>
                <a:rPr lang="en-CA" dirty="0">
                  <a:solidFill>
                    <a:schemeClr val="bg1"/>
                  </a:solidFill>
                </a:rPr>
              </a:br>
              <a:r>
                <a:rPr lang="en-CA" dirty="0" smtClean="0">
                  <a:solidFill>
                    <a:schemeClr val="bg1"/>
                  </a:solidFill>
                </a:rPr>
                <a:t>403-341-7407</a:t>
              </a:r>
              <a:endParaRPr lang="en-CA" dirty="0">
                <a:solidFill>
                  <a:schemeClr val="bg1"/>
                </a:solidFill>
              </a:endParaRPr>
            </a:p>
          </p:txBody>
        </p:sp>
        <p:cxnSp>
          <p:nvCxnSpPr>
            <p:cNvPr id="13" name="Straight Connector 12"/>
            <p:cNvCxnSpPr/>
            <p:nvPr/>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b="9880"/>
            <a:stretch/>
          </p:blipFill>
          <p:spPr>
            <a:xfrm>
              <a:off x="851605" y="3888629"/>
              <a:ext cx="3132567" cy="2168845"/>
            </a:xfrm>
            <a:prstGeom prst="rect">
              <a:avLst/>
            </a:prstGeom>
          </p:spPr>
        </p:pic>
        <p:cxnSp>
          <p:nvCxnSpPr>
            <p:cNvPr id="11" name="Straight Connector 10"/>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805976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340178375"/>
              </p:ext>
            </p:extLst>
          </p:nvPr>
        </p:nvGraphicFramePr>
        <p:xfrm>
          <a:off x="431800" y="1115010"/>
          <a:ext cx="8280400" cy="4829394"/>
        </p:xfrm>
        <a:graphic>
          <a:graphicData uri="http://schemas.openxmlformats.org/drawingml/2006/table">
            <a:tbl>
              <a:tblPr firstRow="1" bandRow="1">
                <a:tableStyleId>{5C22544A-7EE6-4342-B048-85BDC9FD1C3A}</a:tableStyleId>
              </a:tblPr>
              <a:tblGrid>
                <a:gridCol w="1238380"/>
                <a:gridCol w="7042020"/>
              </a:tblGrid>
              <a:tr h="510259">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1</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Types of Accounts</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0259">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2</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Taxable vs. Non-Taxable </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0259">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3</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Registered vs. Non-Registered </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0259">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4</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What is a Brokerage Firm?</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729562">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5</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Overview of Non-Registered Account Types</a:t>
                      </a:r>
                    </a:p>
                    <a:p>
                      <a:pPr marL="285750" indent="-285750">
                        <a:buFont typeface="Arial" panose="020B0604020202020204" pitchFamily="34" charset="0"/>
                        <a:buChar char="•"/>
                      </a:pPr>
                      <a:r>
                        <a:rPr lang="en-US" sz="1600" b="0" dirty="0" smtClean="0">
                          <a:solidFill>
                            <a:schemeClr val="accent6"/>
                          </a:solidFill>
                          <a:latin typeface="Arial" panose="020B0604020202020204" pitchFamily="34" charset="0"/>
                          <a:ea typeface="Times New Roman" pitchFamily="18" charset="0"/>
                          <a:cs typeface="Arial" panose="020B0604020202020204" pitchFamily="34" charset="0"/>
                        </a:rPr>
                        <a:t>Bank Accounts</a:t>
                      </a:r>
                    </a:p>
                    <a:p>
                      <a:pPr marL="285750" indent="-285750">
                        <a:buFont typeface="Arial" panose="020B0604020202020204" pitchFamily="34" charset="0"/>
                        <a:buChar char="•"/>
                      </a:pPr>
                      <a:r>
                        <a:rPr lang="en-US" sz="1600" b="0" dirty="0" smtClean="0">
                          <a:solidFill>
                            <a:schemeClr val="accent6"/>
                          </a:solidFill>
                          <a:latin typeface="Arial" panose="020B0604020202020204" pitchFamily="34" charset="0"/>
                          <a:ea typeface="Times New Roman" pitchFamily="18" charset="0"/>
                          <a:cs typeface="Arial" panose="020B0604020202020204" pitchFamily="34" charset="0"/>
                        </a:rPr>
                        <a:t>Investment Accounts</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0259">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6</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Growing Retirement Plans for Future Use</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729562">
                <a:tc>
                  <a:txBody>
                    <a:bodyPr/>
                    <a:lstStyle/>
                    <a:p>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7</a:t>
                      </a:r>
                      <a:endParaRPr lang="en-US" sz="22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ea typeface="Times New Roman" pitchFamily="18" charset="0"/>
                          <a:cs typeface="Arial" panose="020B0604020202020204" pitchFamily="34" charset="0"/>
                        </a:rPr>
                        <a:t>Overview of Registered Account Types</a:t>
                      </a:r>
                    </a:p>
                    <a:p>
                      <a:pPr marL="285750" indent="-285750">
                        <a:buFont typeface="Arial" panose="020B0604020202020204" pitchFamily="34" charset="0"/>
                        <a:buChar char="•"/>
                      </a:pPr>
                      <a:r>
                        <a:rPr lang="en-US" sz="1600" b="0" dirty="0" smtClean="0">
                          <a:solidFill>
                            <a:schemeClr val="accent6"/>
                          </a:solidFill>
                          <a:latin typeface="Arial" panose="020B0604020202020204" pitchFamily="34" charset="0"/>
                          <a:ea typeface="Times New Roman" pitchFamily="18" charset="0"/>
                          <a:cs typeface="Arial" panose="020B0604020202020204" pitchFamily="34" charset="0"/>
                        </a:rPr>
                        <a:t>Taxable – Pension, Retirement, Education, Disability Plans</a:t>
                      </a:r>
                    </a:p>
                    <a:p>
                      <a:pPr marL="285750" indent="-285750">
                        <a:buFont typeface="Arial" panose="020B0604020202020204" pitchFamily="34" charset="0"/>
                        <a:buChar char="•"/>
                      </a:pPr>
                      <a:r>
                        <a:rPr lang="en-US" sz="1600" b="0" dirty="0" smtClean="0">
                          <a:solidFill>
                            <a:schemeClr val="accent6"/>
                          </a:solidFill>
                          <a:latin typeface="Arial" panose="020B0604020202020204" pitchFamily="34" charset="0"/>
                          <a:ea typeface="Times New Roman" pitchFamily="18" charset="0"/>
                          <a:cs typeface="Arial" panose="020B0604020202020204" pitchFamily="34" charset="0"/>
                        </a:rPr>
                        <a:t>Non-Taxable – Tax-Free Savings Accounts</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5102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dirty="0" smtClean="0">
                          <a:solidFill>
                            <a:schemeClr val="bg1"/>
                          </a:solidFill>
                          <a:latin typeface="Arial" panose="020B0604020202020204" pitchFamily="34" charset="0"/>
                          <a:ea typeface="Times New Roman" pitchFamily="18" charset="0"/>
                          <a:cs typeface="Arial" panose="020B0604020202020204" pitchFamily="34" charset="0"/>
                        </a:rPr>
                        <a:t>PART 8</a:t>
                      </a:r>
                      <a:endParaRPr lang="en-US" sz="2200" b="0" dirty="0" smtClean="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dirty="0" smtClean="0">
                          <a:solidFill>
                            <a:schemeClr val="accent6"/>
                          </a:solidFill>
                          <a:latin typeface="Arial" panose="020B0604020202020204" pitchFamily="34" charset="0"/>
                          <a:cs typeface="Arial" panose="020B0604020202020204" pitchFamily="34" charset="0"/>
                        </a:rPr>
                        <a:t>Group Discussions</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Title 1"/>
          <p:cNvSpPr>
            <a:spLocks noGrp="1"/>
          </p:cNvSpPr>
          <p:nvPr>
            <p:ph type="title"/>
          </p:nvPr>
        </p:nvSpPr>
        <p:spPr/>
        <p:txBody>
          <a:bodyPr/>
          <a:lstStyle/>
          <a:p>
            <a:r>
              <a:rPr lang="en-US" noProof="0" dirty="0" smtClean="0">
                <a:latin typeface="Georgia" panose="02040502050405020303" pitchFamily="18" charset="0"/>
              </a:rPr>
              <a:t>Today’s Agenda</a:t>
            </a:r>
            <a:endParaRPr lang="en-US" noProof="0"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13406"/>
          <a:stretch/>
        </p:blipFill>
        <p:spPr>
          <a:xfrm>
            <a:off x="6565232" y="1820635"/>
            <a:ext cx="2578768" cy="2796544"/>
          </a:xfrm>
          <a:prstGeom prst="rect">
            <a:avLst/>
          </a:prstGeom>
        </p:spPr>
      </p:pic>
    </p:spTree>
    <p:extLst>
      <p:ext uri="{BB962C8B-B14F-4D97-AF65-F5344CB8AC3E}">
        <p14:creationId xmlns:p14="http://schemas.microsoft.com/office/powerpoint/2010/main" val="208461449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1800" y="918108"/>
            <a:ext cx="8280400" cy="4985980"/>
          </a:xfrm>
          <a:prstGeom prst="rect">
            <a:avLst/>
          </a:prstGeom>
          <a:noFill/>
        </p:spPr>
        <p:txBody>
          <a:bodyPr wrap="square" lIns="0" tIns="0" rIns="0" bIns="0" rtlCol="0">
            <a:spAutoFit/>
          </a:bodyPr>
          <a:lstStyle/>
          <a:p>
            <a:pPr>
              <a:spcAft>
                <a:spcPts val="600"/>
              </a:spcAft>
            </a:pPr>
            <a:r>
              <a:rPr lang="en-US" altLang="en-US" sz="1200" dirty="0">
                <a:solidFill>
                  <a:srgbClr val="4B4F54"/>
                </a:solidFill>
                <a:ea typeface="ＭＳ Ｐゴシック" charset="-128"/>
                <a:cs typeface="Calibri" charset="0"/>
              </a:rPr>
              <a:t>This </a:t>
            </a:r>
            <a:r>
              <a:rPr lang="en-US" altLang="en-US" sz="1200" dirty="0" smtClean="0">
                <a:solidFill>
                  <a:srgbClr val="4B4F54"/>
                </a:solidFill>
                <a:ea typeface="ＭＳ Ｐゴシック" charset="-128"/>
                <a:cs typeface="Calibri" charset="0"/>
              </a:rPr>
              <a:t>presentation has </a:t>
            </a:r>
            <a:r>
              <a:rPr lang="en-US" altLang="en-US" sz="1200" dirty="0">
                <a:solidFill>
                  <a:srgbClr val="4B4F54"/>
                </a:solidFill>
                <a:ea typeface="ＭＳ Ｐゴシック" charset="-128"/>
                <a:cs typeface="Calibri" charset="0"/>
              </a:rPr>
              <a:t>been prepared for use by the RBC Wealth Management member companies, RBC Dominion Securities Inc. (RBC DS)*, RBC Phillips, Hager &amp; North Investment Counsel Inc. (RBC PH&amp;N IC), RBC Global Asset Management Inc. (RBC GAM), Royal Trust Corporation of Canada and The Royal Trust Company (collectively, the “Companies”) and their affiliates, RBC Direct Investing Inc. (RBC DI)*, RBC Wealth Management Financial Services Inc. (RBC WMFS) and Royal Mutual Funds Inc. (RMFI). *Member–Canadian Investor Protection Fund. Each of the Companies, their affiliates and the Royal Bank of Canada are separate corporate entities which are affiliated. “RBC advisor” refers to Private Bankers who are employees of Royal Bank of Canada and licensed representatives of RMFI, Investment Counsellors who are employees of RBC PH&amp;N IC and the private client division of RBC GAM, Senior Trust Advisors and Trust Officers who are employees of The Royal Trust Company or Royal Trust Corporation of Canada, or Investment Advisors who are employees of RBC DS. In Quebec, financial planning services are provided by RMFI or RBC WMFS and each is licensed as a financial services firm in that province. In the rest of Canada, financial planning services are available through RMFI, Royal Trust Corporation of Canada, The Royal Trust Company, or RBC DS. Estate and trust services are provided by Royal Trust Corporation of Canada and The Royal Trust Company. If specific products or services are not offered by one of the Companies or RMFI, clients may request a referral to another RBC partner. Insurance products are offered through RBC WMFS, a subsidiary of RBC DS. When providing life insurance products in all provinces except Quebec, Investment Advisors are acting as Insurance Representatives of RBC WMFS. In Quebec, Investment Advisors are acting as Financial Security Advisors of RBC WMFS. The strategies, advice and technical content in this publication are provided for the general guidance and benefit of our clients, based on information believed to be accurate and complete, but we cannot guarantee its accuracy or completeness. This publication is not intended as nor does it constitute tax or legal advice. Readers should consult a qualified legal, tax or other professional advisor when planning to implement a strategy. This will ensure that their individual circumstances have been considered properly and that action is taken on the latest available information. Interest rates, market conditions, tax rules, and other investment factors are subject to change. This information is not investment advice and should only be used in conjunction with a discussion with your RBC advisor. None of the Companies, RMFI, RBC WMFS, RBC DI, Royal Bank of Canada or any of its affiliates or any other person accepts any liability whatsoever for any direct or consequential loss arising from any use of this report or the information contained herein. ® Registered trademarks of Royal Bank of Canada. Used under license. © </a:t>
            </a:r>
            <a:r>
              <a:rPr lang="en-US" altLang="en-US" sz="1200" dirty="0" smtClean="0">
                <a:solidFill>
                  <a:srgbClr val="4B4F54"/>
                </a:solidFill>
                <a:ea typeface="ＭＳ Ｐゴシック" charset="-128"/>
                <a:cs typeface="Calibri" charset="0"/>
              </a:rPr>
              <a:t>2019 </a:t>
            </a:r>
            <a:r>
              <a:rPr lang="en-US" altLang="en-US" sz="1200" dirty="0">
                <a:solidFill>
                  <a:srgbClr val="4B4F54"/>
                </a:solidFill>
                <a:ea typeface="ＭＳ Ｐゴシック" charset="-128"/>
                <a:cs typeface="Calibri" charset="0"/>
              </a:rPr>
              <a:t>Royal Bank of Canada. All rights reserved</a:t>
            </a:r>
            <a:r>
              <a:rPr lang="en-US" altLang="en-US" sz="1200" dirty="0" smtClean="0">
                <a:solidFill>
                  <a:srgbClr val="4B4F54"/>
                </a:solidFill>
                <a:ea typeface="ＭＳ Ｐゴシック" charset="-128"/>
                <a:cs typeface="Calibri" charset="0"/>
              </a:rPr>
              <a:t>.</a:t>
            </a:r>
          </a:p>
        </p:txBody>
      </p:sp>
      <p:sp>
        <p:nvSpPr>
          <p:cNvPr id="9" name="Title 8"/>
          <p:cNvSpPr>
            <a:spLocks noGrp="1"/>
          </p:cNvSpPr>
          <p:nvPr>
            <p:ph type="title"/>
          </p:nvPr>
        </p:nvSpPr>
        <p:spPr/>
        <p:txBody>
          <a:bodyPr/>
          <a:lstStyle/>
          <a:p>
            <a:r>
              <a:rPr lang="en-US" noProof="0" dirty="0" smtClean="0"/>
              <a:t>Thank you!</a:t>
            </a:r>
            <a:endParaRPr lang="en-US" noProof="0" dirty="0"/>
          </a:p>
        </p:txBody>
      </p:sp>
    </p:spTree>
    <p:extLst>
      <p:ext uri="{BB962C8B-B14F-4D97-AF65-F5344CB8AC3E}">
        <p14:creationId xmlns:p14="http://schemas.microsoft.com/office/powerpoint/2010/main" val="40568766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57450"/>
            <a:ext cx="5401388" cy="3600925"/>
          </a:xfrm>
          <a:prstGeom prst="rect">
            <a:avLst/>
          </a:prstGeom>
        </p:spPr>
      </p:pic>
      <p:sp>
        <p:nvSpPr>
          <p:cNvPr id="4" name="Title 3"/>
          <p:cNvSpPr>
            <a:spLocks noGrp="1"/>
          </p:cNvSpPr>
          <p:nvPr>
            <p:ph type="title"/>
          </p:nvPr>
        </p:nvSpPr>
        <p:spPr>
          <a:xfrm>
            <a:off x="1849569" y="261824"/>
            <a:ext cx="8307939" cy="363600"/>
          </a:xfrm>
        </p:spPr>
        <p:txBody>
          <a:bodyPr/>
          <a:lstStyle/>
          <a:p>
            <a:r>
              <a:rPr lang="en-US" noProof="0" dirty="0" smtClean="0"/>
              <a:t>Types of Accounts</a:t>
            </a:r>
            <a:endParaRPr lang="en-US" noProof="0" dirty="0"/>
          </a:p>
        </p:txBody>
      </p:sp>
      <p:sp>
        <p:nvSpPr>
          <p:cNvPr id="11" name="Rectangle 10"/>
          <p:cNvSpPr>
            <a:spLocks noChangeArrowheads="1"/>
          </p:cNvSpPr>
          <p:nvPr/>
        </p:nvSpPr>
        <p:spPr bwMode="auto">
          <a:xfrm rot="2592757">
            <a:off x="1282178" y="4256058"/>
            <a:ext cx="1800225" cy="923925"/>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en-US" sz="5400" b="1" dirty="0">
                <a:ln w="18000">
                  <a:noFill/>
                  <a:prstDash val="solid"/>
                  <a:miter lim="800000"/>
                </a:ln>
                <a:solidFill>
                  <a:srgbClr val="E28432"/>
                </a:solidFill>
                <a:effectLst/>
                <a:ea typeface="ＭＳ Ｐゴシック" charset="0"/>
                <a:cs typeface="Arial" charset="0"/>
              </a:rPr>
              <a:t>RRIF</a:t>
            </a:r>
            <a:endParaRPr lang="en-US" sz="5400" b="1" dirty="0">
              <a:ln w="18000">
                <a:noFill/>
                <a:prstDash val="solid"/>
                <a:miter lim="800000"/>
              </a:ln>
              <a:solidFill>
                <a:srgbClr val="E28432"/>
              </a:solidFill>
              <a:effectLst/>
              <a:ea typeface="ＭＳ Ｐゴシック" charset="0"/>
              <a:cs typeface="ＭＳ Ｐゴシック" charset="0"/>
            </a:endParaRPr>
          </a:p>
        </p:txBody>
      </p:sp>
      <p:sp>
        <p:nvSpPr>
          <p:cNvPr id="12" name="Rectangle 11"/>
          <p:cNvSpPr>
            <a:spLocks noChangeArrowheads="1"/>
          </p:cNvSpPr>
          <p:nvPr/>
        </p:nvSpPr>
        <p:spPr bwMode="auto">
          <a:xfrm rot="2074731">
            <a:off x="2311630" y="5000026"/>
            <a:ext cx="2108200" cy="923925"/>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en-US" sz="5400" b="1" dirty="0">
                <a:ln w="18000">
                  <a:noFill/>
                  <a:prstDash val="solid"/>
                  <a:miter lim="800000"/>
                </a:ln>
                <a:solidFill>
                  <a:srgbClr val="46797B"/>
                </a:solidFill>
                <a:effectLst/>
                <a:ea typeface="ＭＳ Ｐゴシック" charset="0"/>
                <a:cs typeface="Arial" charset="0"/>
              </a:rPr>
              <a:t>RDSP</a:t>
            </a:r>
            <a:endParaRPr lang="en-US" sz="5400" b="1" dirty="0">
              <a:ln w="18000">
                <a:noFill/>
                <a:prstDash val="solid"/>
                <a:miter lim="800000"/>
              </a:ln>
              <a:solidFill>
                <a:srgbClr val="46797B"/>
              </a:solidFill>
              <a:effectLst/>
              <a:ea typeface="ＭＳ Ｐゴシック" charset="0"/>
              <a:cs typeface="ＭＳ Ｐゴシック" charset="0"/>
            </a:endParaRPr>
          </a:p>
        </p:txBody>
      </p:sp>
      <p:sp>
        <p:nvSpPr>
          <p:cNvPr id="13" name="Rectangle 12"/>
          <p:cNvSpPr/>
          <p:nvPr/>
        </p:nvSpPr>
        <p:spPr>
          <a:xfrm rot="20324216">
            <a:off x="602257" y="4631451"/>
            <a:ext cx="2930489" cy="923330"/>
          </a:xfrm>
          <a:prstGeom prst="rect">
            <a:avLst/>
          </a:prstGeom>
          <a:noFill/>
          <a:effectLst>
            <a:outerShdw blurRad="114300" dist="50800" dir="3000000" algn="ctr" rotWithShape="0">
              <a:srgbClr val="000000">
                <a:alpha val="43137"/>
              </a:srgbClr>
            </a:outerShdw>
          </a:effectLst>
        </p:spPr>
        <p:txBody>
          <a:bodyPr>
            <a:spAutoFit/>
          </a:bodyPr>
          <a:lstStyle/>
          <a:p>
            <a:pPr algn="ctr" fontAlgn="base">
              <a:spcBef>
                <a:spcPct val="0"/>
              </a:spcBef>
              <a:spcAft>
                <a:spcPct val="0"/>
              </a:spcAft>
              <a:defRPr/>
            </a:pPr>
            <a:r>
              <a:rPr lang="en-US" sz="5400" b="1" dirty="0">
                <a:ln w="11430">
                  <a:noFill/>
                </a:ln>
                <a:solidFill>
                  <a:srgbClr val="00A1AD"/>
                </a:solidFill>
                <a:effectLst/>
                <a:ea typeface="ＭＳ Ｐゴシック" charset="0"/>
                <a:cs typeface="Arial" charset="0"/>
              </a:rPr>
              <a:t>RPP DB </a:t>
            </a:r>
            <a:endParaRPr lang="en-US" sz="5400" b="1" dirty="0">
              <a:ln w="11430">
                <a:noFill/>
              </a:ln>
              <a:solidFill>
                <a:srgbClr val="00A1AD"/>
              </a:solidFill>
              <a:effectLst/>
              <a:ea typeface="ＭＳ Ｐゴシック" charset="0"/>
              <a:cs typeface="ＭＳ Ｐゴシック" charset="0"/>
            </a:endParaRPr>
          </a:p>
        </p:txBody>
      </p:sp>
      <p:sp>
        <p:nvSpPr>
          <p:cNvPr id="14" name="Rectangle 13"/>
          <p:cNvSpPr>
            <a:spLocks noChangeArrowheads="1"/>
          </p:cNvSpPr>
          <p:nvPr/>
        </p:nvSpPr>
        <p:spPr bwMode="auto">
          <a:xfrm rot="20971576">
            <a:off x="1214634" y="5106123"/>
            <a:ext cx="2789237" cy="923925"/>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en-US" sz="5400" b="1" dirty="0">
                <a:ln w="18000">
                  <a:noFill/>
                  <a:prstDash val="solid"/>
                  <a:miter lim="800000"/>
                </a:ln>
                <a:solidFill>
                  <a:srgbClr val="FFC000"/>
                </a:solidFill>
                <a:effectLst/>
                <a:ea typeface="ＭＳ Ｐゴシック" charset="0"/>
                <a:cs typeface="Arial" charset="0"/>
              </a:rPr>
              <a:t>RPP DC</a:t>
            </a:r>
          </a:p>
        </p:txBody>
      </p:sp>
      <p:sp>
        <p:nvSpPr>
          <p:cNvPr id="15" name="Rectangle 14"/>
          <p:cNvSpPr/>
          <p:nvPr/>
        </p:nvSpPr>
        <p:spPr>
          <a:xfrm rot="1108191">
            <a:off x="2316302" y="3816499"/>
            <a:ext cx="1415772" cy="923330"/>
          </a:xfrm>
          <a:prstGeom prst="rect">
            <a:avLst/>
          </a:prstGeom>
          <a:noFill/>
          <a:effectLst>
            <a:outerShdw blurRad="114300" dist="50800" dir="3000000" algn="ctr" rotWithShape="0">
              <a:srgbClr val="000000">
                <a:alpha val="43137"/>
              </a:srgbClr>
            </a:outerShdw>
          </a:effectLst>
        </p:spPr>
        <p:txBody>
          <a:bodyPr wrap="none">
            <a:spAutoFit/>
          </a:bodyPr>
          <a:lstStyle/>
          <a:p>
            <a:pPr algn="ctr" fontAlgn="base">
              <a:spcBef>
                <a:spcPct val="0"/>
              </a:spcBef>
              <a:spcAft>
                <a:spcPct val="0"/>
              </a:spcAft>
              <a:defRPr/>
            </a:pPr>
            <a:r>
              <a:rPr lang="en-US" sz="5400" b="1" spc="300" dirty="0">
                <a:ln w="11430" cmpd="sng">
                  <a:noFill/>
                  <a:prstDash val="solid"/>
                  <a:miter lim="800000"/>
                </a:ln>
                <a:solidFill>
                  <a:srgbClr val="BEA600"/>
                </a:solidFill>
                <a:effectLst/>
                <a:ea typeface="ＭＳ Ｐゴシック" charset="0"/>
                <a:cs typeface="Arial" charset="0"/>
              </a:rPr>
              <a:t>IPP</a:t>
            </a:r>
            <a:endParaRPr lang="en-US" sz="5400" b="1" spc="300" dirty="0">
              <a:ln w="11430" cmpd="sng">
                <a:noFill/>
                <a:prstDash val="solid"/>
                <a:miter lim="800000"/>
              </a:ln>
              <a:solidFill>
                <a:srgbClr val="BEA600"/>
              </a:solidFill>
              <a:effectLst/>
              <a:ea typeface="ＭＳ Ｐゴシック" charset="0"/>
              <a:cs typeface="ＭＳ Ｐゴシック" charset="0"/>
            </a:endParaRPr>
          </a:p>
        </p:txBody>
      </p:sp>
      <p:sp>
        <p:nvSpPr>
          <p:cNvPr id="16" name="Rectangle 15"/>
          <p:cNvSpPr>
            <a:spLocks noChangeArrowheads="1"/>
          </p:cNvSpPr>
          <p:nvPr/>
        </p:nvSpPr>
        <p:spPr bwMode="auto">
          <a:xfrm rot="-1876521">
            <a:off x="521085" y="4068335"/>
            <a:ext cx="2069797" cy="923330"/>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en-US" sz="5400" b="1" dirty="0">
                <a:ln w="17780" cmpd="sng">
                  <a:noFill/>
                  <a:prstDash val="solid"/>
                  <a:miter lim="800000"/>
                </a:ln>
                <a:solidFill>
                  <a:srgbClr val="BEA600"/>
                </a:solidFill>
                <a:effectLst/>
                <a:ea typeface="ＭＳ Ｐゴシック" charset="0"/>
                <a:cs typeface="Arial" charset="0"/>
              </a:rPr>
              <a:t>RESP</a:t>
            </a:r>
            <a:endParaRPr lang="en-US" sz="5400" b="1" dirty="0">
              <a:ln w="17780" cmpd="sng">
                <a:noFill/>
                <a:prstDash val="solid"/>
                <a:miter lim="800000"/>
              </a:ln>
              <a:solidFill>
                <a:srgbClr val="BEA600"/>
              </a:solidFill>
              <a:effectLst/>
              <a:ea typeface="ＭＳ Ｐゴシック" charset="0"/>
              <a:cs typeface="ＭＳ Ｐゴシック" charset="0"/>
            </a:endParaRPr>
          </a:p>
        </p:txBody>
      </p:sp>
      <p:sp>
        <p:nvSpPr>
          <p:cNvPr id="17" name="Rectangle 16"/>
          <p:cNvSpPr>
            <a:spLocks noChangeArrowheads="1"/>
          </p:cNvSpPr>
          <p:nvPr/>
        </p:nvSpPr>
        <p:spPr bwMode="auto">
          <a:xfrm rot="325284">
            <a:off x="1743863" y="5205985"/>
            <a:ext cx="1800225" cy="923925"/>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en-US" sz="5400" b="1" dirty="0">
                <a:ln w="17780" cmpd="sng">
                  <a:noFill/>
                  <a:prstDash val="solid"/>
                  <a:miter lim="800000"/>
                </a:ln>
                <a:solidFill>
                  <a:srgbClr val="A03123"/>
                </a:solidFill>
                <a:effectLst/>
                <a:ea typeface="ＭＳ Ｐゴシック" charset="0"/>
                <a:cs typeface="Arial" charset="0"/>
              </a:rPr>
              <a:t>LIRA</a:t>
            </a:r>
            <a:endParaRPr lang="en-US" sz="5400" b="1" dirty="0">
              <a:ln w="17780" cmpd="sng">
                <a:noFill/>
                <a:prstDash val="solid"/>
                <a:miter lim="800000"/>
              </a:ln>
              <a:solidFill>
                <a:srgbClr val="A03123"/>
              </a:solidFill>
              <a:effectLst/>
              <a:ea typeface="ＭＳ Ｐゴシック" charset="0"/>
              <a:cs typeface="ＭＳ Ｐゴシック" charset="0"/>
            </a:endParaRPr>
          </a:p>
        </p:txBody>
      </p:sp>
      <p:sp>
        <p:nvSpPr>
          <p:cNvPr id="18" name="Rectangle 17"/>
          <p:cNvSpPr>
            <a:spLocks noChangeArrowheads="1"/>
          </p:cNvSpPr>
          <p:nvPr/>
        </p:nvSpPr>
        <p:spPr bwMode="auto">
          <a:xfrm rot="-1658708">
            <a:off x="2953832" y="4674158"/>
            <a:ext cx="1223962" cy="923925"/>
          </a:xfrm>
          <a:prstGeom prst="rect">
            <a:avLst/>
          </a:prstGeom>
          <a:noFill/>
          <a:ln>
            <a:noFill/>
          </a:ln>
          <a:effectLst>
            <a:outerShdw blurRad="50800" dist="38100" dir="2700000" algn="tl" rotWithShape="0">
              <a:srgbClr val="808080">
                <a:alpha val="3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en-US" sz="5400" b="1" dirty="0">
                <a:ln w="24500" cmpd="dbl">
                  <a:noFill/>
                  <a:prstDash val="solid"/>
                  <a:miter lim="800000"/>
                </a:ln>
                <a:solidFill>
                  <a:srgbClr val="644B78"/>
                </a:solidFill>
                <a:effectLst>
                  <a:outerShdw blurRad="38100" dist="38100" dir="7020000" algn="tl">
                    <a:srgbClr val="000000">
                      <a:alpha val="35000"/>
                    </a:srgbClr>
                  </a:outerShdw>
                </a:effectLst>
                <a:ea typeface="ＭＳ Ｐゴシック" charset="0"/>
                <a:cs typeface="Arial" charset="0"/>
              </a:rPr>
              <a:t>LIF</a:t>
            </a:r>
            <a:endParaRPr lang="en-US" sz="5400" b="1" dirty="0">
              <a:ln w="24500" cmpd="dbl">
                <a:noFill/>
                <a:prstDash val="solid"/>
                <a:miter lim="800000"/>
              </a:ln>
              <a:solidFill>
                <a:srgbClr val="644B78"/>
              </a:solidFill>
              <a:effectLst>
                <a:outerShdw blurRad="38100" dist="38100" dir="7020000" algn="tl">
                  <a:srgbClr val="000000">
                    <a:alpha val="35000"/>
                  </a:srgbClr>
                </a:outerShdw>
              </a:effectLst>
              <a:ea typeface="ＭＳ Ｐゴシック" charset="0"/>
              <a:cs typeface="ＭＳ Ｐゴシック" charset="0"/>
            </a:endParaRPr>
          </a:p>
        </p:txBody>
      </p:sp>
      <p:sp>
        <p:nvSpPr>
          <p:cNvPr id="19" name="Rectangle 18"/>
          <p:cNvSpPr>
            <a:spLocks noChangeArrowheads="1"/>
          </p:cNvSpPr>
          <p:nvPr/>
        </p:nvSpPr>
        <p:spPr bwMode="auto">
          <a:xfrm rot="2004564">
            <a:off x="1059732" y="4721513"/>
            <a:ext cx="2663446" cy="923330"/>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defRPr/>
            </a:pPr>
            <a:r>
              <a:rPr lang="en-US" sz="5400" b="1" dirty="0">
                <a:ln w="17780" cmpd="sng">
                  <a:noFill/>
                  <a:prstDash val="solid"/>
                  <a:miter lim="800000"/>
                </a:ln>
                <a:solidFill>
                  <a:srgbClr val="6D702E"/>
                </a:solidFill>
                <a:effectLst/>
                <a:ea typeface="ＭＳ Ｐゴシック" charset="0"/>
                <a:cs typeface="Arial" charset="0"/>
              </a:rPr>
              <a:t>RRSP</a:t>
            </a:r>
            <a:endParaRPr lang="en-US" sz="5400" b="1" dirty="0">
              <a:ln w="17780" cmpd="sng">
                <a:noFill/>
                <a:prstDash val="solid"/>
                <a:miter lim="800000"/>
              </a:ln>
              <a:solidFill>
                <a:srgbClr val="6D702E"/>
              </a:solidFill>
              <a:effectLst/>
              <a:ea typeface="ＭＳ Ｐゴシック" charset="0"/>
              <a:cs typeface="ＭＳ Ｐゴシック" charset="0"/>
            </a:endParaRPr>
          </a:p>
        </p:txBody>
      </p:sp>
      <p:sp>
        <p:nvSpPr>
          <p:cNvPr id="20" name="Rectangle 19"/>
          <p:cNvSpPr>
            <a:spLocks noChangeArrowheads="1"/>
          </p:cNvSpPr>
          <p:nvPr/>
        </p:nvSpPr>
        <p:spPr bwMode="auto">
          <a:xfrm rot="524575">
            <a:off x="1672650" y="4058127"/>
            <a:ext cx="1992853" cy="923330"/>
          </a:xfrm>
          <a:prstGeom prst="rect">
            <a:avLst/>
          </a:prstGeom>
          <a:noFill/>
          <a:ln>
            <a:noFill/>
          </a:ln>
          <a:effectLst>
            <a:outerShdw blurRad="114300" dist="50800" dir="3000000" algn="ctr" rotWithShape="0">
              <a:srgbClr val="000000">
                <a:alpha val="4313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en-US" sz="5400" b="1" dirty="0">
                <a:ln w="18000">
                  <a:noFill/>
                  <a:prstDash val="solid"/>
                  <a:miter lim="800000"/>
                </a:ln>
                <a:solidFill>
                  <a:srgbClr val="9A6B58"/>
                </a:solidFill>
                <a:effectLst/>
                <a:ea typeface="ＭＳ Ｐゴシック" charset="0"/>
                <a:cs typeface="Arial" charset="0"/>
              </a:rPr>
              <a:t>TFSA</a:t>
            </a:r>
            <a:endParaRPr lang="en-US" sz="5400" b="1" dirty="0">
              <a:ln w="18000">
                <a:noFill/>
                <a:prstDash val="solid"/>
                <a:miter lim="800000"/>
              </a:ln>
              <a:solidFill>
                <a:srgbClr val="9A6B58"/>
              </a:solidFill>
              <a:effectLst/>
              <a:ea typeface="ＭＳ Ｐゴシック" charset="0"/>
              <a:cs typeface="ＭＳ Ｐゴシック" charset="0"/>
            </a:endParaRPr>
          </a:p>
        </p:txBody>
      </p:sp>
      <p:cxnSp>
        <p:nvCxnSpPr>
          <p:cNvPr id="26" name="Straight Connector 25"/>
          <p:cNvCxnSpPr/>
          <p:nvPr/>
        </p:nvCxnSpPr>
        <p:spPr>
          <a:xfrm>
            <a:off x="0"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21" name="Text Placeholder 23"/>
          <p:cNvSpPr txBox="1">
            <a:spLocks/>
          </p:cNvSpPr>
          <p:nvPr/>
        </p:nvSpPr>
        <p:spPr>
          <a:xfrm>
            <a:off x="1143000" y="1039252"/>
            <a:ext cx="7653481" cy="375974"/>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GB" sz="2800" kern="1200" dirty="0">
                <a:solidFill>
                  <a:srgbClr val="002567"/>
                </a:solidFill>
                <a:latin typeface="Calibri" pitchFamily="34" charset="0"/>
                <a:ea typeface="Times New Roman" pitchFamily="18" charset="0"/>
                <a:cs typeface="Calibri" pitchFamily="34" charset="0"/>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solidFill>
                  <a:schemeClr val="accent6"/>
                </a:solidFill>
              </a:rPr>
              <a:t>ALPHABET SOUP OF ACCOUNT TYPES</a:t>
            </a:r>
            <a:endParaRPr lang="en-US" dirty="0">
              <a:solidFill>
                <a:schemeClr val="accent6"/>
              </a:solidFill>
            </a:endParaRPr>
          </a:p>
        </p:txBody>
      </p:sp>
      <p:sp>
        <p:nvSpPr>
          <p:cNvPr id="22" name="Pentagon 1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a:t>
            </a:r>
            <a:r>
              <a:rPr lang="en-US" dirty="0">
                <a:solidFill>
                  <a:schemeClr val="bg1"/>
                </a:solidFill>
              </a:rPr>
              <a:t>1</a:t>
            </a:r>
          </a:p>
        </p:txBody>
      </p:sp>
    </p:spTree>
    <p:extLst>
      <p:ext uri="{BB962C8B-B14F-4D97-AF65-F5344CB8AC3E}">
        <p14:creationId xmlns:p14="http://schemas.microsoft.com/office/powerpoint/2010/main" val="55160962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 presetClass="entr" presetSubtype="0" fill="hold" grpId="1" nodeType="after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500"/>
                            </p:stCondLst>
                            <p:childTnLst>
                              <p:par>
                                <p:cTn id="12" presetID="42" presetClass="path" presetSubtype="0" accel="50000" decel="50000" fill="hold" grpId="0" nodeType="afterEffect">
                                  <p:stCondLst>
                                    <p:cond delay="0"/>
                                  </p:stCondLst>
                                  <p:childTnLst>
                                    <p:animMotion origin="layout" path="M 0.00209 -0.01482 L 0.37639 -0.06158 " pathEditMode="relative" rAng="0" ptsTypes="AA">
                                      <p:cBhvr>
                                        <p:cTn id="13" dur="400" fill="hold"/>
                                        <p:tgtEl>
                                          <p:spTgt spid="14"/>
                                        </p:tgtEl>
                                        <p:attrNameLst>
                                          <p:attrName>ppt_x</p:attrName>
                                          <p:attrName>ppt_y</p:attrName>
                                        </p:attrNameLst>
                                      </p:cBhvr>
                                      <p:rCtr x="18715" y="-2338"/>
                                    </p:animMotion>
                                  </p:childTnLst>
                                </p:cTn>
                              </p:par>
                            </p:childTnLst>
                          </p:cTn>
                        </p:par>
                        <p:par>
                          <p:cTn id="14" fill="hold">
                            <p:stCondLst>
                              <p:cond delay="900"/>
                            </p:stCondLst>
                            <p:childTnLst>
                              <p:par>
                                <p:cTn id="15" presetID="1" presetClass="entr" presetSubtype="0" fill="hold" grpId="1"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42" presetClass="path" presetSubtype="0" accel="50000" decel="50000" fill="hold" grpId="0" nodeType="withEffect">
                                  <p:stCondLst>
                                    <p:cond delay="0"/>
                                  </p:stCondLst>
                                  <p:childTnLst>
                                    <p:animMotion origin="layout" path="M 1.11111E-6 3.33333E-6 L 0.19948 -0.23473 " pathEditMode="relative" rAng="0" ptsTypes="AA">
                                      <p:cBhvr>
                                        <p:cTn id="18" dur="400" fill="hold"/>
                                        <p:tgtEl>
                                          <p:spTgt spid="16"/>
                                        </p:tgtEl>
                                        <p:attrNameLst>
                                          <p:attrName>ppt_x</p:attrName>
                                          <p:attrName>ppt_y</p:attrName>
                                        </p:attrNameLst>
                                      </p:cBhvr>
                                      <p:rCtr x="9965" y="-11736"/>
                                    </p:animMotion>
                                  </p:childTnLst>
                                </p:cTn>
                              </p:par>
                            </p:childTnLst>
                          </p:cTn>
                        </p:par>
                        <p:par>
                          <p:cTn id="19" fill="hold">
                            <p:stCondLst>
                              <p:cond delay="1300"/>
                            </p:stCondLst>
                            <p:childTnLst>
                              <p:par>
                                <p:cTn id="20" presetID="1" presetClass="entr" presetSubtype="0" fill="hold" grpId="1"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1300"/>
                            </p:stCondLst>
                            <p:childTnLst>
                              <p:par>
                                <p:cTn id="23" presetID="42" presetClass="path" presetSubtype="0" accel="50000" decel="50000" fill="hold" grpId="0" nodeType="afterEffect">
                                  <p:stCondLst>
                                    <p:cond delay="0"/>
                                  </p:stCondLst>
                                  <p:childTnLst>
                                    <p:animMotion origin="layout" path="M 4.72222E-6 -2.96296E-6 L -0.13577 -0.24213 " pathEditMode="relative" rAng="0" ptsTypes="AA">
                                      <p:cBhvr>
                                        <p:cTn id="24" dur="400" fill="hold"/>
                                        <p:tgtEl>
                                          <p:spTgt spid="11"/>
                                        </p:tgtEl>
                                        <p:attrNameLst>
                                          <p:attrName>ppt_x</p:attrName>
                                          <p:attrName>ppt_y</p:attrName>
                                        </p:attrNameLst>
                                      </p:cBhvr>
                                      <p:rCtr x="-6788" y="-12106"/>
                                    </p:animMotion>
                                  </p:childTnLst>
                                </p:cTn>
                              </p:par>
                            </p:childTnLst>
                          </p:cTn>
                        </p:par>
                        <p:par>
                          <p:cTn id="25" fill="hold">
                            <p:stCondLst>
                              <p:cond delay="1700"/>
                            </p:stCondLst>
                            <p:childTnLst>
                              <p:par>
                                <p:cTn id="26" presetID="1" presetClass="entr" presetSubtype="0" fill="hold" grpId="1" nodeType="after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42" presetClass="path" presetSubtype="0" accel="50000" decel="50000" fill="hold" grpId="0" nodeType="withEffect">
                                  <p:stCondLst>
                                    <p:cond delay="0"/>
                                  </p:stCondLst>
                                  <p:childTnLst>
                                    <p:animMotion origin="layout" path="M -2.5E-6 1.11111E-6 L 0.06528 -0.5625 " pathEditMode="relative" rAng="0" ptsTypes="AA">
                                      <p:cBhvr>
                                        <p:cTn id="29" dur="400" fill="hold"/>
                                        <p:tgtEl>
                                          <p:spTgt spid="17"/>
                                        </p:tgtEl>
                                        <p:attrNameLst>
                                          <p:attrName>ppt_x</p:attrName>
                                          <p:attrName>ppt_y</p:attrName>
                                        </p:attrNameLst>
                                      </p:cBhvr>
                                      <p:rCtr x="3264" y="-28125"/>
                                    </p:animMotion>
                                  </p:childTnLst>
                                </p:cTn>
                              </p:par>
                            </p:childTnLst>
                          </p:cTn>
                        </p:par>
                        <p:par>
                          <p:cTn id="30" fill="hold">
                            <p:stCondLst>
                              <p:cond delay="2100"/>
                            </p:stCondLst>
                            <p:childTnLst>
                              <p:par>
                                <p:cTn id="31" presetID="1" presetClass="entr" presetSubtype="0" fill="hold" grpId="1" nodeType="after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42" presetClass="path" presetSubtype="0" accel="50000" decel="50000" fill="hold" grpId="0" nodeType="withEffect">
                                  <p:stCondLst>
                                    <p:cond delay="0"/>
                                  </p:stCondLst>
                                  <p:childTnLst>
                                    <p:animMotion origin="layout" path="M -0.00104 0.00278 L 0.36893 -0.18912 " pathEditMode="relative" rAng="0" ptsTypes="AA">
                                      <p:cBhvr>
                                        <p:cTn id="34" dur="400" fill="hold"/>
                                        <p:tgtEl>
                                          <p:spTgt spid="13"/>
                                        </p:tgtEl>
                                        <p:attrNameLst>
                                          <p:attrName>ppt_x</p:attrName>
                                          <p:attrName>ppt_y</p:attrName>
                                        </p:attrNameLst>
                                      </p:cBhvr>
                                      <p:rCtr x="18490" y="-9606"/>
                                    </p:animMotion>
                                  </p:childTnLst>
                                </p:cTn>
                              </p:par>
                            </p:childTnLst>
                          </p:cTn>
                        </p:par>
                        <p:par>
                          <p:cTn id="35" fill="hold">
                            <p:stCondLst>
                              <p:cond delay="2500"/>
                            </p:stCondLst>
                            <p:childTnLst>
                              <p:par>
                                <p:cTn id="36" presetID="1" presetClass="entr" presetSubtype="0" fill="hold" grpId="1" nodeType="after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par>
                          <p:cTn id="38" fill="hold">
                            <p:stCondLst>
                              <p:cond delay="2500"/>
                            </p:stCondLst>
                            <p:childTnLst>
                              <p:par>
                                <p:cTn id="39" presetID="42" presetClass="path" presetSubtype="0" accel="50000" decel="50000" fill="hold" grpId="0" nodeType="afterEffect">
                                  <p:stCondLst>
                                    <p:cond delay="0"/>
                                  </p:stCondLst>
                                  <p:childTnLst>
                                    <p:animMotion origin="layout" path="M -5.55556E-7 -2.59259E-6 L 0.12517 -0.3368 " pathEditMode="relative" rAng="0" ptsTypes="AA">
                                      <p:cBhvr>
                                        <p:cTn id="40" dur="400" fill="hold"/>
                                        <p:tgtEl>
                                          <p:spTgt spid="18"/>
                                        </p:tgtEl>
                                        <p:attrNameLst>
                                          <p:attrName>ppt_x</p:attrName>
                                          <p:attrName>ppt_y</p:attrName>
                                        </p:attrNameLst>
                                      </p:cBhvr>
                                      <p:rCtr x="6250" y="-16852"/>
                                    </p:animMotion>
                                  </p:childTnLst>
                                </p:cTn>
                              </p:par>
                            </p:childTnLst>
                          </p:cTn>
                        </p:par>
                        <p:par>
                          <p:cTn id="41" fill="hold">
                            <p:stCondLst>
                              <p:cond delay="2900"/>
                            </p:stCondLst>
                            <p:childTnLst>
                              <p:par>
                                <p:cTn id="42" presetID="1" presetClass="entr" presetSubtype="0" fill="hold" grpId="1"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42" presetClass="path" presetSubtype="0" accel="50000" decel="50000" fill="hold" grpId="0" nodeType="withEffect">
                                  <p:stCondLst>
                                    <p:cond delay="0"/>
                                  </p:stCondLst>
                                  <p:childTnLst>
                                    <p:animMotion origin="layout" path="M 8.33333E-7 -2.59259E-6 L 0.48142 -0.35578 " pathEditMode="relative" rAng="0" ptsTypes="AA">
                                      <p:cBhvr>
                                        <p:cTn id="45" dur="400" fill="hold"/>
                                        <p:tgtEl>
                                          <p:spTgt spid="15"/>
                                        </p:tgtEl>
                                        <p:attrNameLst>
                                          <p:attrName>ppt_x</p:attrName>
                                          <p:attrName>ppt_y</p:attrName>
                                        </p:attrNameLst>
                                      </p:cBhvr>
                                      <p:rCtr x="24062" y="-17801"/>
                                    </p:animMotion>
                                  </p:childTnLst>
                                </p:cTn>
                              </p:par>
                            </p:childTnLst>
                          </p:cTn>
                        </p:par>
                        <p:par>
                          <p:cTn id="46" fill="hold">
                            <p:stCondLst>
                              <p:cond delay="3300"/>
                            </p:stCondLst>
                            <p:childTnLst>
                              <p:par>
                                <p:cTn id="47" presetID="1" presetClass="entr" presetSubtype="0" fill="hold" grpId="1" nodeType="after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childTnLst>
                          </p:cTn>
                        </p:par>
                        <p:par>
                          <p:cTn id="49" fill="hold">
                            <p:stCondLst>
                              <p:cond delay="3300"/>
                            </p:stCondLst>
                            <p:childTnLst>
                              <p:par>
                                <p:cTn id="50" presetID="42" presetClass="path" presetSubtype="0" accel="50000" decel="50000" fill="hold" grpId="0" nodeType="afterEffect">
                                  <p:stCondLst>
                                    <p:cond delay="0"/>
                                  </p:stCondLst>
                                  <p:childTnLst>
                                    <p:animMotion origin="layout" path="M -2.77778E-7 2.22222E-6 L -0.14844 -0.36134 " pathEditMode="relative" rAng="0" ptsTypes="AA">
                                      <p:cBhvr>
                                        <p:cTn id="51" dur="400" fill="hold"/>
                                        <p:tgtEl>
                                          <p:spTgt spid="20"/>
                                        </p:tgtEl>
                                        <p:attrNameLst>
                                          <p:attrName>ppt_x</p:attrName>
                                          <p:attrName>ppt_y</p:attrName>
                                        </p:attrNameLst>
                                      </p:cBhvr>
                                      <p:rCtr x="-7431" y="-18079"/>
                                    </p:animMotion>
                                  </p:childTnLst>
                                </p:cTn>
                              </p:par>
                            </p:childTnLst>
                          </p:cTn>
                        </p:par>
                        <p:par>
                          <p:cTn id="52" fill="hold">
                            <p:stCondLst>
                              <p:cond delay="3700"/>
                            </p:stCondLst>
                            <p:childTnLst>
                              <p:par>
                                <p:cTn id="53" presetID="1" presetClass="entr" presetSubtype="0" fill="hold" grpId="1" nodeType="after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par>
                          <p:cTn id="55" fill="hold">
                            <p:stCondLst>
                              <p:cond delay="3700"/>
                            </p:stCondLst>
                            <p:childTnLst>
                              <p:par>
                                <p:cTn id="56" presetID="42" presetClass="path" presetSubtype="0" accel="50000" decel="50000" fill="hold" grpId="0" nodeType="afterEffect">
                                  <p:stCondLst>
                                    <p:cond delay="0"/>
                                  </p:stCondLst>
                                  <p:childTnLst>
                                    <p:animMotion origin="layout" path="M 1.66667E-6 2.96296E-6 L 0.35781 -0.4338 " pathEditMode="relative" rAng="0" ptsTypes="AA">
                                      <p:cBhvr>
                                        <p:cTn id="57" dur="400" fill="hold"/>
                                        <p:tgtEl>
                                          <p:spTgt spid="19"/>
                                        </p:tgtEl>
                                        <p:attrNameLst>
                                          <p:attrName>ppt_x</p:attrName>
                                          <p:attrName>ppt_y</p:attrName>
                                        </p:attrNameLst>
                                      </p:cBhvr>
                                      <p:rCtr x="17882" y="-21690"/>
                                    </p:animMotion>
                                  </p:childTnLst>
                                </p:cTn>
                              </p:par>
                            </p:childTnLst>
                          </p:cTn>
                        </p:par>
                        <p:par>
                          <p:cTn id="58" fill="hold">
                            <p:stCondLst>
                              <p:cond delay="4100"/>
                            </p:stCondLst>
                            <p:childTnLst>
                              <p:par>
                                <p:cTn id="59" presetID="1" presetClass="entr" presetSubtype="0" fill="hold" grpId="1" nodeType="after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42" presetClass="path" presetSubtype="0" accel="50000" decel="50000" fill="hold" grpId="0" nodeType="withEffect">
                                  <p:stCondLst>
                                    <p:cond delay="0"/>
                                  </p:stCondLst>
                                  <p:childTnLst>
                                    <p:animMotion origin="layout" path="M 4.44444E-6 2.22222E-6 L 0.48038 -0.29097 " pathEditMode="relative" rAng="0" ptsTypes="AA">
                                      <p:cBhvr>
                                        <p:cTn id="62" dur="400" fill="hold"/>
                                        <p:tgtEl>
                                          <p:spTgt spid="12"/>
                                        </p:tgtEl>
                                        <p:attrNameLst>
                                          <p:attrName>ppt_x</p:attrName>
                                          <p:attrName>ppt_y</p:attrName>
                                        </p:attrNameLst>
                                      </p:cBhvr>
                                      <p:rCtr x="24010" y="-145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P spid="13" grpId="0"/>
      <p:bldP spid="13" grpId="1"/>
      <p:bldP spid="14" grpId="0"/>
      <p:bldP spid="14" grpId="1"/>
      <p:bldP spid="15" grpId="0"/>
      <p:bldP spid="15" grpId="1"/>
      <p:bldP spid="16" grpId="0"/>
      <p:bldP spid="16" grpId="1"/>
      <p:bldP spid="17" grpId="0"/>
      <p:bldP spid="17" grpId="1"/>
      <p:bldP spid="18" grpId="0"/>
      <p:bldP spid="18" grpId="1"/>
      <p:bldP spid="19" grpId="0"/>
      <p:bldP spid="19" grpId="1"/>
      <p:bldP spid="20" grpId="0"/>
      <p:bldP spid="2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3484277" y="1032250"/>
            <a:ext cx="5048993" cy="3862480"/>
            <a:chOff x="3484277" y="1032250"/>
            <a:chExt cx="5048993" cy="386248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4277" y="1032250"/>
              <a:ext cx="5048993" cy="3862480"/>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0212" y="1261900"/>
              <a:ext cx="755841" cy="676600"/>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68264" y="3269087"/>
              <a:ext cx="766111" cy="700859"/>
            </a:xfrm>
            <a:prstGeom prst="rect">
              <a:avLst/>
            </a:prstGeom>
          </p:spPr>
        </p:pic>
      </p:grpSp>
      <p:pic>
        <p:nvPicPr>
          <p:cNvPr id="2052"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11709"/>
          <a:stretch/>
        </p:blipFill>
        <p:spPr bwMode="auto">
          <a:xfrm>
            <a:off x="4917553" y="2538413"/>
            <a:ext cx="2347819" cy="3519488"/>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404260" y="845935"/>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000" b="0" i="0" u="none" strike="noStrike" kern="1200" cap="none" spc="0" normalizeH="0" baseline="0" noProof="0" dirty="0">
              <a:ln>
                <a:noFill/>
              </a:ln>
              <a:solidFill>
                <a:srgbClr val="002567"/>
              </a:solidFill>
              <a:effectLst/>
              <a:uLnTx/>
              <a:uFillTx/>
              <a:latin typeface="Calibri" pitchFamily="34" charset="0"/>
              <a:ea typeface="Times New Roman" pitchFamily="18" charset="0"/>
              <a:cs typeface="Calibri" pitchFamily="34" charset="0"/>
            </a:endParaRPr>
          </a:p>
        </p:txBody>
      </p:sp>
      <p:sp>
        <p:nvSpPr>
          <p:cNvPr id="15" name="Rectangle 14"/>
          <p:cNvSpPr/>
          <p:nvPr/>
        </p:nvSpPr>
        <p:spPr>
          <a:xfrm>
            <a:off x="365125" y="3926443"/>
            <a:ext cx="4572000" cy="1261884"/>
          </a:xfrm>
          <a:prstGeom prst="rect">
            <a:avLst/>
          </a:prstGeom>
        </p:spPr>
        <p:txBody>
          <a:bodyPr>
            <a:spAutoFit/>
          </a:bodyPr>
          <a:lstStyle/>
          <a:p>
            <a:r>
              <a:rPr lang="en-US" sz="2000" kern="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
            </a:r>
            <a:br>
              <a:rPr lang="en-US" sz="2000" kern="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br>
            <a:r>
              <a:rPr lang="en-US" sz="2000" kern="0" dirty="0" smtClean="0">
                <a:solidFill>
                  <a:srgbClr val="4B4F54"/>
                </a:solidFill>
                <a:latin typeface="Arial" panose="020B0604020202020204" pitchFamily="34" charset="0"/>
                <a:ea typeface="ＭＳ Ｐゴシック" panose="020B0600070205080204" pitchFamily="34" charset="-128"/>
                <a:cs typeface="Arial" panose="020B0604020202020204" pitchFamily="34" charset="0"/>
              </a:rPr>
              <a:t>you should put </a:t>
            </a:r>
            <a:r>
              <a:rPr lang="en-US" sz="2000" kern="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
            </a:r>
            <a:br>
              <a:rPr lang="en-US" sz="2000" kern="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br>
            <a:r>
              <a:rPr lang="en-US" sz="36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YOUR MONEY</a:t>
            </a:r>
            <a:endParaRPr lang="en-US" sz="2400" dirty="0"/>
          </a:p>
        </p:txBody>
      </p:sp>
      <p:grpSp>
        <p:nvGrpSpPr>
          <p:cNvPr id="12" name="Group 11"/>
          <p:cNvGrpSpPr/>
          <p:nvPr/>
        </p:nvGrpSpPr>
        <p:grpSpPr>
          <a:xfrm>
            <a:off x="336550" y="1981743"/>
            <a:ext cx="3920089" cy="1437077"/>
            <a:chOff x="336550" y="1981743"/>
            <a:chExt cx="3920089" cy="1437077"/>
          </a:xfrm>
        </p:grpSpPr>
        <p:sp>
          <p:nvSpPr>
            <p:cNvPr id="8" name="Rectangle 3"/>
            <p:cNvSpPr txBox="1">
              <a:spLocks/>
            </p:cNvSpPr>
            <p:nvPr/>
          </p:nvSpPr>
          <p:spPr>
            <a:xfrm>
              <a:off x="346075" y="1981743"/>
              <a:ext cx="3910564" cy="87575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a:lstStyle/>
            <a:p>
              <a:pPr marR="0" fontAlgn="base">
                <a:lnSpc>
                  <a:spcPct val="100000"/>
                </a:lnSpc>
                <a:spcBef>
                  <a:spcPct val="0"/>
                </a:spcBef>
                <a:spcAft>
                  <a:spcPct val="0"/>
                </a:spcAft>
                <a:buClrTx/>
                <a:buSzTx/>
                <a:tabLst/>
                <a:defRPr/>
              </a:pPr>
              <a:r>
                <a:rPr lang="en-US" sz="28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Let’s try to put </a:t>
              </a:r>
              <a:br>
                <a:rPr lang="en-US" sz="28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800" b="1"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some order</a:t>
              </a:r>
              <a:r>
                <a:rPr lang="en-US" sz="28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 to these </a:t>
              </a:r>
              <a:br>
                <a:rPr lang="en-US" sz="28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r>
                <a:rPr lang="en-US" sz="28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t> </a:t>
              </a:r>
              <a:br>
                <a:rPr lang="en-US" sz="2800" kern="0" dirty="0" smtClean="0">
                  <a:solidFill>
                    <a:schemeClr val="accent6"/>
                  </a:solidFill>
                  <a:latin typeface="Arial" panose="020B0604020202020204" pitchFamily="34" charset="0"/>
                  <a:ea typeface="ＭＳ Ｐゴシック" panose="020B0600070205080204" pitchFamily="34" charset="-128"/>
                  <a:cs typeface="Arial" panose="020B0604020202020204" pitchFamily="34" charset="0"/>
                </a:rPr>
              </a:br>
              <a:endParaRPr lang="en-US" sz="28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6" name="Rectangle 15"/>
            <p:cNvSpPr/>
            <p:nvPr/>
          </p:nvSpPr>
          <p:spPr>
            <a:xfrm>
              <a:off x="336550" y="2895600"/>
              <a:ext cx="3256020" cy="523220"/>
            </a:xfrm>
            <a:prstGeom prst="rect">
              <a:avLst/>
            </a:prstGeom>
          </p:spPr>
          <p:txBody>
            <a:bodyPr wrap="none">
              <a:spAutoFit/>
            </a:bodyPr>
            <a:lstStyle/>
            <a:p>
              <a:r>
                <a:rPr lang="fr-CA" sz="2800" kern="0" dirty="0">
                  <a:solidFill>
                    <a:srgbClr val="A03123"/>
                  </a:solidFill>
                  <a:latin typeface="Arial" panose="020B0604020202020204" pitchFamily="34" charset="0"/>
                  <a:ea typeface="ＭＳ Ｐゴシック" panose="020B0600070205080204" pitchFamily="34" charset="-128"/>
                  <a:cs typeface="Arial" panose="020B0604020202020204" pitchFamily="34" charset="0"/>
                </a:rPr>
                <a:t>AND FIGURE OUT</a:t>
              </a:r>
              <a:endParaRPr lang="en-US" sz="2800" dirty="0">
                <a:solidFill>
                  <a:srgbClr val="A03123"/>
                </a:solidFill>
              </a:endParaRPr>
            </a:p>
          </p:txBody>
        </p:sp>
      </p:grpSp>
      <p:sp>
        <p:nvSpPr>
          <p:cNvPr id="20" name="Rectangle 19"/>
          <p:cNvSpPr/>
          <p:nvPr/>
        </p:nvSpPr>
        <p:spPr>
          <a:xfrm>
            <a:off x="899341" y="3430165"/>
            <a:ext cx="1752403" cy="707886"/>
          </a:xfrm>
          <a:prstGeom prst="rect">
            <a:avLst/>
          </a:prstGeom>
        </p:spPr>
        <p:txBody>
          <a:bodyPr wrap="none">
            <a:spAutoFit/>
          </a:bodyPr>
          <a:lstStyle/>
          <a:p>
            <a:r>
              <a:rPr lang="en-US" sz="4000" b="1" kern="0" dirty="0" smtClean="0">
                <a:solidFill>
                  <a:srgbClr val="002567"/>
                </a:solidFill>
                <a:latin typeface="Arial" panose="020B0604020202020204" pitchFamily="34" charset="0"/>
                <a:ea typeface="ＭＳ Ｐゴシック" panose="020B0600070205080204" pitchFamily="34" charset="-128"/>
                <a:cs typeface="Arial" panose="020B0604020202020204" pitchFamily="34" charset="0"/>
              </a:rPr>
              <a:t>where</a:t>
            </a:r>
            <a:r>
              <a:rPr lang="fr-CA" sz="2800" kern="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 </a:t>
            </a:r>
            <a:endParaRPr lang="en-US" sz="2400" dirty="0"/>
          </a:p>
        </p:txBody>
      </p:sp>
      <p:sp>
        <p:nvSpPr>
          <p:cNvPr id="19" name="Title 3"/>
          <p:cNvSpPr txBox="1">
            <a:spLocks/>
          </p:cNvSpPr>
          <p:nvPr/>
        </p:nvSpPr>
        <p:spPr>
          <a:xfrm>
            <a:off x="1849569" y="261824"/>
            <a:ext cx="830793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Georgia" panose="02040502050405020303" pitchFamily="18" charset="0"/>
                <a:ea typeface="+mj-ea"/>
                <a:cs typeface="+mj-cs"/>
              </a:defRPr>
            </a:lvl1pPr>
          </a:lstStyle>
          <a:p>
            <a:r>
              <a:rPr lang="en-US" dirty="0" smtClean="0"/>
              <a:t>Types of Accounts</a:t>
            </a:r>
            <a:endParaRPr lang="en-US" dirty="0"/>
          </a:p>
        </p:txBody>
      </p:sp>
      <p:sp>
        <p:nvSpPr>
          <p:cNvPr id="21" name="Pentagon 12">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a:t>
            </a:r>
            <a:r>
              <a:rPr lang="en-US" dirty="0">
                <a:solidFill>
                  <a:schemeClr val="bg1"/>
                </a:solidFill>
              </a:rPr>
              <a:t>1</a:t>
            </a:r>
          </a:p>
        </p:txBody>
      </p:sp>
    </p:spTree>
    <p:extLst>
      <p:ext uri="{BB962C8B-B14F-4D97-AF65-F5344CB8AC3E}">
        <p14:creationId xmlns:p14="http://schemas.microsoft.com/office/powerpoint/2010/main" val="20692139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8" presetClass="entr" presetSubtype="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500"/>
                                        <p:tgtEl>
                                          <p:spTgt spid="1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500"/>
                                        <p:tgtEl>
                                          <p:spTgt spid="15"/>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wipe(down)">
                                      <p:cBhvr>
                                        <p:cTn id="21" dur="500"/>
                                        <p:tgtEl>
                                          <p:spTgt spid="2052"/>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 calcmode="lin" valueType="num">
                                      <p:cBhvr>
                                        <p:cTn id="27" dur="1000" fill="hold"/>
                                        <p:tgtEl>
                                          <p:spTgt spid="10"/>
                                        </p:tgtEl>
                                        <p:attrNameLst>
                                          <p:attrName>style.rotation</p:attrName>
                                        </p:attrNameLst>
                                      </p:cBhvr>
                                      <p:tavLst>
                                        <p:tav tm="0">
                                          <p:val>
                                            <p:fltVal val="90"/>
                                          </p:val>
                                        </p:tav>
                                        <p:tav tm="100000">
                                          <p:val>
                                            <p:fltVal val="0"/>
                                          </p:val>
                                        </p:tav>
                                      </p:tavLst>
                                    </p:anim>
                                    <p:animEffect transition="in" filter="fade">
                                      <p:cBhvr>
                                        <p:cTn id="2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5643" y="3238500"/>
            <a:ext cx="2904001" cy="2047875"/>
          </a:xfrm>
          <a:prstGeom prst="rect">
            <a:avLst/>
          </a:prstGeom>
        </p:spPr>
      </p:pic>
      <p:sp>
        <p:nvSpPr>
          <p:cNvPr id="8" name="Rectangle 7"/>
          <p:cNvSpPr/>
          <p:nvPr/>
        </p:nvSpPr>
        <p:spPr>
          <a:xfrm>
            <a:off x="898525" y="5374005"/>
            <a:ext cx="3111500" cy="274320"/>
          </a:xfrm>
          <a:prstGeom prst="rect">
            <a:avLst/>
          </a:prstGeom>
          <a:noFill/>
        </p:spPr>
        <p:txBody>
          <a:bodyPr wrap="square" anchor="ctr" anchorCtr="0">
            <a:noAutofit/>
          </a:bodyPr>
          <a:lstStyle/>
          <a:p>
            <a:pPr lvl="0" algn="ctr">
              <a:defRPr/>
            </a:pPr>
            <a:r>
              <a:rPr lang="fr-CA" sz="3600" b="1" dirty="0">
                <a:solidFill>
                  <a:schemeClr val="accent6"/>
                </a:solidFill>
                <a:latin typeface="Calibri"/>
              </a:rPr>
              <a:t>TAXABLE</a:t>
            </a:r>
          </a:p>
        </p:txBody>
      </p:sp>
      <p:sp>
        <p:nvSpPr>
          <p:cNvPr id="10" name="Rectangle 9"/>
          <p:cNvSpPr/>
          <p:nvPr/>
        </p:nvSpPr>
        <p:spPr>
          <a:xfrm>
            <a:off x="5210175" y="5374005"/>
            <a:ext cx="3111500" cy="274320"/>
          </a:xfrm>
          <a:prstGeom prst="rect">
            <a:avLst/>
          </a:prstGeom>
          <a:noFill/>
        </p:spPr>
        <p:txBody>
          <a:bodyPr wrap="square" anchor="ctr" anchorCtr="0">
            <a:noAutofit/>
          </a:bodyPr>
          <a:lstStyle/>
          <a:p>
            <a:pPr lvl="0" algn="ctr">
              <a:defRPr/>
            </a:pPr>
            <a:r>
              <a:rPr lang="fr-CA" sz="3600" b="1" dirty="0">
                <a:solidFill>
                  <a:schemeClr val="accent6"/>
                </a:solidFill>
                <a:latin typeface="Calibri"/>
              </a:rPr>
              <a:t>NON-TAXABLE</a:t>
            </a:r>
          </a:p>
        </p:txBody>
      </p:sp>
      <p:cxnSp>
        <p:nvCxnSpPr>
          <p:cNvPr id="11" name="Elbow Connector 10"/>
          <p:cNvCxnSpPr/>
          <p:nvPr/>
        </p:nvCxnSpPr>
        <p:spPr>
          <a:xfrm rot="5400000">
            <a:off x="2031634" y="1635492"/>
            <a:ext cx="2124075" cy="2072541"/>
          </a:xfrm>
          <a:prstGeom prst="bentConnector3">
            <a:avLst>
              <a:gd name="adj1" fmla="val 50000"/>
            </a:avLst>
          </a:prstGeom>
          <a:ln w="28575">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rot="16200000" flipH="1">
            <a:off x="4916805" y="1546860"/>
            <a:ext cx="1737360" cy="2103120"/>
          </a:xfrm>
          <a:prstGeom prst="bentConnector3">
            <a:avLst>
              <a:gd name="adj1" fmla="val 50000"/>
            </a:avLst>
          </a:prstGeom>
          <a:ln w="28575">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450" y="3076575"/>
            <a:ext cx="4153561" cy="2061036"/>
          </a:xfrm>
          <a:prstGeom prst="rect">
            <a:avLst/>
          </a:prstGeom>
        </p:spPr>
      </p:pic>
      <p:sp>
        <p:nvSpPr>
          <p:cNvPr id="27" name="Rectangle 26"/>
          <p:cNvSpPr/>
          <p:nvPr/>
        </p:nvSpPr>
        <p:spPr>
          <a:xfrm>
            <a:off x="431801" y="1216353"/>
            <a:ext cx="8280400" cy="523220"/>
          </a:xfrm>
          <a:prstGeom prst="rect">
            <a:avLst/>
          </a:prstGeom>
          <a:solidFill>
            <a:schemeClr val="accent6"/>
          </a:solidFill>
        </p:spPr>
        <p:txBody>
          <a:bodyPr wrap="square">
            <a:spAutoFit/>
          </a:bodyPr>
          <a:lstStyle/>
          <a:p>
            <a:pPr lvl="0" algn="ctr">
              <a:defRPr/>
            </a:pPr>
            <a:r>
              <a:rPr lang="en-US" sz="2800" dirty="0" smtClean="0">
                <a:solidFill>
                  <a:schemeClr val="bg1"/>
                </a:solidFill>
                <a:latin typeface="Calibri"/>
              </a:rPr>
              <a:t>THERE ARE 2 BASIC TYPES OF ACCOUNTS </a:t>
            </a:r>
            <a:endParaRPr lang="en-US" sz="2800" dirty="0">
              <a:solidFill>
                <a:schemeClr val="bg1"/>
              </a:solidFill>
              <a:latin typeface="Calibri"/>
            </a:endParaRPr>
          </a:p>
        </p:txBody>
      </p:sp>
      <p:sp>
        <p:nvSpPr>
          <p:cNvPr id="13" name="Title 1"/>
          <p:cNvSpPr>
            <a:spLocks noGrp="1"/>
          </p:cNvSpPr>
          <p:nvPr>
            <p:ph type="title"/>
          </p:nvPr>
        </p:nvSpPr>
        <p:spPr>
          <a:xfrm>
            <a:off x="1828800" y="280800"/>
            <a:ext cx="6883399" cy="363600"/>
          </a:xfrm>
        </p:spPr>
        <p:txBody>
          <a:bodyPr/>
          <a:lstStyle/>
          <a:p>
            <a:pPr lvl="0"/>
            <a:r>
              <a:rPr lang="en-US" noProof="0" dirty="0" smtClean="0"/>
              <a:t>Taxable vs. Non-Taxable</a:t>
            </a:r>
            <a:endParaRPr lang="en-US" noProof="0" dirty="0"/>
          </a:p>
        </p:txBody>
      </p:sp>
      <p:sp>
        <p:nvSpPr>
          <p:cNvPr id="14" name="Pentagon 13">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2</a:t>
            </a:r>
            <a:endParaRPr lang="en-US" dirty="0">
              <a:solidFill>
                <a:schemeClr val="bg1"/>
              </a:solidFill>
            </a:endParaRPr>
          </a:p>
        </p:txBody>
      </p:sp>
    </p:spTree>
    <p:extLst>
      <p:ext uri="{BB962C8B-B14F-4D97-AF65-F5344CB8AC3E}">
        <p14:creationId xmlns:p14="http://schemas.microsoft.com/office/powerpoint/2010/main" val="2290672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500"/>
                                        <p:tgtEl>
                                          <p:spTgt spid="19"/>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strVal val="#ppt_w*0.70"/>
                                          </p:val>
                                        </p:tav>
                                        <p:tav tm="100000">
                                          <p:val>
                                            <p:strVal val="#ppt_w"/>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animEffect transition="in" filter="fade">
                                      <p:cBhvr>
                                        <p:cTn id="22" dur="1000"/>
                                        <p:tgtEl>
                                          <p:spTgt spid="8"/>
                                        </p:tgtEl>
                                      </p:cBhvr>
                                    </p:animEffect>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500"/>
                                        <p:tgtEl>
                                          <p:spTgt spid="20"/>
                                        </p:tgtEl>
                                      </p:cBhvr>
                                    </p:animEffect>
                                  </p:childTnLst>
                                </p:cTn>
                              </p:par>
                            </p:childTnLst>
                          </p:cTn>
                        </p:par>
                        <p:par>
                          <p:cTn id="27" fill="hold">
                            <p:stCondLst>
                              <p:cond delay="3000"/>
                            </p:stCondLst>
                            <p:childTnLst>
                              <p:par>
                                <p:cTn id="28" presetID="22" presetClass="entr" presetSubtype="1"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500"/>
                                        <p:tgtEl>
                                          <p:spTgt spid="3"/>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strVal val="#ppt_w*0.70"/>
                                          </p:val>
                                        </p:tav>
                                        <p:tav tm="100000">
                                          <p:val>
                                            <p:strVal val="#ppt_w"/>
                                          </p:val>
                                        </p:tav>
                                      </p:tavLst>
                                    </p:anim>
                                    <p:anim calcmode="lin" valueType="num">
                                      <p:cBhvr>
                                        <p:cTn id="34" dur="1000" fill="hold"/>
                                        <p:tgtEl>
                                          <p:spTgt spid="10"/>
                                        </p:tgtEl>
                                        <p:attrNameLst>
                                          <p:attrName>ppt_h</p:attrName>
                                        </p:attrNameLst>
                                      </p:cBhvr>
                                      <p:tavLst>
                                        <p:tav tm="0">
                                          <p:val>
                                            <p:strVal val="#ppt_h"/>
                                          </p:val>
                                        </p:tav>
                                        <p:tav tm="100000">
                                          <p:val>
                                            <p:strVal val="#ppt_h"/>
                                          </p:val>
                                        </p:tav>
                                      </p:tavLst>
                                    </p:anim>
                                    <p:animEffect transition="in" filter="fade">
                                      <p:cBhvr>
                                        <p:cTn id="3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55575" y="2000653"/>
            <a:ext cx="4286250" cy="2856693"/>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9"/>
          <p:cNvSpPr>
            <a:spLocks noGrp="1"/>
          </p:cNvSpPr>
          <p:nvPr>
            <p:ph type="body" idx="13"/>
          </p:nvPr>
        </p:nvSpPr>
        <p:spPr>
          <a:xfrm>
            <a:off x="374650" y="1158750"/>
            <a:ext cx="8305799" cy="375974"/>
          </a:xfrm>
        </p:spPr>
        <p:txBody>
          <a:bodyPr/>
          <a:lstStyle/>
          <a:p>
            <a:pPr algn="ctr"/>
            <a:r>
              <a:rPr lang="en-US" sz="2800" noProof="0" dirty="0" smtClean="0">
                <a:solidFill>
                  <a:schemeClr val="accent6"/>
                </a:solidFill>
              </a:rPr>
              <a:t>The government says income earned </a:t>
            </a:r>
            <a:br>
              <a:rPr lang="en-US" sz="2800" noProof="0" dirty="0" smtClean="0">
                <a:solidFill>
                  <a:schemeClr val="accent6"/>
                </a:solidFill>
              </a:rPr>
            </a:br>
            <a:r>
              <a:rPr lang="en-US" sz="2800" noProof="0" dirty="0" smtClean="0">
                <a:solidFill>
                  <a:schemeClr val="accent6"/>
                </a:solidFill>
              </a:rPr>
              <a:t>in registered accounts is either: </a:t>
            </a:r>
          </a:p>
          <a:p>
            <a:pPr algn="ctr"/>
            <a:endParaRPr lang="en-US" sz="2800" noProof="0" dirty="0">
              <a:solidFill>
                <a:schemeClr val="accent6"/>
              </a:solidFill>
            </a:endParaRPr>
          </a:p>
        </p:txBody>
      </p:sp>
      <p:sp>
        <p:nvSpPr>
          <p:cNvPr id="18" name="Rectangle 17"/>
          <p:cNvSpPr/>
          <p:nvPr/>
        </p:nvSpPr>
        <p:spPr>
          <a:xfrm>
            <a:off x="4436980" y="3330059"/>
            <a:ext cx="635110" cy="707886"/>
          </a:xfrm>
          <a:prstGeom prst="rect">
            <a:avLst/>
          </a:prstGeom>
        </p:spPr>
        <p:txBody>
          <a:bodyPr wrap="none">
            <a:spAutoFit/>
          </a:bodyPr>
          <a:lstStyle/>
          <a:p>
            <a:r>
              <a:rPr lang="fr-CA" sz="4000" dirty="0">
                <a:solidFill>
                  <a:prstClr val="black"/>
                </a:solidFill>
                <a:latin typeface="Calibri"/>
              </a:rPr>
              <a:t>or</a:t>
            </a:r>
            <a:endParaRPr lang="en-US" sz="4000" dirty="0"/>
          </a:p>
        </p:txBody>
      </p:sp>
      <p:sp>
        <p:nvSpPr>
          <p:cNvPr id="19" name="Rectangle 18"/>
          <p:cNvSpPr/>
          <p:nvPr/>
        </p:nvSpPr>
        <p:spPr>
          <a:xfrm>
            <a:off x="314325" y="4591050"/>
            <a:ext cx="4076700" cy="1323439"/>
          </a:xfrm>
          <a:prstGeom prst="rect">
            <a:avLst/>
          </a:prstGeom>
        </p:spPr>
        <p:txBody>
          <a:bodyPr wrap="square">
            <a:spAutoFit/>
          </a:bodyPr>
          <a:lstStyle/>
          <a:p>
            <a:pPr algn="ctr"/>
            <a:r>
              <a:rPr lang="en-US" sz="3200" b="1" dirty="0" smtClean="0">
                <a:solidFill>
                  <a:schemeClr val="accent6"/>
                </a:solidFill>
                <a:latin typeface="Calibri"/>
              </a:rPr>
              <a:t>TAXED LATER ON</a:t>
            </a:r>
            <a:r>
              <a:rPr lang="en-US" sz="3200" dirty="0" smtClean="0">
                <a:solidFill>
                  <a:schemeClr val="accent6"/>
                </a:solidFill>
                <a:latin typeface="Calibri"/>
              </a:rPr>
              <a:t> </a:t>
            </a:r>
            <a:r>
              <a:rPr lang="en-US" sz="2800" dirty="0" smtClean="0">
                <a:solidFill>
                  <a:schemeClr val="accent6"/>
                </a:solidFill>
                <a:latin typeface="Calibri"/>
              </a:rPr>
              <a:t/>
            </a:r>
            <a:br>
              <a:rPr lang="en-US" sz="2800" dirty="0" smtClean="0">
                <a:solidFill>
                  <a:schemeClr val="accent6"/>
                </a:solidFill>
                <a:latin typeface="Calibri"/>
              </a:rPr>
            </a:br>
            <a:r>
              <a:rPr lang="en-US" sz="2400" dirty="0" smtClean="0">
                <a:solidFill>
                  <a:schemeClr val="accent6"/>
                </a:solidFill>
                <a:latin typeface="Calibri"/>
              </a:rPr>
              <a:t>(aka: deferred. </a:t>
            </a:r>
            <a:br>
              <a:rPr lang="en-US" sz="2400" dirty="0" smtClean="0">
                <a:solidFill>
                  <a:schemeClr val="accent6"/>
                </a:solidFill>
                <a:latin typeface="Calibri"/>
              </a:rPr>
            </a:br>
            <a:r>
              <a:rPr lang="en-US" sz="2400" dirty="0" smtClean="0">
                <a:solidFill>
                  <a:schemeClr val="accent6"/>
                </a:solidFill>
                <a:latin typeface="Calibri"/>
              </a:rPr>
              <a:t>For example, at retirement)</a:t>
            </a:r>
            <a:endParaRPr lang="en-US" sz="2800" dirty="0">
              <a:solidFill>
                <a:schemeClr val="accent6"/>
              </a:solidFill>
            </a:endParaRPr>
          </a:p>
        </p:txBody>
      </p:sp>
      <p:sp>
        <p:nvSpPr>
          <p:cNvPr id="20" name="Rectangle 19"/>
          <p:cNvSpPr/>
          <p:nvPr/>
        </p:nvSpPr>
        <p:spPr>
          <a:xfrm>
            <a:off x="5029200" y="4591050"/>
            <a:ext cx="3616325" cy="1323439"/>
          </a:xfrm>
          <a:prstGeom prst="rect">
            <a:avLst/>
          </a:prstGeom>
        </p:spPr>
        <p:txBody>
          <a:bodyPr wrap="square">
            <a:spAutoFit/>
          </a:bodyPr>
          <a:lstStyle/>
          <a:p>
            <a:pPr algn="ctr">
              <a:defRPr/>
            </a:pPr>
            <a:r>
              <a:rPr lang="en-US" sz="3200" b="1" dirty="0" smtClean="0">
                <a:solidFill>
                  <a:schemeClr val="accent6"/>
                </a:solidFill>
                <a:latin typeface="Calibri"/>
              </a:rPr>
              <a:t>NEVER TAXED </a:t>
            </a:r>
            <a:br>
              <a:rPr lang="en-US" sz="3200" b="1" dirty="0" smtClean="0">
                <a:solidFill>
                  <a:schemeClr val="accent6"/>
                </a:solidFill>
                <a:latin typeface="Calibri"/>
              </a:rPr>
            </a:br>
            <a:r>
              <a:rPr lang="en-US" sz="2400" dirty="0" smtClean="0">
                <a:solidFill>
                  <a:schemeClr val="accent6"/>
                </a:solidFill>
                <a:latin typeface="Calibri"/>
              </a:rPr>
              <a:t>(for example, a tax-free savings account)</a:t>
            </a:r>
            <a:endParaRPr lang="en-US" sz="2400" dirty="0">
              <a:solidFill>
                <a:schemeClr val="accent6"/>
              </a:solidFill>
              <a:latin typeface="Calibri"/>
            </a:endParaRPr>
          </a:p>
        </p:txBody>
      </p:sp>
      <p:sp>
        <p:nvSpPr>
          <p:cNvPr id="21" name="TextBox 20"/>
          <p:cNvSpPr txBox="1"/>
          <p:nvPr/>
        </p:nvSpPr>
        <p:spPr>
          <a:xfrm rot="20074552">
            <a:off x="510079" y="2943662"/>
            <a:ext cx="1521491" cy="707886"/>
          </a:xfrm>
          <a:prstGeom prst="rect">
            <a:avLst/>
          </a:prstGeom>
          <a:solidFill>
            <a:srgbClr val="FFFFFF">
              <a:alpha val="50196"/>
            </a:srgbClr>
          </a:solidFill>
        </p:spPr>
        <p:txBody>
          <a:bodyPr wrap="square" rtlCol="0">
            <a:spAutoFit/>
          </a:bodyPr>
          <a:lstStyle/>
          <a:p>
            <a:pPr algn="ctr">
              <a:spcAft>
                <a:spcPts val="1200"/>
              </a:spcAft>
            </a:pPr>
            <a:r>
              <a:rPr lang="en-US" sz="4000" dirty="0">
                <a:solidFill>
                  <a:srgbClr val="A03123"/>
                </a:solidFill>
                <a:latin typeface="Arial Black" panose="020B0A04020102020204" pitchFamily="34" charset="0"/>
              </a:rPr>
              <a:t>TAX</a:t>
            </a:r>
          </a:p>
        </p:txBody>
      </p:sp>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76492" y="2114550"/>
            <a:ext cx="2429258" cy="2429258"/>
          </a:xfrm>
          <a:prstGeom prst="rect">
            <a:avLst/>
          </a:prstGeom>
        </p:spPr>
      </p:pic>
      <p:sp>
        <p:nvSpPr>
          <p:cNvPr id="11" name="Title 1"/>
          <p:cNvSpPr>
            <a:spLocks noGrp="1"/>
          </p:cNvSpPr>
          <p:nvPr>
            <p:ph type="title"/>
          </p:nvPr>
        </p:nvSpPr>
        <p:spPr>
          <a:xfrm>
            <a:off x="1828800" y="280800"/>
            <a:ext cx="6883399" cy="363600"/>
          </a:xfrm>
        </p:spPr>
        <p:txBody>
          <a:bodyPr/>
          <a:lstStyle/>
          <a:p>
            <a:pPr lvl="0"/>
            <a:r>
              <a:rPr lang="en-US" noProof="0" dirty="0" smtClean="0"/>
              <a:t>Taxable vs. Non-Taxable</a:t>
            </a:r>
            <a:endParaRPr lang="en-US" noProof="0" dirty="0"/>
          </a:p>
        </p:txBody>
      </p:sp>
      <p:sp>
        <p:nvSpPr>
          <p:cNvPr id="12" name="Pentagon 11">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2</a:t>
            </a:r>
            <a:endParaRPr lang="en-US" dirty="0">
              <a:solidFill>
                <a:schemeClr val="bg1"/>
              </a:solidFill>
            </a:endParaRPr>
          </a:p>
        </p:txBody>
      </p:sp>
    </p:spTree>
    <p:extLst>
      <p:ext uri="{BB962C8B-B14F-4D97-AF65-F5344CB8AC3E}">
        <p14:creationId xmlns:p14="http://schemas.microsoft.com/office/powerpoint/2010/main" val="4334946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1000"/>
                                        <p:tgtEl>
                                          <p:spTgt spid="10">
                                            <p:txEl>
                                              <p:pRg st="0" end="0"/>
                                            </p:txEl>
                                          </p:spTgt>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p:cTn id="11" dur="500" fill="hold"/>
                                        <p:tgtEl>
                                          <p:spTgt spid="5122"/>
                                        </p:tgtEl>
                                        <p:attrNameLst>
                                          <p:attrName>ppt_w</p:attrName>
                                        </p:attrNameLst>
                                      </p:cBhvr>
                                      <p:tavLst>
                                        <p:tav tm="0">
                                          <p:val>
                                            <p:fltVal val="0"/>
                                          </p:val>
                                        </p:tav>
                                        <p:tav tm="100000">
                                          <p:val>
                                            <p:strVal val="#ppt_w"/>
                                          </p:val>
                                        </p:tav>
                                      </p:tavLst>
                                    </p:anim>
                                    <p:anim calcmode="lin" valueType="num">
                                      <p:cBhvr>
                                        <p:cTn id="12" dur="500" fill="hold"/>
                                        <p:tgtEl>
                                          <p:spTgt spid="5122"/>
                                        </p:tgtEl>
                                        <p:attrNameLst>
                                          <p:attrName>ppt_h</p:attrName>
                                        </p:attrNameLst>
                                      </p:cBhvr>
                                      <p:tavLst>
                                        <p:tav tm="0">
                                          <p:val>
                                            <p:fltVal val="0"/>
                                          </p:val>
                                        </p:tav>
                                        <p:tav tm="100000">
                                          <p:val>
                                            <p:strVal val="#ppt_h"/>
                                          </p:val>
                                        </p:tav>
                                      </p:tavLst>
                                    </p:anim>
                                    <p:animEffect transition="in" filter="fade">
                                      <p:cBhvr>
                                        <p:cTn id="13" dur="500"/>
                                        <p:tgtEl>
                                          <p:spTgt spid="512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8" grpId="0"/>
      <p:bldP spid="19" grpId="0"/>
      <p:bldP spid="20" grpId="0"/>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 b="16855"/>
          <a:stretch/>
        </p:blipFill>
        <p:spPr>
          <a:xfrm>
            <a:off x="365125" y="2270272"/>
            <a:ext cx="7302500" cy="3765403"/>
          </a:xfrm>
          <a:prstGeom prst="rect">
            <a:avLst/>
          </a:prstGeom>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619265" y="1979601"/>
            <a:ext cx="2073885" cy="1946297"/>
          </a:xfrm>
          <a:prstGeom prst="rect">
            <a:avLst/>
          </a:prstGeom>
          <a:noFill/>
          <a:extLst>
            <a:ext uri="{909E8E84-426E-40DD-AFC4-6F175D3DCCD1}">
              <a14:hiddenFill xmlns:a14="http://schemas.microsoft.com/office/drawing/2010/main">
                <a:solidFill>
                  <a:srgbClr val="FFFFFF"/>
                </a:solidFill>
              </a14:hiddenFill>
            </a:ext>
          </a:extLst>
        </p:spPr>
      </p:pic>
      <p:sp>
        <p:nvSpPr>
          <p:cNvPr id="27" name="Pentagon 26"/>
          <p:cNvSpPr/>
          <p:nvPr/>
        </p:nvSpPr>
        <p:spPr>
          <a:xfrm>
            <a:off x="431800" y="1123305"/>
            <a:ext cx="5159375" cy="461665"/>
          </a:xfrm>
          <a:prstGeom prst="homePlate">
            <a:avLst>
              <a:gd name="adj" fmla="val 62379"/>
            </a:avLst>
          </a:prstGeom>
          <a:noFill/>
        </p:spPr>
        <p:txBody>
          <a:bodyPr wrap="square">
            <a:spAutoFit/>
          </a:bodyPr>
          <a:lstStyle/>
          <a:p>
            <a:pPr lvl="0">
              <a:defRPr/>
            </a:pPr>
            <a:r>
              <a:rPr lang="en-US" sz="2400" dirty="0" smtClean="0">
                <a:solidFill>
                  <a:srgbClr val="A03123"/>
                </a:solidFill>
                <a:latin typeface="Arial" panose="020B0604020202020204" pitchFamily="34" charset="0"/>
                <a:cs typeface="Arial" panose="020B0604020202020204" pitchFamily="34" charset="0"/>
              </a:rPr>
              <a:t>GENERAL RULE</a:t>
            </a:r>
            <a:endParaRPr lang="en-US" sz="2400" dirty="0">
              <a:solidFill>
                <a:srgbClr val="A03123"/>
              </a:solidFill>
              <a:latin typeface="Arial" panose="020B0604020202020204" pitchFamily="34" charset="0"/>
              <a:cs typeface="Arial" panose="020B0604020202020204" pitchFamily="34" charset="0"/>
            </a:endParaRPr>
          </a:p>
        </p:txBody>
      </p:sp>
      <p:sp>
        <p:nvSpPr>
          <p:cNvPr id="28" name="Rectangle 3"/>
          <p:cNvSpPr txBox="1">
            <a:spLocks/>
          </p:cNvSpPr>
          <p:nvPr/>
        </p:nvSpPr>
        <p:spPr>
          <a:xfrm>
            <a:off x="431800" y="1885950"/>
            <a:ext cx="5127625" cy="155257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p>
            <a:pPr lvl="0">
              <a:lnSpc>
                <a:spcPct val="90000"/>
              </a:lnSpc>
              <a:defRPr/>
            </a:pPr>
            <a:r>
              <a:rPr lang="en-US" sz="4400" dirty="0" smtClean="0">
                <a:solidFill>
                  <a:schemeClr val="accent6"/>
                </a:solidFill>
                <a:latin typeface="Calibri"/>
              </a:rPr>
              <a:t>In Canada, </a:t>
            </a:r>
            <a:r>
              <a:rPr lang="en-US" sz="4400" b="1" dirty="0" smtClean="0">
                <a:solidFill>
                  <a:schemeClr val="accent6"/>
                </a:solidFill>
                <a:latin typeface="Calibri"/>
              </a:rPr>
              <a:t>all income is taxable</a:t>
            </a:r>
            <a:r>
              <a:rPr lang="en-US" sz="2400" b="1" dirty="0" smtClean="0">
                <a:solidFill>
                  <a:schemeClr val="accent6"/>
                </a:solidFill>
                <a:latin typeface="Calibri"/>
              </a:rPr>
              <a:t> </a:t>
            </a:r>
            <a:endParaRPr lang="en-US" sz="2400" dirty="0">
              <a:solidFill>
                <a:schemeClr val="tx1"/>
              </a:solidFill>
              <a:latin typeface="Calibri" pitchFamily="34" charset="0"/>
              <a:ea typeface="Times New Roman" pitchFamily="18" charset="0"/>
              <a:cs typeface="Calibri" pitchFamily="34" charset="0"/>
            </a:endParaRPr>
          </a:p>
        </p:txBody>
      </p:sp>
      <p:sp>
        <p:nvSpPr>
          <p:cNvPr id="29" name="Rectangle 28"/>
          <p:cNvSpPr/>
          <p:nvPr/>
        </p:nvSpPr>
        <p:spPr>
          <a:xfrm>
            <a:off x="6562419" y="4355405"/>
            <a:ext cx="2343150" cy="1384995"/>
          </a:xfrm>
          <a:prstGeom prst="rect">
            <a:avLst/>
          </a:prstGeom>
        </p:spPr>
        <p:txBody>
          <a:bodyPr wrap="square">
            <a:spAutoFit/>
          </a:bodyPr>
          <a:lstStyle/>
          <a:p>
            <a:pPr lvl="0" algn="ctr">
              <a:defRPr/>
            </a:pPr>
            <a:r>
              <a:rPr lang="en-US" sz="2800" dirty="0" smtClean="0">
                <a:solidFill>
                  <a:srgbClr val="A03123"/>
                </a:solidFill>
                <a:latin typeface="Calibri"/>
              </a:rPr>
              <a:t>unless the government says it isn’t. </a:t>
            </a:r>
            <a:endParaRPr lang="en-US" sz="2800" dirty="0">
              <a:solidFill>
                <a:srgbClr val="A03123"/>
              </a:solidFill>
              <a:latin typeface="Calibri"/>
            </a:endParaRPr>
          </a:p>
        </p:txBody>
      </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1800" y="1545368"/>
            <a:ext cx="2575394" cy="169131"/>
          </a:xfrm>
          <a:prstGeom prst="rect">
            <a:avLst/>
          </a:prstGeom>
        </p:spPr>
      </p:pic>
      <p:sp>
        <p:nvSpPr>
          <p:cNvPr id="6" name="Down Arrow 5"/>
          <p:cNvSpPr/>
          <p:nvPr/>
        </p:nvSpPr>
        <p:spPr>
          <a:xfrm>
            <a:off x="7453007" y="3848100"/>
            <a:ext cx="600075" cy="628650"/>
          </a:xfrm>
          <a:prstGeom prst="downArrow">
            <a:avLst/>
          </a:prstGeom>
          <a:solidFill>
            <a:srgbClr val="A03123"/>
          </a:solidFill>
        </p:spPr>
        <p:txBody>
          <a:bodyPr rtlCol="0" anchor="ctr">
            <a:spAutoFit/>
          </a:bodyPr>
          <a:lstStyle/>
          <a:p>
            <a:pPr algn="ctr">
              <a:spcAft>
                <a:spcPts val="1200"/>
              </a:spcAft>
            </a:pPr>
            <a:endParaRPr lang="en-US" dirty="0"/>
          </a:p>
        </p:txBody>
      </p:sp>
      <p:sp>
        <p:nvSpPr>
          <p:cNvPr id="11" name="Title 1"/>
          <p:cNvSpPr>
            <a:spLocks noGrp="1"/>
          </p:cNvSpPr>
          <p:nvPr>
            <p:ph type="title"/>
          </p:nvPr>
        </p:nvSpPr>
        <p:spPr>
          <a:xfrm>
            <a:off x="1828800" y="280800"/>
            <a:ext cx="6883399" cy="363600"/>
          </a:xfrm>
        </p:spPr>
        <p:txBody>
          <a:bodyPr/>
          <a:lstStyle/>
          <a:p>
            <a:pPr lvl="0"/>
            <a:r>
              <a:rPr lang="en-US" noProof="0" dirty="0" smtClean="0"/>
              <a:t>Taxable vs. Non-Taxable</a:t>
            </a:r>
            <a:endParaRPr lang="en-US" noProof="0" dirty="0"/>
          </a:p>
        </p:txBody>
      </p:sp>
      <p:sp>
        <p:nvSpPr>
          <p:cNvPr id="12" name="Pentagon 11">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2</a:t>
            </a:r>
            <a:endParaRPr lang="en-US" dirty="0">
              <a:solidFill>
                <a:schemeClr val="bg1"/>
              </a:solidFill>
            </a:endParaRPr>
          </a:p>
        </p:txBody>
      </p:sp>
    </p:spTree>
    <p:extLst>
      <p:ext uri="{BB962C8B-B14F-4D97-AF65-F5344CB8AC3E}">
        <p14:creationId xmlns:p14="http://schemas.microsoft.com/office/powerpoint/2010/main" val="155198341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3500"/>
                                        <p:tgtEl>
                                          <p:spTgt spid="2"/>
                                        </p:tgtEl>
                                      </p:cBhvr>
                                    </p:animEffect>
                                  </p:childTnLst>
                                </p:cTn>
                              </p:par>
                            </p:childTnLst>
                          </p:cTn>
                        </p:par>
                        <p:par>
                          <p:cTn id="20" fill="hold">
                            <p:stCondLst>
                              <p:cond delay="5000"/>
                            </p:stCondLst>
                            <p:childTnLst>
                              <p:par>
                                <p:cTn id="21" presetID="53" presetClass="entr" presetSubtype="16" fill="hold" nodeType="afterEffect">
                                  <p:stCondLst>
                                    <p:cond delay="0"/>
                                  </p:stCondLst>
                                  <p:childTnLst>
                                    <p:set>
                                      <p:cBhvr>
                                        <p:cTn id="22" dur="1" fill="hold">
                                          <p:stCondLst>
                                            <p:cond delay="0"/>
                                          </p:stCondLst>
                                        </p:cTn>
                                        <p:tgtEl>
                                          <p:spTgt spid="3074"/>
                                        </p:tgtEl>
                                        <p:attrNameLst>
                                          <p:attrName>style.visibility</p:attrName>
                                        </p:attrNameLst>
                                      </p:cBhvr>
                                      <p:to>
                                        <p:strVal val="visible"/>
                                      </p:to>
                                    </p:set>
                                    <p:anim calcmode="lin" valueType="num">
                                      <p:cBhvr>
                                        <p:cTn id="23" dur="500" fill="hold"/>
                                        <p:tgtEl>
                                          <p:spTgt spid="3074"/>
                                        </p:tgtEl>
                                        <p:attrNameLst>
                                          <p:attrName>ppt_w</p:attrName>
                                        </p:attrNameLst>
                                      </p:cBhvr>
                                      <p:tavLst>
                                        <p:tav tm="0">
                                          <p:val>
                                            <p:fltVal val="0"/>
                                          </p:val>
                                        </p:tav>
                                        <p:tav tm="100000">
                                          <p:val>
                                            <p:strVal val="#ppt_w"/>
                                          </p:val>
                                        </p:tav>
                                      </p:tavLst>
                                    </p:anim>
                                    <p:anim calcmode="lin" valueType="num">
                                      <p:cBhvr>
                                        <p:cTn id="24" dur="500" fill="hold"/>
                                        <p:tgtEl>
                                          <p:spTgt spid="3074"/>
                                        </p:tgtEl>
                                        <p:attrNameLst>
                                          <p:attrName>ppt_h</p:attrName>
                                        </p:attrNameLst>
                                      </p:cBhvr>
                                      <p:tavLst>
                                        <p:tav tm="0">
                                          <p:val>
                                            <p:fltVal val="0"/>
                                          </p:val>
                                        </p:tav>
                                        <p:tav tm="100000">
                                          <p:val>
                                            <p:strVal val="#ppt_h"/>
                                          </p:val>
                                        </p:tav>
                                      </p:tavLst>
                                    </p:anim>
                                    <p:animEffect transition="in" filter="fade">
                                      <p:cBhvr>
                                        <p:cTn id="25" dur="500"/>
                                        <p:tgtEl>
                                          <p:spTgt spid="3074"/>
                                        </p:tgtEl>
                                      </p:cBhvr>
                                    </p:animEffect>
                                  </p:childTnLst>
                                </p:cTn>
                              </p:par>
                            </p:childTnLst>
                          </p:cTn>
                        </p:par>
                        <p:par>
                          <p:cTn id="26" fill="hold">
                            <p:stCondLst>
                              <p:cond delay="5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600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idx="13"/>
          </p:nvPr>
        </p:nvSpPr>
        <p:spPr>
          <a:xfrm>
            <a:off x="419100" y="968250"/>
            <a:ext cx="8305799" cy="375974"/>
          </a:xfrm>
        </p:spPr>
        <p:txBody>
          <a:bodyPr/>
          <a:lstStyle/>
          <a:p>
            <a:pPr lvl="0" algn="ctr"/>
            <a:r>
              <a:rPr lang="en-US" sz="2400" noProof="0" dirty="0" smtClean="0">
                <a:solidFill>
                  <a:schemeClr val="accent6"/>
                </a:solidFill>
              </a:rPr>
              <a:t>So what does this mean to you</a:t>
            </a:r>
            <a:r>
              <a:rPr lang="en-US" sz="2400" b="1" noProof="0" dirty="0" smtClean="0">
                <a:solidFill>
                  <a:schemeClr val="accent6"/>
                </a:solidFill>
              </a:rPr>
              <a:t> as an investor</a:t>
            </a:r>
            <a:r>
              <a:rPr lang="en-US" sz="2400" noProof="0" dirty="0" smtClean="0">
                <a:solidFill>
                  <a:schemeClr val="accent6"/>
                </a:solidFill>
              </a:rPr>
              <a:t>?</a:t>
            </a:r>
            <a:endParaRPr lang="en-US" sz="2400" noProof="0" dirty="0">
              <a:solidFill>
                <a:schemeClr val="accent6"/>
              </a:solidFill>
            </a:endParaRPr>
          </a:p>
        </p:txBody>
      </p:sp>
      <p:sp>
        <p:nvSpPr>
          <p:cNvPr id="18" name="Rectangle 17"/>
          <p:cNvSpPr/>
          <p:nvPr/>
        </p:nvSpPr>
        <p:spPr>
          <a:xfrm>
            <a:off x="373969" y="4803854"/>
            <a:ext cx="3865335" cy="1107996"/>
          </a:xfrm>
          <a:prstGeom prst="rect">
            <a:avLst/>
          </a:prstGeom>
        </p:spPr>
        <p:txBody>
          <a:bodyPr wrap="square">
            <a:spAutoFit/>
          </a:bodyPr>
          <a:lstStyle/>
          <a:p>
            <a:pPr lvl="0" algn="ctr">
              <a:defRPr/>
            </a:pPr>
            <a:r>
              <a:rPr lang="en-US" sz="2200" dirty="0" smtClean="0">
                <a:solidFill>
                  <a:srgbClr val="4B4F54"/>
                </a:solidFill>
                <a:latin typeface="Calibri"/>
              </a:rPr>
              <a:t>If the government is taking a portion of your earnings, you get to keep less. </a:t>
            </a:r>
            <a:endParaRPr lang="en-US" sz="2200" dirty="0">
              <a:solidFill>
                <a:srgbClr val="4B4F54"/>
              </a:solidFill>
              <a:latin typeface="Calibri"/>
            </a:endParaRPr>
          </a:p>
        </p:txBody>
      </p:sp>
      <p:sp>
        <p:nvSpPr>
          <p:cNvPr id="19" name="Rectangle 18"/>
          <p:cNvSpPr/>
          <p:nvPr/>
        </p:nvSpPr>
        <p:spPr>
          <a:xfrm>
            <a:off x="4882545" y="1467535"/>
            <a:ext cx="3751262" cy="1107996"/>
          </a:xfrm>
          <a:prstGeom prst="rect">
            <a:avLst/>
          </a:prstGeom>
        </p:spPr>
        <p:txBody>
          <a:bodyPr wrap="square">
            <a:spAutoFit/>
          </a:bodyPr>
          <a:lstStyle/>
          <a:p>
            <a:pPr algn="ctr"/>
            <a:r>
              <a:rPr lang="en-US" sz="2200" dirty="0" smtClean="0">
                <a:solidFill>
                  <a:srgbClr val="4B4F54"/>
                </a:solidFill>
                <a:latin typeface="Calibri"/>
              </a:rPr>
              <a:t>However, the government wants you to save for certain things like retirement.  </a:t>
            </a:r>
            <a:endParaRPr lang="en-US" sz="2200" dirty="0">
              <a:solidFill>
                <a:srgbClr val="4B4F54"/>
              </a:solidFill>
              <a:latin typeface="Calibri"/>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5806" y="1592263"/>
            <a:ext cx="3141662" cy="314166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8192" y="2623439"/>
            <a:ext cx="3339969" cy="3145536"/>
          </a:xfrm>
          <a:prstGeom prst="rect">
            <a:avLst/>
          </a:prstGeom>
        </p:spPr>
      </p:pic>
      <p:sp>
        <p:nvSpPr>
          <p:cNvPr id="9" name="Title 1"/>
          <p:cNvSpPr>
            <a:spLocks noGrp="1"/>
          </p:cNvSpPr>
          <p:nvPr>
            <p:ph type="title"/>
          </p:nvPr>
        </p:nvSpPr>
        <p:spPr>
          <a:xfrm>
            <a:off x="1828800" y="280800"/>
            <a:ext cx="6883399" cy="363600"/>
          </a:xfrm>
        </p:spPr>
        <p:txBody>
          <a:bodyPr/>
          <a:lstStyle/>
          <a:p>
            <a:pPr lvl="0"/>
            <a:r>
              <a:rPr lang="en-US" noProof="0" dirty="0" smtClean="0"/>
              <a:t>Taxable vs. Non-Taxable</a:t>
            </a:r>
            <a:endParaRPr lang="en-US" noProof="0" dirty="0"/>
          </a:p>
        </p:txBody>
      </p:sp>
      <p:sp>
        <p:nvSpPr>
          <p:cNvPr id="10" name="Pentagon 9">
            <a:extLst>
              <a:ext uri="{FF2B5EF4-FFF2-40B4-BE49-F238E27FC236}">
                <a16:creationId xmlns:a16="http://schemas.microsoft.com/office/drawing/2014/main" xmlns="" id="{A94C36D9-2ACC-460B-913C-985A16D880A1}"/>
              </a:ext>
            </a:extLst>
          </p:cNvPr>
          <p:cNvSpPr/>
          <p:nvPr/>
        </p:nvSpPr>
        <p:spPr>
          <a:xfrm>
            <a:off x="431800" y="233265"/>
            <a:ext cx="1285033" cy="478581"/>
          </a:xfrm>
          <a:prstGeom prst="homePlate">
            <a:avLst/>
          </a:prstGeom>
          <a:solidFill>
            <a:srgbClr val="A03123"/>
          </a:solidFill>
        </p:spPr>
        <p:txBody>
          <a:bodyPr rtlCol="0" anchor="ctr">
            <a:noAutofit/>
          </a:bodyPr>
          <a:lstStyle/>
          <a:p>
            <a:pPr algn="ctr">
              <a:lnSpc>
                <a:spcPct val="90000"/>
              </a:lnSpc>
              <a:spcAft>
                <a:spcPts val="1200"/>
              </a:spcAft>
            </a:pPr>
            <a:r>
              <a:rPr lang="en-US" dirty="0" smtClean="0">
                <a:solidFill>
                  <a:schemeClr val="bg1"/>
                </a:solidFill>
              </a:rPr>
              <a:t>PART 2</a:t>
            </a:r>
            <a:endParaRPr lang="en-US" dirty="0">
              <a:solidFill>
                <a:schemeClr val="bg1"/>
              </a:solidFill>
            </a:endParaRPr>
          </a:p>
        </p:txBody>
      </p:sp>
    </p:spTree>
    <p:extLst>
      <p:ext uri="{BB962C8B-B14F-4D97-AF65-F5344CB8AC3E}">
        <p14:creationId xmlns:p14="http://schemas.microsoft.com/office/powerpoint/2010/main" val="419791134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7170"/>
                                        </p:tgtEl>
                                        <p:attrNameLst>
                                          <p:attrName>style.visibility</p:attrName>
                                        </p:attrNameLst>
                                      </p:cBhvr>
                                      <p:to>
                                        <p:strVal val="visible"/>
                                      </p:to>
                                    </p:set>
                                    <p:anim calcmode="lin" valueType="num">
                                      <p:cBhvr>
                                        <p:cTn id="11" dur="500" fill="hold"/>
                                        <p:tgtEl>
                                          <p:spTgt spid="7170"/>
                                        </p:tgtEl>
                                        <p:attrNameLst>
                                          <p:attrName>ppt_w</p:attrName>
                                        </p:attrNameLst>
                                      </p:cBhvr>
                                      <p:tavLst>
                                        <p:tav tm="0">
                                          <p:val>
                                            <p:fltVal val="0"/>
                                          </p:val>
                                        </p:tav>
                                        <p:tav tm="100000">
                                          <p:val>
                                            <p:strVal val="#ppt_w"/>
                                          </p:val>
                                        </p:tav>
                                      </p:tavLst>
                                    </p:anim>
                                    <p:anim calcmode="lin" valueType="num">
                                      <p:cBhvr>
                                        <p:cTn id="12" dur="500" fill="hold"/>
                                        <p:tgtEl>
                                          <p:spTgt spid="7170"/>
                                        </p:tgtEl>
                                        <p:attrNameLst>
                                          <p:attrName>ppt_h</p:attrName>
                                        </p:attrNameLst>
                                      </p:cBhvr>
                                      <p:tavLst>
                                        <p:tav tm="0">
                                          <p:val>
                                            <p:fltVal val="0"/>
                                          </p:val>
                                        </p:tav>
                                        <p:tav tm="100000">
                                          <p:val>
                                            <p:strVal val="#ppt_h"/>
                                          </p:val>
                                        </p:tav>
                                      </p:tavLst>
                                    </p:anim>
                                    <p:anim calcmode="lin" valueType="num">
                                      <p:cBhvr>
                                        <p:cTn id="13" dur="500" fill="hold"/>
                                        <p:tgtEl>
                                          <p:spTgt spid="7170"/>
                                        </p:tgtEl>
                                        <p:attrNameLst>
                                          <p:attrName>style.rotation</p:attrName>
                                        </p:attrNameLst>
                                      </p:cBhvr>
                                      <p:tavLst>
                                        <p:tav tm="0">
                                          <p:val>
                                            <p:fltVal val="360"/>
                                          </p:val>
                                        </p:tav>
                                        <p:tav tm="100000">
                                          <p:val>
                                            <p:fltVal val="0"/>
                                          </p:val>
                                        </p:tav>
                                      </p:tavLst>
                                    </p:anim>
                                    <p:animEffect transition="in" filter="fade">
                                      <p:cBhvr>
                                        <p:cTn id="14" dur="500"/>
                                        <p:tgtEl>
                                          <p:spTgt spid="7170"/>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 calcmode="lin" valueType="num">
                                      <p:cBhvr>
                                        <p:cTn id="25" dur="500" fill="hold"/>
                                        <p:tgtEl>
                                          <p:spTgt spid="3"/>
                                        </p:tgtEl>
                                        <p:attrNameLst>
                                          <p:attrName>style.rotation</p:attrName>
                                        </p:attrNameLst>
                                      </p:cBhvr>
                                      <p:tavLst>
                                        <p:tav tm="0">
                                          <p:val>
                                            <p:fltVal val="360"/>
                                          </p:val>
                                        </p:tav>
                                        <p:tav tm="100000">
                                          <p:val>
                                            <p:fltVal val="0"/>
                                          </p:val>
                                        </p:tav>
                                      </p:tavLst>
                                    </p:anim>
                                    <p:animEffect transition="in" filter="fade">
                                      <p:cBhvr>
                                        <p:cTn id="26" dur="500"/>
                                        <p:tgtEl>
                                          <p:spTgt spid="3"/>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8" grpId="0"/>
      <p:bldP spid="19" grpId="0"/>
    </p:bldLst>
  </p:timing>
</p:sld>
</file>

<file path=ppt/theme/theme1.xml><?xml version="1.0" encoding="utf-8"?>
<a:theme xmlns:a="http://schemas.openxmlformats.org/drawingml/2006/main" name="Master PPT">
  <a:themeElements>
    <a:clrScheme name="RBC">
      <a:dk1>
        <a:srgbClr val="4B4F54"/>
      </a:dk1>
      <a:lt1>
        <a:srgbClr val="FFFFFF"/>
      </a:lt1>
      <a:dk2>
        <a:srgbClr val="4B4F54"/>
      </a:dk2>
      <a:lt2>
        <a:srgbClr val="B7B9BB"/>
      </a:lt2>
      <a:accent1>
        <a:srgbClr val="87AFBF"/>
      </a:accent1>
      <a:accent2>
        <a:srgbClr val="4B4F54"/>
      </a:accent2>
      <a:accent3>
        <a:srgbClr val="C1B5A5"/>
      </a:accent3>
      <a:accent4>
        <a:srgbClr val="588886"/>
      </a:accent4>
      <a:accent5>
        <a:srgbClr val="B8A970"/>
      </a:accent5>
      <a:accent6>
        <a:srgbClr val="0025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spcAft>
            <a:spcPts val="1200"/>
          </a:spcAft>
          <a:defRPr dirty="0"/>
        </a:defPPr>
      </a:lstStyle>
    </a:spDef>
    <a:lnDef>
      <a:spPr>
        <a:ln w="6350">
          <a:solidFill>
            <a:srgbClr val="87AFBF"/>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spcAft>
            <a:spcPts val="1200"/>
          </a:spcAft>
          <a:defRPr dirty="0"/>
        </a:defPPr>
      </a:lstStyle>
    </a:txDef>
  </a:objectDefaults>
  <a:extraClrSchemeLst/>
  <a:extLst>
    <a:ext uri="{05A4C25C-085E-4340-85A3-A5531E510DB2}">
      <thm15:themeFamily xmlns:thm15="http://schemas.microsoft.com/office/thememl/2012/main" name="PowerPoint_Template_2015d" id="{F6E0DD43-18B0-48DE-B8FB-514BD942DF70}" vid="{AB15BB1A-85B4-4ABB-8229-022340B29136}"/>
    </a:ext>
  </a:extLst>
</a:theme>
</file>

<file path=ppt/theme/theme2.xml><?xml version="1.0" encoding="utf-8"?>
<a:theme xmlns:a="http://schemas.openxmlformats.org/drawingml/2006/main" name="1_Master PPT">
  <a:themeElements>
    <a:clrScheme name="RBC">
      <a:dk1>
        <a:srgbClr val="4B4F54"/>
      </a:dk1>
      <a:lt1>
        <a:srgbClr val="FFFFFF"/>
      </a:lt1>
      <a:dk2>
        <a:srgbClr val="4B4F54"/>
      </a:dk2>
      <a:lt2>
        <a:srgbClr val="B7B9BB"/>
      </a:lt2>
      <a:accent1>
        <a:srgbClr val="87AFBF"/>
      </a:accent1>
      <a:accent2>
        <a:srgbClr val="4B4F54"/>
      </a:accent2>
      <a:accent3>
        <a:srgbClr val="C1B5A5"/>
      </a:accent3>
      <a:accent4>
        <a:srgbClr val="588886"/>
      </a:accent4>
      <a:accent5>
        <a:srgbClr val="B8A970"/>
      </a:accent5>
      <a:accent6>
        <a:srgbClr val="0025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spcAft>
            <a:spcPts val="1200"/>
          </a:spcAft>
          <a:defRPr dirty="0"/>
        </a:defPPr>
      </a:lstStyle>
    </a:spDef>
    <a:lnDef>
      <a:spPr>
        <a:ln w="6350">
          <a:solidFill>
            <a:srgbClr val="87AFBF"/>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spcAft>
            <a:spcPts val="1200"/>
          </a:spcAft>
          <a:defRPr dirty="0"/>
        </a:defPPr>
      </a:lstStyle>
    </a:txDef>
  </a:objectDefaults>
  <a:extraClrSchemeLst/>
  <a:extLst>
    <a:ext uri="{05A4C25C-085E-4340-85A3-A5531E510DB2}">
      <thm15:themeFamily xmlns:thm15="http://schemas.microsoft.com/office/thememl/2012/main" name="PowerPoint_Template_2015d" id="{F6E0DD43-18B0-48DE-B8FB-514BD942DF70}" vid="{AB15BB1A-85B4-4ABB-8229-022340B2913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 PPT</Template>
  <TotalTime>8809</TotalTime>
  <Words>7405</Words>
  <Application>Microsoft Office PowerPoint</Application>
  <PresentationFormat>On-screen Show (4:3)</PresentationFormat>
  <Paragraphs>792</Paragraphs>
  <Slides>30</Slides>
  <Notes>30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30</vt:i4>
      </vt:variant>
    </vt:vector>
  </HeadingPairs>
  <TitlesOfParts>
    <vt:vector size="43" baseType="lpstr">
      <vt:lpstr>ＭＳ Ｐゴシック</vt:lpstr>
      <vt:lpstr>Arial</vt:lpstr>
      <vt:lpstr>Arial Black</vt:lpstr>
      <vt:lpstr>Arial Narrow</vt:lpstr>
      <vt:lpstr>Bradley Hand ITC</vt:lpstr>
      <vt:lpstr>Calibri</vt:lpstr>
      <vt:lpstr>Century Gothic</vt:lpstr>
      <vt:lpstr>Georgia</vt:lpstr>
      <vt:lpstr>Times New Roman</vt:lpstr>
      <vt:lpstr>Verdana</vt:lpstr>
      <vt:lpstr>Wingdings</vt:lpstr>
      <vt:lpstr>Master PPT</vt:lpstr>
      <vt:lpstr>1_Master PPT</vt:lpstr>
      <vt:lpstr>PowerPoint Presentation</vt:lpstr>
      <vt:lpstr>Program Overview</vt:lpstr>
      <vt:lpstr>Today’s Agenda</vt:lpstr>
      <vt:lpstr>Types of Accounts</vt:lpstr>
      <vt:lpstr>PowerPoint Presentation</vt:lpstr>
      <vt:lpstr>Taxable vs. Non-Taxable</vt:lpstr>
      <vt:lpstr>Taxable vs. Non-Taxable</vt:lpstr>
      <vt:lpstr>Taxable vs. Non-Taxable</vt:lpstr>
      <vt:lpstr>Taxable vs. Non-Taxable</vt:lpstr>
      <vt:lpstr>Non-Registered vs. Registered </vt:lpstr>
      <vt:lpstr>Non-Registered vs. Registered </vt:lpstr>
      <vt:lpstr>What is a Brokerage Firm?</vt:lpstr>
      <vt:lpstr>Type of Non-Registered Accounts</vt:lpstr>
      <vt:lpstr>Type of Non-Registered Accounts</vt:lpstr>
      <vt:lpstr>Growing Retirement Plans for Future Use</vt:lpstr>
      <vt:lpstr>Registered Accounts – Pension Plans</vt:lpstr>
      <vt:lpstr>Registered Accounts – Pension Plans</vt:lpstr>
      <vt:lpstr>Registered Accounts – Pension Plans</vt:lpstr>
      <vt:lpstr>Registered Accounts – Pension Plans</vt:lpstr>
      <vt:lpstr>Registered Accounts –  Retirement Savings Plans</vt:lpstr>
      <vt:lpstr>Registered Accounts –  Retirement Savings Plans</vt:lpstr>
      <vt:lpstr>Registered Accounts –  Retirement Savings Plans</vt:lpstr>
      <vt:lpstr>Registered Accounts –  Education Savings Plan</vt:lpstr>
      <vt:lpstr>Registered Accounts –  Education Savings Plan</vt:lpstr>
      <vt:lpstr>Registered Accounts – Savings Plan</vt:lpstr>
      <vt:lpstr>Group Discussion #1 – Tax Free Savings Account</vt:lpstr>
      <vt:lpstr>Group Discussion #1 – Tax Free Savings Account</vt:lpstr>
      <vt:lpstr>Group Discussion #2 – What Account?</vt:lpstr>
      <vt:lpstr>Contact Us</vt:lpstr>
      <vt:lpstr>Thank you!</vt:lpstr>
    </vt:vector>
  </TitlesOfParts>
  <Company>RBC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 Cuff</dc:creator>
  <cp:keywords>Unclassified</cp:keywords>
  <cp:lastModifiedBy>Nowochin, Charles</cp:lastModifiedBy>
  <cp:revision>468</cp:revision>
  <cp:lastPrinted>2017-12-13T14:41:12Z</cp:lastPrinted>
  <dcterms:created xsi:type="dcterms:W3CDTF">2015-12-05T16:16:55Z</dcterms:created>
  <dcterms:modified xsi:type="dcterms:W3CDTF">2020-10-20T17:28:08Z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15db6905-b619-449b-9e8e-14e553dfe6d7</vt:lpwstr>
  </property>
  <property fmtid="{D5CDD505-2E9C-101B-9397-08002B2CF9AE}" pid="3" name="Classification">
    <vt:lpwstr>TT_RBC_Internal</vt:lpwstr>
  </property>
</Properties>
</file>