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9" r:id="rId1"/>
  </p:sldMasterIdLst>
  <p:notesMasterIdLst>
    <p:notesMasterId r:id="rId12"/>
  </p:notesMasterIdLst>
  <p:handoutMasterIdLst>
    <p:handoutMasterId r:id="rId13"/>
  </p:handoutMasterIdLst>
  <p:sldIdLst>
    <p:sldId id="1281" r:id="rId2"/>
    <p:sldId id="1344" r:id="rId3"/>
    <p:sldId id="1388" r:id="rId4"/>
    <p:sldId id="1386" r:id="rId5"/>
    <p:sldId id="1333" r:id="rId6"/>
    <p:sldId id="1389" r:id="rId7"/>
    <p:sldId id="1338" r:id="rId8"/>
    <p:sldId id="1387" r:id="rId9"/>
    <p:sldId id="1345" r:id="rId10"/>
    <p:sldId id="1277" r:id="rId11"/>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938A678-84CC-43A2-9ED4-F5706DFD7B8B}">
          <p14:sldIdLst>
            <p14:sldId id="1281"/>
            <p14:sldId id="1344"/>
            <p14:sldId id="1388"/>
            <p14:sldId id="1386"/>
            <p14:sldId id="1333"/>
            <p14:sldId id="1389"/>
            <p14:sldId id="1338"/>
            <p14:sldId id="1387"/>
            <p14:sldId id="1345"/>
            <p14:sldId id="127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guide id="3" orient="horz" pos="2924">
          <p15:clr>
            <a:srgbClr val="A4A3A4"/>
          </p15:clr>
        </p15:guide>
        <p15:guide id="4"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A"/>
    <a:srgbClr val="588886"/>
    <a:srgbClr val="663300"/>
    <a:srgbClr val="F93F26"/>
    <a:srgbClr val="558A9F"/>
    <a:srgbClr val="94854A"/>
    <a:srgbClr val="0070C0"/>
    <a:srgbClr val="002567"/>
    <a:srgbClr val="339933"/>
    <a:srgbClr val="66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76" autoAdjust="0"/>
    <p:restoredTop sz="75169" autoAdjust="0"/>
  </p:normalViewPr>
  <p:slideViewPr>
    <p:cSldViewPr snapToGrid="0" showGuides="1">
      <p:cViewPr varScale="1">
        <p:scale>
          <a:sx n="86" d="100"/>
          <a:sy n="86" d="100"/>
        </p:scale>
        <p:origin x="1866"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20" d="100"/>
        <a:sy n="20" d="100"/>
      </p:scale>
      <p:origin x="0" y="2888"/>
    </p:cViewPr>
  </p:sorterViewPr>
  <p:notesViewPr>
    <p:cSldViewPr snapToGrid="0" showGuides="1">
      <p:cViewPr varScale="1">
        <p:scale>
          <a:sx n="86" d="100"/>
          <a:sy n="86" d="100"/>
        </p:scale>
        <p:origin x="3750" y="108"/>
      </p:cViewPr>
      <p:guideLst>
        <p:guide orient="horz" pos="2928"/>
        <p:guide pos="2208"/>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maple.fg.rbc.com\data\Toronto\wrkgrp\wrkgrp80\All\JosephWu\Macro%20Chart%20Pack\Corrections-Bear%20Market%20Work\TSX%20and%20SP500%20Annual%20Histogram.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maple.fg.rbc.com\data\Toronto\wrkgrp\wrkgrp80\All\JosephWu\Macro%20Chart%20Pack\Corrections-Bear%20Market%20Work\TSX%20and%20SP500%20Annual%20Histogram.xls"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maple.fg.rbc.com\data\Toronto\wrkgrp\wrkgrp80\All\JosephWu\Macro%20Chart%20Pack\Corrections-Bear%20Market%20Work\TSX%20and%20SP500%20Annual%20Histogram.xls"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file:///\\maple.fg.rbc.com\data\Toronto\wrkgrp\wrkgrp80\All\JosephWu\Macro%20Chart%20Pack\Corrections-Bear%20Market%20Work\TSX%20and%20SP500%20Annual%20Histogram.xls"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maple.fg.rbc.com\data\Toronto\wrkgrp\wrkgrp80\All\JosephWu\Macro%20Chart%20Pack\Corrections-Bear%20Market%20Work\Equity%20-%20Annual%20Drawdown%20and%20Return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TSX Composite: Calendar year total returns (1957 – 2024)</a:t>
            </a:r>
          </a:p>
        </c:rich>
      </c:tx>
      <c:overlay val="0"/>
      <c:spPr>
        <a:noFill/>
        <a:ln w="25400">
          <a:noFill/>
        </a:ln>
      </c:spPr>
    </c:title>
    <c:autoTitleDeleted val="0"/>
    <c:plotArea>
      <c:layout/>
      <c:barChart>
        <c:barDir val="col"/>
        <c:grouping val="clustered"/>
        <c:varyColors val="0"/>
        <c:ser>
          <c:idx val="0"/>
          <c:order val="0"/>
          <c:tx>
            <c:strRef>
              <c:f>'TSX II'!$S$7</c:f>
              <c:strCache>
                <c:ptCount val="1"/>
                <c:pt idx="0">
                  <c:v>TSX Composite TR Index</c:v>
                </c:pt>
              </c:strCache>
            </c:strRef>
          </c:tx>
          <c:spPr>
            <a:solidFill>
              <a:srgbClr val="87AFBF"/>
            </a:solidFill>
            <a:ln w="25400">
              <a:noFill/>
            </a:ln>
          </c:spPr>
          <c:invertIfNegative val="0"/>
          <c:dPt>
            <c:idx val="18"/>
            <c:invertIfNegative val="0"/>
            <c:bubble3D val="0"/>
            <c:spPr>
              <a:solidFill>
                <a:schemeClr val="tx1"/>
              </a:solidFill>
              <a:ln w="25400">
                <a:noFill/>
              </a:ln>
            </c:spPr>
            <c:extLst>
              <c:ext xmlns:c16="http://schemas.microsoft.com/office/drawing/2014/chart" uri="{C3380CC4-5D6E-409C-BE32-E72D297353CC}">
                <c16:uniqueId val="{00000004-0443-4365-8093-CEA615302D7A}"/>
              </c:ext>
            </c:extLst>
          </c:dPt>
          <c:dPt>
            <c:idx val="31"/>
            <c:invertIfNegative val="0"/>
            <c:bubble3D val="0"/>
            <c:spPr>
              <a:solidFill>
                <a:schemeClr val="tx1"/>
              </a:solidFill>
              <a:ln w="25400">
                <a:noFill/>
              </a:ln>
            </c:spPr>
            <c:extLst>
              <c:ext xmlns:c16="http://schemas.microsoft.com/office/drawing/2014/chart" uri="{C3380CC4-5D6E-409C-BE32-E72D297353CC}">
                <c16:uniqueId val="{00000003-0443-4365-8093-CEA615302D7A}"/>
              </c:ext>
            </c:extLst>
          </c:dPt>
          <c:dPt>
            <c:idx val="55"/>
            <c:invertIfNegative val="0"/>
            <c:bubble3D val="0"/>
            <c:spPr>
              <a:solidFill>
                <a:schemeClr val="tx1"/>
              </a:solidFill>
              <a:ln w="25400">
                <a:noFill/>
              </a:ln>
            </c:spPr>
            <c:extLst>
              <c:ext xmlns:c16="http://schemas.microsoft.com/office/drawing/2014/chart" uri="{C3380CC4-5D6E-409C-BE32-E72D297353CC}">
                <c16:uniqueId val="{00000005-0443-4365-8093-CEA615302D7A}"/>
              </c:ext>
            </c:extLst>
          </c:dPt>
          <c:dPt>
            <c:idx val="88"/>
            <c:invertIfNegative val="0"/>
            <c:bubble3D val="0"/>
            <c:spPr>
              <a:solidFill>
                <a:srgbClr val="4B4F54"/>
              </a:solidFill>
              <a:ln w="25400">
                <a:noFill/>
              </a:ln>
            </c:spPr>
            <c:extLst>
              <c:ext xmlns:c16="http://schemas.microsoft.com/office/drawing/2014/chart" uri="{C3380CC4-5D6E-409C-BE32-E72D297353CC}">
                <c16:uniqueId val="{00000001-0443-4365-8093-CEA615302D7A}"/>
              </c:ext>
            </c:extLst>
          </c:dPt>
          <c:dLbls>
            <c:dLbl>
              <c:idx val="18"/>
              <c:layout>
                <c:manualLayout>
                  <c:x val="0.10416666666666667"/>
                  <c:y val="-0.11375661375661375"/>
                </c:manualLayout>
              </c:layout>
              <c:tx>
                <c:rich>
                  <a:bodyPr/>
                  <a:lstStyle/>
                  <a:p>
                    <a:r>
                      <a:rPr lang="en-US" dirty="0"/>
                      <a:t>2024 (+</a:t>
                    </a:r>
                    <a:fld id="{6D906C60-EB15-457E-80C5-1BCE5D786D7D}" type="VALUE">
                      <a:rPr lang="en-US" smtClean="0"/>
                      <a:pPr/>
                      <a:t>[VALUE]</a:t>
                    </a:fld>
                    <a:r>
                      <a:rPr lang="en-US" dirty="0"/>
                      <a:t>) was the 19</a:t>
                    </a:r>
                    <a:r>
                      <a:rPr lang="en-US" baseline="30000" dirty="0"/>
                      <a:t>th</a:t>
                    </a:r>
                    <a:r>
                      <a:rPr lang="en-US" dirty="0"/>
                      <a:t> best year for the S&amp;P/TSX</a:t>
                    </a:r>
                    <a:r>
                      <a:rPr lang="en-US" baseline="0" dirty="0"/>
                      <a:t> Composite</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0443-4365-8093-CEA615302D7A}"/>
                </c:ext>
              </c:extLst>
            </c:dLbl>
            <c:dLbl>
              <c:idx val="31"/>
              <c:layout>
                <c:manualLayout>
                  <c:x val="0.1064814814814814"/>
                  <c:y val="-7.6719576719576715E-2"/>
                </c:manualLayout>
              </c:layout>
              <c:tx>
                <c:rich>
                  <a:bodyPr wrap="square" lIns="38100" tIns="19050" rIns="38100" bIns="1905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000000"/>
                        </a:solidFill>
                        <a:latin typeface="Arial Narrow"/>
                        <a:ea typeface="Arial Narrow"/>
                        <a:cs typeface="Arial Narrow"/>
                      </a:defRPr>
                    </a:pPr>
                    <a:r>
                      <a:rPr lang="en-US" b="1" dirty="0"/>
                      <a:t>2023 (+</a:t>
                    </a:r>
                    <a:fld id="{4C35F3BB-67C6-43CE-9EF7-FDA89D55058D}" type="VALUE">
                      <a:rPr lang="en-US" b="1" smtClean="0"/>
                      <a:pPr marL="0" marR="0" lvl="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000000"/>
                          </a:solidFill>
                          <a:latin typeface="Arial Narrow"/>
                          <a:ea typeface="Arial Narrow"/>
                          <a:cs typeface="Arial Narrow"/>
                        </a:defRPr>
                      </a:pPr>
                      <a:t>[VALUE]</a:t>
                    </a:fld>
                    <a:r>
                      <a:rPr lang="en-US" b="1" dirty="0"/>
                      <a:t>) was the 32st</a:t>
                    </a:r>
                    <a:r>
                      <a:rPr lang="en-US" b="1" baseline="0" dirty="0"/>
                      <a:t> best year for the S&amp;P/TSX Composite</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443-4365-8093-CEA615302D7A}"/>
                </c:ext>
              </c:extLst>
            </c:dLbl>
            <c:dLbl>
              <c:idx val="55"/>
              <c:layout>
                <c:manualLayout>
                  <c:x val="-0.1076388888888889"/>
                  <c:y val="-2.9099279256759474E-2"/>
                </c:manualLayout>
              </c:layout>
              <c:tx>
                <c:rich>
                  <a:bodyPr wrap="square" lIns="38100" tIns="19050" rIns="38100" bIns="1905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000000"/>
                        </a:solidFill>
                        <a:latin typeface="Arial Narrow"/>
                        <a:ea typeface="Arial Narrow"/>
                        <a:cs typeface="Arial Narrow"/>
                      </a:defRPr>
                    </a:pPr>
                    <a:r>
                      <a:rPr lang="en-US" sz="1200" b="1" i="0" u="none" strike="noStrike" kern="1200" baseline="0" dirty="0">
                        <a:solidFill>
                          <a:srgbClr val="000000"/>
                        </a:solidFill>
                        <a:latin typeface="Arial Narrow" panose="020B0606020202030204" pitchFamily="34" charset="0"/>
                      </a:rPr>
                      <a:t>2022 (</a:t>
                    </a:r>
                    <a:fld id="{58185A78-761C-4677-98AE-1C040C974CFC}" type="VALUE">
                      <a:rPr lang="en-US" sz="1200" b="1" i="0" u="none" strike="noStrike" kern="1200" baseline="0" smtClean="0">
                        <a:solidFill>
                          <a:srgbClr val="000000"/>
                        </a:solidFill>
                        <a:latin typeface="Arial Narrow" panose="020B0606020202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000000"/>
                          </a:solidFill>
                          <a:latin typeface="Arial Narrow"/>
                          <a:ea typeface="Arial Narrow"/>
                          <a:cs typeface="Arial Narrow"/>
                        </a:defRPr>
                      </a:pPr>
                      <a:t>[VALUE]</a:t>
                    </a:fld>
                    <a:r>
                      <a:rPr lang="en-US" sz="1200" b="1" i="0" u="none" strike="noStrike" kern="1200" baseline="0" dirty="0">
                        <a:solidFill>
                          <a:srgbClr val="000000"/>
                        </a:solidFill>
                        <a:latin typeface="Arial Narrow" panose="020B0606020202030204" pitchFamily="34" charset="0"/>
                      </a:rPr>
                      <a:t>) was the 13th worst year for the S&amp;P/TSX Composite</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443-4365-8093-CEA615302D7A}"/>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numRef>
              <c:f>'TSX II'!$R$8:$R$75</c:f>
              <c:numCache>
                <c:formatCode>General</c:formatCode>
                <c:ptCount val="68"/>
                <c:pt idx="0">
                  <c:v>1979</c:v>
                </c:pt>
                <c:pt idx="1">
                  <c:v>1983</c:v>
                </c:pt>
                <c:pt idx="2">
                  <c:v>2009</c:v>
                </c:pt>
                <c:pt idx="3">
                  <c:v>1961</c:v>
                </c:pt>
                <c:pt idx="4">
                  <c:v>1993</c:v>
                </c:pt>
                <c:pt idx="5">
                  <c:v>1999</c:v>
                </c:pt>
                <c:pt idx="6">
                  <c:v>1958</c:v>
                </c:pt>
                <c:pt idx="7">
                  <c:v>1980</c:v>
                </c:pt>
                <c:pt idx="8">
                  <c:v>1978</c:v>
                </c:pt>
                <c:pt idx="9">
                  <c:v>1996</c:v>
                </c:pt>
                <c:pt idx="10">
                  <c:v>1972</c:v>
                </c:pt>
                <c:pt idx="11">
                  <c:v>2003</c:v>
                </c:pt>
                <c:pt idx="12">
                  <c:v>1964</c:v>
                </c:pt>
                <c:pt idx="13">
                  <c:v>2021</c:v>
                </c:pt>
                <c:pt idx="14">
                  <c:v>1985</c:v>
                </c:pt>
                <c:pt idx="15">
                  <c:v>2005</c:v>
                </c:pt>
                <c:pt idx="16">
                  <c:v>2019</c:v>
                </c:pt>
                <c:pt idx="17">
                  <c:v>1968</c:v>
                </c:pt>
                <c:pt idx="18">
                  <c:v>2024</c:v>
                </c:pt>
                <c:pt idx="19">
                  <c:v>1989</c:v>
                </c:pt>
                <c:pt idx="20">
                  <c:v>2016</c:v>
                </c:pt>
                <c:pt idx="21">
                  <c:v>1975</c:v>
                </c:pt>
                <c:pt idx="22">
                  <c:v>1967</c:v>
                </c:pt>
                <c:pt idx="23">
                  <c:v>2010</c:v>
                </c:pt>
                <c:pt idx="24">
                  <c:v>2006</c:v>
                </c:pt>
                <c:pt idx="25">
                  <c:v>1963</c:v>
                </c:pt>
                <c:pt idx="26">
                  <c:v>1997</c:v>
                </c:pt>
                <c:pt idx="27">
                  <c:v>1995</c:v>
                </c:pt>
                <c:pt idx="28">
                  <c:v>2004</c:v>
                </c:pt>
                <c:pt idx="29">
                  <c:v>2013</c:v>
                </c:pt>
                <c:pt idx="30">
                  <c:v>1991</c:v>
                </c:pt>
                <c:pt idx="31">
                  <c:v>2023</c:v>
                </c:pt>
                <c:pt idx="32">
                  <c:v>1988</c:v>
                </c:pt>
                <c:pt idx="33">
                  <c:v>1976</c:v>
                </c:pt>
                <c:pt idx="34">
                  <c:v>1977</c:v>
                </c:pt>
                <c:pt idx="35">
                  <c:v>2014</c:v>
                </c:pt>
                <c:pt idx="36">
                  <c:v>2007</c:v>
                </c:pt>
                <c:pt idx="37">
                  <c:v>2017</c:v>
                </c:pt>
                <c:pt idx="38">
                  <c:v>1986</c:v>
                </c:pt>
                <c:pt idx="39">
                  <c:v>1971</c:v>
                </c:pt>
                <c:pt idx="40">
                  <c:v>2000</c:v>
                </c:pt>
                <c:pt idx="41">
                  <c:v>2012</c:v>
                </c:pt>
                <c:pt idx="42">
                  <c:v>1965</c:v>
                </c:pt>
                <c:pt idx="43">
                  <c:v>1987</c:v>
                </c:pt>
                <c:pt idx="44">
                  <c:v>2020</c:v>
                </c:pt>
                <c:pt idx="45">
                  <c:v>1982</c:v>
                </c:pt>
                <c:pt idx="46">
                  <c:v>1959</c:v>
                </c:pt>
                <c:pt idx="47">
                  <c:v>1960</c:v>
                </c:pt>
                <c:pt idx="48">
                  <c:v>1973</c:v>
                </c:pt>
                <c:pt idx="49">
                  <c:v>1994</c:v>
                </c:pt>
                <c:pt idx="50">
                  <c:v>1969</c:v>
                </c:pt>
                <c:pt idx="51">
                  <c:v>1992</c:v>
                </c:pt>
                <c:pt idx="52">
                  <c:v>1998</c:v>
                </c:pt>
                <c:pt idx="53">
                  <c:v>1984</c:v>
                </c:pt>
                <c:pt idx="54">
                  <c:v>1970</c:v>
                </c:pt>
                <c:pt idx="55">
                  <c:v>2022</c:v>
                </c:pt>
                <c:pt idx="56">
                  <c:v>1966</c:v>
                </c:pt>
                <c:pt idx="57">
                  <c:v>1962</c:v>
                </c:pt>
                <c:pt idx="58">
                  <c:v>2015</c:v>
                </c:pt>
                <c:pt idx="59">
                  <c:v>2011</c:v>
                </c:pt>
                <c:pt idx="60">
                  <c:v>2018</c:v>
                </c:pt>
                <c:pt idx="61">
                  <c:v>1981</c:v>
                </c:pt>
                <c:pt idx="62">
                  <c:v>2002</c:v>
                </c:pt>
                <c:pt idx="63">
                  <c:v>2001</c:v>
                </c:pt>
                <c:pt idx="64">
                  <c:v>1990</c:v>
                </c:pt>
                <c:pt idx="65">
                  <c:v>1957</c:v>
                </c:pt>
                <c:pt idx="66">
                  <c:v>1974</c:v>
                </c:pt>
                <c:pt idx="67">
                  <c:v>2008</c:v>
                </c:pt>
              </c:numCache>
            </c:numRef>
          </c:cat>
          <c:val>
            <c:numRef>
              <c:f>'TSX II'!$S$8:$S$75</c:f>
              <c:numCache>
                <c:formatCode>0.0%</c:formatCode>
                <c:ptCount val="68"/>
                <c:pt idx="0">
                  <c:v>0.44769789983844932</c:v>
                </c:pt>
                <c:pt idx="1">
                  <c:v>0.35487055426575886</c:v>
                </c:pt>
                <c:pt idx="2">
                  <c:v>0.35054976536900506</c:v>
                </c:pt>
                <c:pt idx="3">
                  <c:v>0.32745492303128176</c:v>
                </c:pt>
                <c:pt idx="4">
                  <c:v>0.32547583573589245</c:v>
                </c:pt>
                <c:pt idx="5">
                  <c:v>0.31714196957397101</c:v>
                </c:pt>
                <c:pt idx="6">
                  <c:v>0.31247121672653599</c:v>
                </c:pt>
                <c:pt idx="7">
                  <c:v>0.3013453518742093</c:v>
                </c:pt>
                <c:pt idx="8">
                  <c:v>0.29720159702274485</c:v>
                </c:pt>
                <c:pt idx="9">
                  <c:v>0.28346334367953951</c:v>
                </c:pt>
                <c:pt idx="10">
                  <c:v>0.27383382287051328</c:v>
                </c:pt>
                <c:pt idx="11">
                  <c:v>0.26724850003483969</c:v>
                </c:pt>
                <c:pt idx="12">
                  <c:v>0.25432937966752212</c:v>
                </c:pt>
                <c:pt idx="13">
                  <c:v>0.25090949130354501</c:v>
                </c:pt>
                <c:pt idx="14">
                  <c:v>0.25065427454451572</c:v>
                </c:pt>
                <c:pt idx="15">
                  <c:v>0.241265401687768</c:v>
                </c:pt>
                <c:pt idx="16">
                  <c:v>0.22876846854134025</c:v>
                </c:pt>
                <c:pt idx="17">
                  <c:v>0.22445091710619547</c:v>
                </c:pt>
                <c:pt idx="18">
                  <c:v>0.21649971560010739</c:v>
                </c:pt>
                <c:pt idx="19">
                  <c:v>0.21372761281960639</c:v>
                </c:pt>
                <c:pt idx="20">
                  <c:v>0.21081952280034377</c:v>
                </c:pt>
                <c:pt idx="21">
                  <c:v>0.18483050735980844</c:v>
                </c:pt>
                <c:pt idx="22">
                  <c:v>0.18088350128286157</c:v>
                </c:pt>
                <c:pt idx="23">
                  <c:v>0.17605820873388911</c:v>
                </c:pt>
                <c:pt idx="24">
                  <c:v>0.17261071122665195</c:v>
                </c:pt>
                <c:pt idx="25">
                  <c:v>0.15601111883252261</c:v>
                </c:pt>
                <c:pt idx="26">
                  <c:v>0.14977594833339558</c:v>
                </c:pt>
                <c:pt idx="27">
                  <c:v>0.14529359362299266</c:v>
                </c:pt>
                <c:pt idx="28">
                  <c:v>0.1447971651377713</c:v>
                </c:pt>
                <c:pt idx="29">
                  <c:v>0.12991837905555448</c:v>
                </c:pt>
                <c:pt idx="30">
                  <c:v>0.12015111242458176</c:v>
                </c:pt>
                <c:pt idx="31">
                  <c:v>0.11827487573949136</c:v>
                </c:pt>
                <c:pt idx="32">
                  <c:v>0.11081389498999972</c:v>
                </c:pt>
                <c:pt idx="33">
                  <c:v>0.11022293276489914</c:v>
                </c:pt>
                <c:pt idx="34">
                  <c:v>0.10705999999999993</c:v>
                </c:pt>
                <c:pt idx="35">
                  <c:v>0.10553651748210835</c:v>
                </c:pt>
                <c:pt idx="36">
                  <c:v>9.8318387338294899E-2</c:v>
                </c:pt>
                <c:pt idx="37">
                  <c:v>9.0951551427833177E-2</c:v>
                </c:pt>
                <c:pt idx="38">
                  <c:v>8.95399147868019E-2</c:v>
                </c:pt>
                <c:pt idx="39">
                  <c:v>8.0076891021763519E-2</c:v>
                </c:pt>
                <c:pt idx="40">
                  <c:v>7.4087218105338692E-2</c:v>
                </c:pt>
                <c:pt idx="41">
                  <c:v>7.1878617359723451E-2</c:v>
                </c:pt>
                <c:pt idx="42">
                  <c:v>6.681904481023393E-2</c:v>
                </c:pt>
                <c:pt idx="43">
                  <c:v>5.8787611079353486E-2</c:v>
                </c:pt>
                <c:pt idx="44">
                  <c:v>5.6001753218023476E-2</c:v>
                </c:pt>
                <c:pt idx="45">
                  <c:v>5.5409133962030843E-2</c:v>
                </c:pt>
                <c:pt idx="46">
                  <c:v>4.5861258289764617E-2</c:v>
                </c:pt>
                <c:pt idx="47">
                  <c:v>1.7815204992283507E-2</c:v>
                </c:pt>
                <c:pt idx="48">
                  <c:v>2.7357107962873162E-3</c:v>
                </c:pt>
                <c:pt idx="49">
                  <c:v>-1.7639409116290139E-3</c:v>
                </c:pt>
                <c:pt idx="50">
                  <c:v>-8.087847655295799E-3</c:v>
                </c:pt>
                <c:pt idx="51">
                  <c:v>-1.4332713488771187E-2</c:v>
                </c:pt>
                <c:pt idx="52">
                  <c:v>-1.5841609859437278E-2</c:v>
                </c:pt>
                <c:pt idx="53">
                  <c:v>-2.3926297327730883E-2</c:v>
                </c:pt>
                <c:pt idx="54">
                  <c:v>-3.5661507350081667E-2</c:v>
                </c:pt>
                <c:pt idx="55">
                  <c:v>-5.8418172600438245E-2</c:v>
                </c:pt>
                <c:pt idx="56">
                  <c:v>-7.066832538530643E-2</c:v>
                </c:pt>
                <c:pt idx="57">
                  <c:v>-7.0944352015097745E-2</c:v>
                </c:pt>
                <c:pt idx="58">
                  <c:v>-8.3184480859758492E-2</c:v>
                </c:pt>
                <c:pt idx="59">
                  <c:v>-8.7105701602659291E-2</c:v>
                </c:pt>
                <c:pt idx="60">
                  <c:v>-8.8861145409820375E-2</c:v>
                </c:pt>
                <c:pt idx="61">
                  <c:v>-0.10246127347524125</c:v>
                </c:pt>
                <c:pt idx="62">
                  <c:v>-0.12437928532290787</c:v>
                </c:pt>
                <c:pt idx="63">
                  <c:v>-0.12572192967555629</c:v>
                </c:pt>
                <c:pt idx="64">
                  <c:v>-0.14798000175955384</c:v>
                </c:pt>
                <c:pt idx="65">
                  <c:v>-0.20583717357910913</c:v>
                </c:pt>
                <c:pt idx="66">
                  <c:v>-0.25927116827438368</c:v>
                </c:pt>
                <c:pt idx="67">
                  <c:v>-0.3300348430023029</c:v>
                </c:pt>
              </c:numCache>
            </c:numRef>
          </c:val>
          <c:extLst>
            <c:ext xmlns:c16="http://schemas.microsoft.com/office/drawing/2014/chart" uri="{C3380CC4-5D6E-409C-BE32-E72D297353CC}">
              <c16:uniqueId val="{00000002-0443-4365-8093-CEA615302D7A}"/>
            </c:ext>
          </c:extLst>
        </c:ser>
        <c:dLbls>
          <c:showLegendKey val="0"/>
          <c:showVal val="0"/>
          <c:showCatName val="0"/>
          <c:showSerName val="0"/>
          <c:showPercent val="0"/>
          <c:showBubbleSize val="0"/>
        </c:dLbls>
        <c:gapWidth val="150"/>
        <c:axId val="667790000"/>
        <c:axId val="1"/>
      </c:barChart>
      <c:catAx>
        <c:axId val="667790000"/>
        <c:scaling>
          <c:orientation val="minMax"/>
        </c:scaling>
        <c:delete val="0"/>
        <c:axPos val="b"/>
        <c:numFmt formatCode="General" sourceLinked="1"/>
        <c:majorTickMark val="none"/>
        <c:minorTickMark val="none"/>
        <c:tickLblPos val="none"/>
        <c:spPr>
          <a:ln w="3175">
            <a:solidFill>
              <a:srgbClr val="000000"/>
            </a:solidFill>
            <a:prstDash val="solid"/>
          </a:ln>
        </c:spPr>
        <c:crossAx val="1"/>
        <c:crosses val="autoZero"/>
        <c:auto val="1"/>
        <c:lblAlgn val="ctr"/>
        <c:lblOffset val="100"/>
        <c:noMultiLvlLbl val="0"/>
      </c:catAx>
      <c:valAx>
        <c:axId val="1"/>
        <c:scaling>
          <c:orientation val="minMax"/>
        </c:scaling>
        <c:delete val="0"/>
        <c:axPos val="l"/>
        <c:numFmt formatCode="0%" sourceLinked="0"/>
        <c:majorTickMark val="out"/>
        <c:minorTickMark val="none"/>
        <c:tickLblPos val="nextTo"/>
        <c:spPr>
          <a:ln w="3175">
            <a:solidFill>
              <a:srgbClr val="000000"/>
            </a:solidFill>
            <a:prstDash val="solid"/>
          </a:ln>
        </c:spPr>
        <c:txPr>
          <a:bodyPr rot="0" vert="horz"/>
          <a:lstStyle/>
          <a:p>
            <a:pPr>
              <a:defRPr/>
            </a:pPr>
            <a:endParaRPr lang="en-US"/>
          </a:p>
        </c:txPr>
        <c:crossAx val="66779000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200" b="1" i="0" u="none" strike="noStrike" baseline="0">
          <a:solidFill>
            <a:srgbClr val="000000"/>
          </a:solidFill>
          <a:latin typeface="Arial Narrow"/>
          <a:ea typeface="Arial Narrow"/>
          <a:cs typeface="Arial Narrow"/>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'TSX II'!$V$7</c:f>
              <c:strCache>
                <c:ptCount val="1"/>
                <c:pt idx="0">
                  <c:v>Annual Total Return</c:v>
                </c:pt>
              </c:strCache>
            </c:strRef>
          </c:tx>
          <c:spPr>
            <a:solidFill>
              <a:schemeClr val="accent1"/>
            </a:solidFill>
            <a:ln>
              <a:noFill/>
            </a:ln>
            <a:effectLst/>
          </c:spPr>
          <c:invertIfNegative val="0"/>
          <c:dLbls>
            <c:dLbl>
              <c:idx val="0"/>
              <c:layout>
                <c:manualLayout>
                  <c:x val="9.2592592592592587E-3"/>
                  <c:y val="-2.645502645502548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C8A9-4D34-9DB2-CEF8BA2EBD05}"/>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8A9-4D34-9DB2-CEF8BA2EBD05}"/>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8A9-4D34-9DB2-CEF8BA2EBD05}"/>
                </c:ext>
              </c:extLst>
            </c:dLbl>
            <c:dLbl>
              <c:idx val="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8A9-4D34-9DB2-CEF8BA2EBD05}"/>
                </c:ext>
              </c:extLst>
            </c:dLbl>
            <c:dLbl>
              <c:idx val="1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C8A9-4D34-9DB2-CEF8BA2EBD05}"/>
                </c:ext>
              </c:extLst>
            </c:dLbl>
            <c:dLbl>
              <c:idx val="1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8A9-4D34-9DB2-CEF8BA2EBD05}"/>
                </c:ext>
              </c:extLst>
            </c:dLbl>
            <c:dLbl>
              <c:idx val="1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C8A9-4D34-9DB2-CEF8BA2EBD05}"/>
                </c:ext>
              </c:extLst>
            </c:dLbl>
            <c:dLbl>
              <c:idx val="21"/>
              <c:layout>
                <c:manualLayout>
                  <c:x val="-2.3148148148148147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8A9-4D34-9DB2-CEF8BA2EBD05}"/>
                </c:ext>
              </c:extLst>
            </c:dLbl>
            <c:dLbl>
              <c:idx val="2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8A9-4D34-9DB2-CEF8BA2EBD05}"/>
                </c:ext>
              </c:extLst>
            </c:dLbl>
            <c:dLbl>
              <c:idx val="23"/>
              <c:layout>
                <c:manualLayout>
                  <c:x val="3.472222222222222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8A9-4D34-9DB2-CEF8BA2EBD05}"/>
                </c:ext>
              </c:extLst>
            </c:dLbl>
            <c:dLbl>
              <c:idx val="2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8A9-4D34-9DB2-CEF8BA2EBD05}"/>
                </c:ext>
              </c:extLst>
            </c:dLbl>
            <c:dLbl>
              <c:idx val="2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8A9-4D34-9DB2-CEF8BA2EBD05}"/>
                </c:ext>
              </c:extLst>
            </c:dLbl>
            <c:dLbl>
              <c:idx val="3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C8A9-4D34-9DB2-CEF8BA2EBD05}"/>
                </c:ext>
              </c:extLst>
            </c:dLbl>
            <c:dLbl>
              <c:idx val="3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C8A9-4D34-9DB2-CEF8BA2EBD05}"/>
                </c:ext>
              </c:extLst>
            </c:dLbl>
            <c:dLbl>
              <c:idx val="3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C8A9-4D34-9DB2-CEF8BA2EBD05}"/>
                </c:ext>
              </c:extLst>
            </c:dLbl>
            <c:dLbl>
              <c:idx val="4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C8A9-4D34-9DB2-CEF8BA2EBD05}"/>
                </c:ext>
              </c:extLst>
            </c:dLbl>
            <c:dLbl>
              <c:idx val="4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C8A9-4D34-9DB2-CEF8BA2EBD05}"/>
                </c:ext>
              </c:extLst>
            </c:dLbl>
            <c:dLbl>
              <c:idx val="4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C8A9-4D34-9DB2-CEF8BA2EBD05}"/>
                </c:ext>
              </c:extLst>
            </c:dLbl>
            <c:dLbl>
              <c:idx val="5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C8A9-4D34-9DB2-CEF8BA2EBD05}"/>
                </c:ext>
              </c:extLst>
            </c:dLbl>
            <c:dLbl>
              <c:idx val="5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C8A9-4D34-9DB2-CEF8BA2EBD05}"/>
                </c:ext>
              </c:extLst>
            </c:dLbl>
            <c:dLbl>
              <c:idx val="5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C8A9-4D34-9DB2-CEF8BA2EBD05}"/>
                </c:ext>
              </c:extLst>
            </c:dLbl>
            <c:dLbl>
              <c:idx val="6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C8A9-4D34-9DB2-CEF8BA2EBD05}"/>
                </c:ext>
              </c:extLst>
            </c:dLbl>
            <c:dLbl>
              <c:idx val="6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C8A9-4D34-9DB2-CEF8BA2EBD05}"/>
                </c:ext>
              </c:extLst>
            </c:dLbl>
            <c:dLbl>
              <c:idx val="6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C8A9-4D34-9DB2-CEF8BA2EBD05}"/>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rgbClr val="26272A"/>
                    </a:solidFill>
                    <a:latin typeface="Arial Narrow" panose="020B0606020202030204" pitchFamily="34" charset="0"/>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'TSX II'!$U$8:$U$75</c:f>
              <c:numCache>
                <c:formatCode>m/d/yyyy</c:formatCode>
                <c:ptCount val="68"/>
                <c:pt idx="0">
                  <c:v>21185</c:v>
                </c:pt>
                <c:pt idx="1">
                  <c:v>21550</c:v>
                </c:pt>
                <c:pt idx="2">
                  <c:v>21915</c:v>
                </c:pt>
                <c:pt idx="3">
                  <c:v>22281</c:v>
                </c:pt>
                <c:pt idx="4">
                  <c:v>22646</c:v>
                </c:pt>
                <c:pt idx="5">
                  <c:v>23011</c:v>
                </c:pt>
                <c:pt idx="6">
                  <c:v>23376</c:v>
                </c:pt>
                <c:pt idx="7">
                  <c:v>23742</c:v>
                </c:pt>
                <c:pt idx="8">
                  <c:v>24107</c:v>
                </c:pt>
                <c:pt idx="9">
                  <c:v>24472</c:v>
                </c:pt>
                <c:pt idx="10">
                  <c:v>24837</c:v>
                </c:pt>
                <c:pt idx="11">
                  <c:v>25203</c:v>
                </c:pt>
                <c:pt idx="12">
                  <c:v>25568</c:v>
                </c:pt>
                <c:pt idx="13">
                  <c:v>25933</c:v>
                </c:pt>
                <c:pt idx="14">
                  <c:v>26298</c:v>
                </c:pt>
                <c:pt idx="15">
                  <c:v>26664</c:v>
                </c:pt>
                <c:pt idx="16">
                  <c:v>27029</c:v>
                </c:pt>
                <c:pt idx="17">
                  <c:v>27394</c:v>
                </c:pt>
                <c:pt idx="18">
                  <c:v>27759</c:v>
                </c:pt>
                <c:pt idx="19">
                  <c:v>28125</c:v>
                </c:pt>
                <c:pt idx="20">
                  <c:v>28490</c:v>
                </c:pt>
                <c:pt idx="21">
                  <c:v>28855</c:v>
                </c:pt>
                <c:pt idx="22">
                  <c:v>29220</c:v>
                </c:pt>
                <c:pt idx="23">
                  <c:v>29586</c:v>
                </c:pt>
                <c:pt idx="24">
                  <c:v>29951</c:v>
                </c:pt>
                <c:pt idx="25">
                  <c:v>30316</c:v>
                </c:pt>
                <c:pt idx="26">
                  <c:v>30681</c:v>
                </c:pt>
                <c:pt idx="27">
                  <c:v>31047</c:v>
                </c:pt>
                <c:pt idx="28">
                  <c:v>31412</c:v>
                </c:pt>
                <c:pt idx="29">
                  <c:v>31777</c:v>
                </c:pt>
                <c:pt idx="30">
                  <c:v>32142</c:v>
                </c:pt>
                <c:pt idx="31">
                  <c:v>32508</c:v>
                </c:pt>
                <c:pt idx="32">
                  <c:v>32873</c:v>
                </c:pt>
                <c:pt idx="33">
                  <c:v>33238</c:v>
                </c:pt>
                <c:pt idx="34">
                  <c:v>33603</c:v>
                </c:pt>
                <c:pt idx="35">
                  <c:v>33969</c:v>
                </c:pt>
                <c:pt idx="36">
                  <c:v>34334</c:v>
                </c:pt>
                <c:pt idx="37">
                  <c:v>34699</c:v>
                </c:pt>
                <c:pt idx="38">
                  <c:v>35064</c:v>
                </c:pt>
                <c:pt idx="39">
                  <c:v>35430</c:v>
                </c:pt>
                <c:pt idx="40">
                  <c:v>35795</c:v>
                </c:pt>
                <c:pt idx="41">
                  <c:v>36160</c:v>
                </c:pt>
                <c:pt idx="42">
                  <c:v>36525</c:v>
                </c:pt>
                <c:pt idx="43">
                  <c:v>36891</c:v>
                </c:pt>
                <c:pt idx="44">
                  <c:v>37256</c:v>
                </c:pt>
                <c:pt idx="45">
                  <c:v>37621</c:v>
                </c:pt>
                <c:pt idx="46">
                  <c:v>37986</c:v>
                </c:pt>
                <c:pt idx="47">
                  <c:v>38352</c:v>
                </c:pt>
                <c:pt idx="48">
                  <c:v>38717</c:v>
                </c:pt>
                <c:pt idx="49">
                  <c:v>39082</c:v>
                </c:pt>
                <c:pt idx="50">
                  <c:v>39447</c:v>
                </c:pt>
                <c:pt idx="51">
                  <c:v>39813</c:v>
                </c:pt>
                <c:pt idx="52">
                  <c:v>40178</c:v>
                </c:pt>
                <c:pt idx="53">
                  <c:v>40543</c:v>
                </c:pt>
                <c:pt idx="54">
                  <c:v>40908</c:v>
                </c:pt>
                <c:pt idx="55">
                  <c:v>41274</c:v>
                </c:pt>
                <c:pt idx="56">
                  <c:v>41639</c:v>
                </c:pt>
                <c:pt idx="57">
                  <c:v>42004</c:v>
                </c:pt>
                <c:pt idx="58">
                  <c:v>42369</c:v>
                </c:pt>
                <c:pt idx="59">
                  <c:v>42735</c:v>
                </c:pt>
                <c:pt idx="60">
                  <c:v>43100</c:v>
                </c:pt>
                <c:pt idx="61">
                  <c:v>43465</c:v>
                </c:pt>
                <c:pt idx="62">
                  <c:v>43830</c:v>
                </c:pt>
                <c:pt idx="63">
                  <c:v>44196</c:v>
                </c:pt>
                <c:pt idx="64">
                  <c:v>44561</c:v>
                </c:pt>
                <c:pt idx="65">
                  <c:v>44926</c:v>
                </c:pt>
                <c:pt idx="66">
                  <c:v>45291</c:v>
                </c:pt>
                <c:pt idx="67">
                  <c:v>45657</c:v>
                </c:pt>
              </c:numCache>
            </c:numRef>
          </c:cat>
          <c:val>
            <c:numRef>
              <c:f>'TSX II'!$V$8:$V$75</c:f>
              <c:numCache>
                <c:formatCode>0.0%</c:formatCode>
                <c:ptCount val="68"/>
                <c:pt idx="0">
                  <c:v>-0.20583717357910913</c:v>
                </c:pt>
                <c:pt idx="1">
                  <c:v>0.31247121672653599</c:v>
                </c:pt>
                <c:pt idx="2">
                  <c:v>4.5861258289764617E-2</c:v>
                </c:pt>
                <c:pt idx="3">
                  <c:v>1.7815204992283507E-2</c:v>
                </c:pt>
                <c:pt idx="4">
                  <c:v>0.32745492303128176</c:v>
                </c:pt>
                <c:pt idx="5">
                  <c:v>-7.0944352015097745E-2</c:v>
                </c:pt>
                <c:pt idx="6">
                  <c:v>0.15601111883252261</c:v>
                </c:pt>
                <c:pt idx="7">
                  <c:v>0.25432937966752212</c:v>
                </c:pt>
                <c:pt idx="8">
                  <c:v>6.681904481023393E-2</c:v>
                </c:pt>
                <c:pt idx="9">
                  <c:v>-7.066832538530643E-2</c:v>
                </c:pt>
                <c:pt idx="10">
                  <c:v>0.18088350128286157</c:v>
                </c:pt>
                <c:pt idx="11">
                  <c:v>0.22445091710619547</c:v>
                </c:pt>
                <c:pt idx="12">
                  <c:v>-8.087847655295799E-3</c:v>
                </c:pt>
                <c:pt idx="13">
                  <c:v>-3.5661507350081667E-2</c:v>
                </c:pt>
                <c:pt idx="14">
                  <c:v>8.0076891021763519E-2</c:v>
                </c:pt>
                <c:pt idx="15">
                  <c:v>0.27383382287051328</c:v>
                </c:pt>
                <c:pt idx="16">
                  <c:v>2.7357107962873162E-3</c:v>
                </c:pt>
                <c:pt idx="17">
                  <c:v>-0.25927116827438368</c:v>
                </c:pt>
                <c:pt idx="18">
                  <c:v>0.18483050735980844</c:v>
                </c:pt>
                <c:pt idx="19">
                  <c:v>0.11022293276489914</c:v>
                </c:pt>
                <c:pt idx="20">
                  <c:v>0.10705999999999993</c:v>
                </c:pt>
                <c:pt idx="21">
                  <c:v>0.29720159702274485</c:v>
                </c:pt>
                <c:pt idx="22">
                  <c:v>0.44769789983844932</c:v>
                </c:pt>
                <c:pt idx="23">
                  <c:v>0.3013453518742093</c:v>
                </c:pt>
                <c:pt idx="24">
                  <c:v>-0.10246127347524125</c:v>
                </c:pt>
                <c:pt idx="25">
                  <c:v>5.5409133962030843E-2</c:v>
                </c:pt>
                <c:pt idx="26">
                  <c:v>0.35487055426575886</c:v>
                </c:pt>
                <c:pt idx="27">
                  <c:v>-2.3926297327730883E-2</c:v>
                </c:pt>
                <c:pt idx="28">
                  <c:v>0.25065427454451572</c:v>
                </c:pt>
                <c:pt idx="29">
                  <c:v>8.95399147868019E-2</c:v>
                </c:pt>
                <c:pt idx="30">
                  <c:v>5.8787611079353486E-2</c:v>
                </c:pt>
                <c:pt idx="31">
                  <c:v>0.11081389498999972</c:v>
                </c:pt>
                <c:pt idx="32">
                  <c:v>0.21372761281960639</c:v>
                </c:pt>
                <c:pt idx="33">
                  <c:v>-0.14798000175955384</c:v>
                </c:pt>
                <c:pt idx="34">
                  <c:v>0.12015111242458176</c:v>
                </c:pt>
                <c:pt idx="35">
                  <c:v>-1.4332713488771187E-2</c:v>
                </c:pt>
                <c:pt idx="36">
                  <c:v>0.32547583573589245</c:v>
                </c:pt>
                <c:pt idx="37">
                  <c:v>-1.7639409116290139E-3</c:v>
                </c:pt>
                <c:pt idx="38">
                  <c:v>0.14529359362299266</c:v>
                </c:pt>
                <c:pt idx="39">
                  <c:v>0.28346334367953951</c:v>
                </c:pt>
                <c:pt idx="40">
                  <c:v>0.14977594833339558</c:v>
                </c:pt>
                <c:pt idx="41">
                  <c:v>-1.5841609859437278E-2</c:v>
                </c:pt>
                <c:pt idx="42">
                  <c:v>0.31714196957397101</c:v>
                </c:pt>
                <c:pt idx="43">
                  <c:v>7.4087218105338692E-2</c:v>
                </c:pt>
                <c:pt idx="44">
                  <c:v>-0.12572192967555629</c:v>
                </c:pt>
                <c:pt idx="45">
                  <c:v>-0.12437928532290787</c:v>
                </c:pt>
                <c:pt idx="46">
                  <c:v>0.26724850003483969</c:v>
                </c:pt>
                <c:pt idx="47">
                  <c:v>0.1447971651377713</c:v>
                </c:pt>
                <c:pt idx="48">
                  <c:v>0.241265401687768</c:v>
                </c:pt>
                <c:pt idx="49">
                  <c:v>0.17261071122665195</c:v>
                </c:pt>
                <c:pt idx="50">
                  <c:v>9.8318387338294899E-2</c:v>
                </c:pt>
                <c:pt idx="51">
                  <c:v>-0.3300348430023029</c:v>
                </c:pt>
                <c:pt idx="52">
                  <c:v>0.35054976536900506</c:v>
                </c:pt>
                <c:pt idx="53">
                  <c:v>0.17605820873388911</c:v>
                </c:pt>
                <c:pt idx="54">
                  <c:v>-8.7105701602659291E-2</c:v>
                </c:pt>
                <c:pt idx="55">
                  <c:v>7.1878617359723451E-2</c:v>
                </c:pt>
                <c:pt idx="56">
                  <c:v>0.12991837905555448</c:v>
                </c:pt>
                <c:pt idx="57">
                  <c:v>0.10553651748210835</c:v>
                </c:pt>
                <c:pt idx="58">
                  <c:v>-8.3184480859758492E-2</c:v>
                </c:pt>
                <c:pt idx="59">
                  <c:v>0.21081952280034377</c:v>
                </c:pt>
                <c:pt idx="60">
                  <c:v>9.0951551427833177E-2</c:v>
                </c:pt>
                <c:pt idx="61">
                  <c:v>-8.8861145409820375E-2</c:v>
                </c:pt>
                <c:pt idx="62">
                  <c:v>0.22876846854134025</c:v>
                </c:pt>
                <c:pt idx="63">
                  <c:v>5.6001753218023476E-2</c:v>
                </c:pt>
                <c:pt idx="64">
                  <c:v>0.25090949130354501</c:v>
                </c:pt>
                <c:pt idx="65">
                  <c:v>-5.8418172600438245E-2</c:v>
                </c:pt>
                <c:pt idx="66">
                  <c:v>0.11827487573949136</c:v>
                </c:pt>
                <c:pt idx="67">
                  <c:v>0.21649971560010739</c:v>
                </c:pt>
              </c:numCache>
            </c:numRef>
          </c:val>
          <c:extLst>
            <c:ext xmlns:c16="http://schemas.microsoft.com/office/drawing/2014/chart" uri="{C3380CC4-5D6E-409C-BE32-E72D297353CC}">
              <c16:uniqueId val="{00000000-C8A9-4D34-9DB2-CEF8BA2EBD05}"/>
            </c:ext>
          </c:extLst>
        </c:ser>
        <c:dLbls>
          <c:showLegendKey val="0"/>
          <c:showVal val="0"/>
          <c:showCatName val="0"/>
          <c:showSerName val="0"/>
          <c:showPercent val="0"/>
          <c:showBubbleSize val="0"/>
        </c:dLbls>
        <c:gapWidth val="75"/>
        <c:axId val="2033067487"/>
        <c:axId val="2033053087"/>
      </c:barChart>
      <c:lineChart>
        <c:grouping val="standard"/>
        <c:varyColors val="0"/>
        <c:ser>
          <c:idx val="1"/>
          <c:order val="1"/>
          <c:tx>
            <c:strRef>
              <c:f>'TSX II'!$W$7</c:f>
              <c:strCache>
                <c:ptCount val="1"/>
                <c:pt idx="0">
                  <c:v>Annualized Total Return: 10.2% (1957 - 2024)</c:v>
                </c:pt>
              </c:strCache>
            </c:strRef>
          </c:tx>
          <c:spPr>
            <a:ln w="31750" cap="rnd">
              <a:solidFill>
                <a:srgbClr val="000000"/>
              </a:solidFill>
              <a:prstDash val="sysDash"/>
              <a:round/>
            </a:ln>
            <a:effectLst/>
          </c:spPr>
          <c:marker>
            <c:symbol val="none"/>
          </c:marker>
          <c:cat>
            <c:numRef>
              <c:f>'TSX II'!$U$8:$U$75</c:f>
              <c:numCache>
                <c:formatCode>m/d/yyyy</c:formatCode>
                <c:ptCount val="68"/>
                <c:pt idx="0">
                  <c:v>21185</c:v>
                </c:pt>
                <c:pt idx="1">
                  <c:v>21550</c:v>
                </c:pt>
                <c:pt idx="2">
                  <c:v>21915</c:v>
                </c:pt>
                <c:pt idx="3">
                  <c:v>22281</c:v>
                </c:pt>
                <c:pt idx="4">
                  <c:v>22646</c:v>
                </c:pt>
                <c:pt idx="5">
                  <c:v>23011</c:v>
                </c:pt>
                <c:pt idx="6">
                  <c:v>23376</c:v>
                </c:pt>
                <c:pt idx="7">
                  <c:v>23742</c:v>
                </c:pt>
                <c:pt idx="8">
                  <c:v>24107</c:v>
                </c:pt>
                <c:pt idx="9">
                  <c:v>24472</c:v>
                </c:pt>
                <c:pt idx="10">
                  <c:v>24837</c:v>
                </c:pt>
                <c:pt idx="11">
                  <c:v>25203</c:v>
                </c:pt>
                <c:pt idx="12">
                  <c:v>25568</c:v>
                </c:pt>
                <c:pt idx="13">
                  <c:v>25933</c:v>
                </c:pt>
                <c:pt idx="14">
                  <c:v>26298</c:v>
                </c:pt>
                <c:pt idx="15">
                  <c:v>26664</c:v>
                </c:pt>
                <c:pt idx="16">
                  <c:v>27029</c:v>
                </c:pt>
                <c:pt idx="17">
                  <c:v>27394</c:v>
                </c:pt>
                <c:pt idx="18">
                  <c:v>27759</c:v>
                </c:pt>
                <c:pt idx="19">
                  <c:v>28125</c:v>
                </c:pt>
                <c:pt idx="20">
                  <c:v>28490</c:v>
                </c:pt>
                <c:pt idx="21">
                  <c:v>28855</c:v>
                </c:pt>
                <c:pt idx="22">
                  <c:v>29220</c:v>
                </c:pt>
                <c:pt idx="23">
                  <c:v>29586</c:v>
                </c:pt>
                <c:pt idx="24">
                  <c:v>29951</c:v>
                </c:pt>
                <c:pt idx="25">
                  <c:v>30316</c:v>
                </c:pt>
                <c:pt idx="26">
                  <c:v>30681</c:v>
                </c:pt>
                <c:pt idx="27">
                  <c:v>31047</c:v>
                </c:pt>
                <c:pt idx="28">
                  <c:v>31412</c:v>
                </c:pt>
                <c:pt idx="29">
                  <c:v>31777</c:v>
                </c:pt>
                <c:pt idx="30">
                  <c:v>32142</c:v>
                </c:pt>
                <c:pt idx="31">
                  <c:v>32508</c:v>
                </c:pt>
                <c:pt idx="32">
                  <c:v>32873</c:v>
                </c:pt>
                <c:pt idx="33">
                  <c:v>33238</c:v>
                </c:pt>
                <c:pt idx="34">
                  <c:v>33603</c:v>
                </c:pt>
                <c:pt idx="35">
                  <c:v>33969</c:v>
                </c:pt>
                <c:pt idx="36">
                  <c:v>34334</c:v>
                </c:pt>
                <c:pt idx="37">
                  <c:v>34699</c:v>
                </c:pt>
                <c:pt idx="38">
                  <c:v>35064</c:v>
                </c:pt>
                <c:pt idx="39">
                  <c:v>35430</c:v>
                </c:pt>
                <c:pt idx="40">
                  <c:v>35795</c:v>
                </c:pt>
                <c:pt idx="41">
                  <c:v>36160</c:v>
                </c:pt>
                <c:pt idx="42">
                  <c:v>36525</c:v>
                </c:pt>
                <c:pt idx="43">
                  <c:v>36891</c:v>
                </c:pt>
                <c:pt idx="44">
                  <c:v>37256</c:v>
                </c:pt>
                <c:pt idx="45">
                  <c:v>37621</c:v>
                </c:pt>
                <c:pt idx="46">
                  <c:v>37986</c:v>
                </c:pt>
                <c:pt idx="47">
                  <c:v>38352</c:v>
                </c:pt>
                <c:pt idx="48">
                  <c:v>38717</c:v>
                </c:pt>
                <c:pt idx="49">
                  <c:v>39082</c:v>
                </c:pt>
                <c:pt idx="50">
                  <c:v>39447</c:v>
                </c:pt>
                <c:pt idx="51">
                  <c:v>39813</c:v>
                </c:pt>
                <c:pt idx="52">
                  <c:v>40178</c:v>
                </c:pt>
                <c:pt idx="53">
                  <c:v>40543</c:v>
                </c:pt>
                <c:pt idx="54">
                  <c:v>40908</c:v>
                </c:pt>
                <c:pt idx="55">
                  <c:v>41274</c:v>
                </c:pt>
                <c:pt idx="56">
                  <c:v>41639</c:v>
                </c:pt>
                <c:pt idx="57">
                  <c:v>42004</c:v>
                </c:pt>
                <c:pt idx="58">
                  <c:v>42369</c:v>
                </c:pt>
                <c:pt idx="59">
                  <c:v>42735</c:v>
                </c:pt>
                <c:pt idx="60">
                  <c:v>43100</c:v>
                </c:pt>
                <c:pt idx="61">
                  <c:v>43465</c:v>
                </c:pt>
                <c:pt idx="62">
                  <c:v>43830</c:v>
                </c:pt>
                <c:pt idx="63">
                  <c:v>44196</c:v>
                </c:pt>
                <c:pt idx="64">
                  <c:v>44561</c:v>
                </c:pt>
                <c:pt idx="65">
                  <c:v>44926</c:v>
                </c:pt>
                <c:pt idx="66">
                  <c:v>45291</c:v>
                </c:pt>
                <c:pt idx="67">
                  <c:v>45657</c:v>
                </c:pt>
              </c:numCache>
            </c:numRef>
          </c:cat>
          <c:val>
            <c:numRef>
              <c:f>'TSX II'!$W$8:$W$75</c:f>
              <c:numCache>
                <c:formatCode>0.0%</c:formatCode>
                <c:ptCount val="68"/>
                <c:pt idx="0">
                  <c:v>9.1035679862756513E-2</c:v>
                </c:pt>
                <c:pt idx="1">
                  <c:v>9.1035679862756513E-2</c:v>
                </c:pt>
                <c:pt idx="2">
                  <c:v>9.1035679862756513E-2</c:v>
                </c:pt>
                <c:pt idx="3">
                  <c:v>9.1035679862756513E-2</c:v>
                </c:pt>
                <c:pt idx="4">
                  <c:v>9.1035679862756513E-2</c:v>
                </c:pt>
                <c:pt idx="5">
                  <c:v>9.1035679862756513E-2</c:v>
                </c:pt>
                <c:pt idx="6">
                  <c:v>9.1035679862756513E-2</c:v>
                </c:pt>
                <c:pt idx="7">
                  <c:v>9.1035679862756513E-2</c:v>
                </c:pt>
                <c:pt idx="8">
                  <c:v>9.1035679862756513E-2</c:v>
                </c:pt>
                <c:pt idx="9">
                  <c:v>9.1035679862756513E-2</c:v>
                </c:pt>
                <c:pt idx="10">
                  <c:v>9.1035679862756513E-2</c:v>
                </c:pt>
                <c:pt idx="11">
                  <c:v>9.1035679862756513E-2</c:v>
                </c:pt>
                <c:pt idx="12">
                  <c:v>9.1035679862756513E-2</c:v>
                </c:pt>
                <c:pt idx="13">
                  <c:v>9.1035679862756513E-2</c:v>
                </c:pt>
                <c:pt idx="14">
                  <c:v>9.1035679862756513E-2</c:v>
                </c:pt>
                <c:pt idx="15">
                  <c:v>9.1035679862756513E-2</c:v>
                </c:pt>
                <c:pt idx="16">
                  <c:v>9.1035679862756513E-2</c:v>
                </c:pt>
                <c:pt idx="17">
                  <c:v>9.1035679862756513E-2</c:v>
                </c:pt>
                <c:pt idx="18">
                  <c:v>9.1035679862756513E-2</c:v>
                </c:pt>
                <c:pt idx="19">
                  <c:v>9.1035679862756513E-2</c:v>
                </c:pt>
                <c:pt idx="20">
                  <c:v>9.1035679862756513E-2</c:v>
                </c:pt>
                <c:pt idx="21">
                  <c:v>9.1035679862756513E-2</c:v>
                </c:pt>
                <c:pt idx="22">
                  <c:v>9.1035679862756513E-2</c:v>
                </c:pt>
                <c:pt idx="23">
                  <c:v>9.1035679862756513E-2</c:v>
                </c:pt>
                <c:pt idx="24">
                  <c:v>9.1035679862756513E-2</c:v>
                </c:pt>
                <c:pt idx="25">
                  <c:v>9.1035679862756513E-2</c:v>
                </c:pt>
                <c:pt idx="26">
                  <c:v>9.1035679862756513E-2</c:v>
                </c:pt>
                <c:pt idx="27">
                  <c:v>9.1035679862756513E-2</c:v>
                </c:pt>
                <c:pt idx="28">
                  <c:v>9.1035679862756513E-2</c:v>
                </c:pt>
                <c:pt idx="29">
                  <c:v>9.1035679862756513E-2</c:v>
                </c:pt>
                <c:pt idx="30">
                  <c:v>9.1035679862756513E-2</c:v>
                </c:pt>
                <c:pt idx="31">
                  <c:v>9.1035679862756513E-2</c:v>
                </c:pt>
                <c:pt idx="32">
                  <c:v>9.1035679862756513E-2</c:v>
                </c:pt>
                <c:pt idx="33">
                  <c:v>9.1035679862756513E-2</c:v>
                </c:pt>
                <c:pt idx="34">
                  <c:v>9.1035679862756513E-2</c:v>
                </c:pt>
                <c:pt idx="35">
                  <c:v>9.1035679862756513E-2</c:v>
                </c:pt>
                <c:pt idx="36">
                  <c:v>9.1035679862756513E-2</c:v>
                </c:pt>
                <c:pt idx="37">
                  <c:v>9.1035679862756513E-2</c:v>
                </c:pt>
                <c:pt idx="38">
                  <c:v>9.1035679862756513E-2</c:v>
                </c:pt>
                <c:pt idx="39">
                  <c:v>9.1035679862756513E-2</c:v>
                </c:pt>
                <c:pt idx="40">
                  <c:v>9.1035679862756513E-2</c:v>
                </c:pt>
                <c:pt idx="41">
                  <c:v>9.1035679862756513E-2</c:v>
                </c:pt>
                <c:pt idx="42">
                  <c:v>9.1035679862756513E-2</c:v>
                </c:pt>
                <c:pt idx="43">
                  <c:v>9.1035679862756513E-2</c:v>
                </c:pt>
                <c:pt idx="44">
                  <c:v>9.1035679862756513E-2</c:v>
                </c:pt>
                <c:pt idx="45">
                  <c:v>9.1035679862756513E-2</c:v>
                </c:pt>
                <c:pt idx="46">
                  <c:v>9.1035679862756513E-2</c:v>
                </c:pt>
                <c:pt idx="47">
                  <c:v>9.1035679862756513E-2</c:v>
                </c:pt>
                <c:pt idx="48">
                  <c:v>9.1035679862756513E-2</c:v>
                </c:pt>
                <c:pt idx="49">
                  <c:v>9.1035679862756513E-2</c:v>
                </c:pt>
                <c:pt idx="50">
                  <c:v>9.1035679862756513E-2</c:v>
                </c:pt>
                <c:pt idx="51">
                  <c:v>9.1035679862756513E-2</c:v>
                </c:pt>
                <c:pt idx="52">
                  <c:v>9.1035679862756513E-2</c:v>
                </c:pt>
                <c:pt idx="53">
                  <c:v>9.1035679862756513E-2</c:v>
                </c:pt>
                <c:pt idx="54">
                  <c:v>9.1035679862756513E-2</c:v>
                </c:pt>
                <c:pt idx="55">
                  <c:v>9.1035679862756513E-2</c:v>
                </c:pt>
                <c:pt idx="56">
                  <c:v>9.1035679862756513E-2</c:v>
                </c:pt>
                <c:pt idx="57">
                  <c:v>9.1035679862756513E-2</c:v>
                </c:pt>
                <c:pt idx="58">
                  <c:v>9.1035679862756513E-2</c:v>
                </c:pt>
                <c:pt idx="59">
                  <c:v>9.1035679862756513E-2</c:v>
                </c:pt>
                <c:pt idx="60">
                  <c:v>9.1035679862756513E-2</c:v>
                </c:pt>
                <c:pt idx="61">
                  <c:v>9.1035679862756513E-2</c:v>
                </c:pt>
                <c:pt idx="62">
                  <c:v>9.1035679862756513E-2</c:v>
                </c:pt>
                <c:pt idx="63">
                  <c:v>9.1035679862756513E-2</c:v>
                </c:pt>
                <c:pt idx="64">
                  <c:v>9.1035679862756513E-2</c:v>
                </c:pt>
                <c:pt idx="65">
                  <c:v>9.1035679862756513E-2</c:v>
                </c:pt>
                <c:pt idx="66">
                  <c:v>9.1035679862756513E-2</c:v>
                </c:pt>
                <c:pt idx="67">
                  <c:v>9.1035679862756513E-2</c:v>
                </c:pt>
              </c:numCache>
            </c:numRef>
          </c:val>
          <c:smooth val="0"/>
          <c:extLst>
            <c:ext xmlns:c16="http://schemas.microsoft.com/office/drawing/2014/chart" uri="{C3380CC4-5D6E-409C-BE32-E72D297353CC}">
              <c16:uniqueId val="{00000001-C8A9-4D34-9DB2-CEF8BA2EBD05}"/>
            </c:ext>
          </c:extLst>
        </c:ser>
        <c:dLbls>
          <c:showLegendKey val="0"/>
          <c:showVal val="0"/>
          <c:showCatName val="0"/>
          <c:showSerName val="0"/>
          <c:showPercent val="0"/>
          <c:showBubbleSize val="0"/>
        </c:dLbls>
        <c:marker val="1"/>
        <c:smooth val="0"/>
        <c:axId val="2033067487"/>
        <c:axId val="2033053087"/>
      </c:lineChart>
      <c:dateAx>
        <c:axId val="2033067487"/>
        <c:scaling>
          <c:orientation val="minMax"/>
        </c:scaling>
        <c:delete val="0"/>
        <c:axPos val="b"/>
        <c:numFmt formatCode="yy" sourceLinked="0"/>
        <c:majorTickMark val="out"/>
        <c:minorTickMark val="none"/>
        <c:tickLblPos val="low"/>
        <c:spPr>
          <a:noFill/>
          <a:ln w="9525" cap="flat" cmpd="sng" algn="ctr">
            <a:solidFill>
              <a:srgbClr val="000000"/>
            </a:solidFill>
            <a:round/>
          </a:ln>
          <a:effectLst/>
        </c:spPr>
        <c:txPr>
          <a:bodyPr rot="-60000000" spcFirstLastPara="1" vertOverflow="ellipsis" vert="horz" wrap="square" anchor="ctr" anchorCtr="1"/>
          <a:lstStyle/>
          <a:p>
            <a:pPr>
              <a:defRPr sz="1200" b="1" i="0" u="none" strike="noStrike" kern="1200" baseline="0">
                <a:solidFill>
                  <a:srgbClr val="26272A"/>
                </a:solidFill>
                <a:latin typeface="Arial Narrow" panose="020B0606020202030204" pitchFamily="34" charset="0"/>
                <a:ea typeface="+mn-ea"/>
                <a:cs typeface="+mn-cs"/>
              </a:defRPr>
            </a:pPr>
            <a:endParaRPr lang="en-US"/>
          </a:p>
        </c:txPr>
        <c:crossAx val="2033053087"/>
        <c:crosses val="autoZero"/>
        <c:auto val="1"/>
        <c:lblOffset val="100"/>
        <c:baseTimeUnit val="years"/>
      </c:dateAx>
      <c:valAx>
        <c:axId val="2033053087"/>
        <c:scaling>
          <c:orientation val="minMax"/>
        </c:scaling>
        <c:delete val="0"/>
        <c:axPos val="l"/>
        <c:majorGridlines>
          <c:spPr>
            <a:ln w="9525" cap="flat" cmpd="sng" algn="ctr">
              <a:noFill/>
              <a:round/>
            </a:ln>
            <a:effectLst/>
          </c:spPr>
        </c:majorGridlines>
        <c:numFmt formatCode="0%" sourceLinked="0"/>
        <c:majorTickMark val="out"/>
        <c:minorTickMark val="none"/>
        <c:tickLblPos val="low"/>
        <c:spPr>
          <a:noFill/>
          <a:ln>
            <a:solidFill>
              <a:srgbClr val="000000"/>
            </a:solidFill>
          </a:ln>
          <a:effectLst/>
        </c:spPr>
        <c:txPr>
          <a:bodyPr rot="-60000000" spcFirstLastPara="1" vertOverflow="ellipsis" vert="horz" wrap="square" anchor="ctr" anchorCtr="1"/>
          <a:lstStyle/>
          <a:p>
            <a:pPr>
              <a:defRPr sz="1200" b="1" i="0" u="none" strike="noStrike" kern="1200" baseline="0">
                <a:solidFill>
                  <a:srgbClr val="26272A"/>
                </a:solidFill>
                <a:latin typeface="Arial Narrow" panose="020B0606020202030204" pitchFamily="34" charset="0"/>
                <a:ea typeface="+mn-ea"/>
                <a:cs typeface="+mn-cs"/>
              </a:defRPr>
            </a:pPr>
            <a:endParaRPr lang="en-US"/>
          </a:p>
        </c:txPr>
        <c:crossAx val="20330674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rgbClr val="26272A"/>
              </a:solidFill>
              <a:latin typeface="Arial Narrow" panose="020B060602020203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prstDash val="sysDot"/>
      <a:round/>
    </a:ln>
    <a:effectLst/>
  </c:spPr>
  <c:txPr>
    <a:bodyPr/>
    <a:lstStyle/>
    <a:p>
      <a:pPr>
        <a:defRPr sz="1200" b="1">
          <a:solidFill>
            <a:srgbClr val="26272A"/>
          </a:solidFill>
          <a:latin typeface="Arial Narrow" panose="020B060602020203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chemeClr val="accent3"/>
              </a:solidFill>
              <a:ln>
                <a:noFill/>
              </a:ln>
              <a:effectLst/>
            </c:spPr>
            <c:extLst>
              <c:ext xmlns:c16="http://schemas.microsoft.com/office/drawing/2014/chart" uri="{C3380CC4-5D6E-409C-BE32-E72D297353CC}">
                <c16:uniqueId val="{00000001-7F20-4755-823C-C499F65D8B5A}"/>
              </c:ext>
            </c:extLst>
          </c:dPt>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Arial Narrow" panose="020B060602020203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'TSX II'!$K$22:$K$23</c:f>
              <c:strCache>
                <c:ptCount val="2"/>
                <c:pt idx="0">
                  <c:v>Average Up Year</c:v>
                </c:pt>
                <c:pt idx="1">
                  <c:v>Average Down Year</c:v>
                </c:pt>
              </c:strCache>
            </c:strRef>
          </c:cat>
          <c:val>
            <c:numRef>
              <c:f>'TSX II'!$L$22:$L$23</c:f>
              <c:numCache>
                <c:formatCode>0.0%</c:formatCode>
                <c:ptCount val="2"/>
                <c:pt idx="0">
                  <c:v>0.18103470057689686</c:v>
                </c:pt>
                <c:pt idx="1">
                  <c:v>-9.760430366079377E-2</c:v>
                </c:pt>
              </c:numCache>
            </c:numRef>
          </c:val>
          <c:extLst>
            <c:ext xmlns:c16="http://schemas.microsoft.com/office/drawing/2014/chart" uri="{C3380CC4-5D6E-409C-BE32-E72D297353CC}">
              <c16:uniqueId val="{00000000-7F20-4755-823C-C499F65D8B5A}"/>
            </c:ext>
          </c:extLst>
        </c:ser>
        <c:dLbls>
          <c:dLblPos val="outEnd"/>
          <c:showLegendKey val="0"/>
          <c:showVal val="1"/>
          <c:showCatName val="0"/>
          <c:showSerName val="0"/>
          <c:showPercent val="0"/>
          <c:showBubbleSize val="0"/>
        </c:dLbls>
        <c:gapWidth val="219"/>
        <c:overlap val="-27"/>
        <c:axId val="1203668000"/>
        <c:axId val="1203663680"/>
      </c:barChart>
      <c:catAx>
        <c:axId val="1203668000"/>
        <c:scaling>
          <c:orientation val="minMax"/>
        </c:scaling>
        <c:delete val="0"/>
        <c:axPos val="b"/>
        <c:numFmt formatCode="General" sourceLinked="1"/>
        <c:majorTickMark val="out"/>
        <c:minorTickMark val="none"/>
        <c:tickLblPos val="low"/>
        <c:spPr>
          <a:noFill/>
          <a:ln w="9525" cap="flat" cmpd="sng" algn="ctr">
            <a:solidFill>
              <a:srgbClr val="000000"/>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Narrow" panose="020B0606020202030204" pitchFamily="34" charset="0"/>
                <a:ea typeface="+mn-ea"/>
                <a:cs typeface="+mn-cs"/>
              </a:defRPr>
            </a:pPr>
            <a:endParaRPr lang="en-US"/>
          </a:p>
        </c:txPr>
        <c:crossAx val="1203663680"/>
        <c:crosses val="autoZero"/>
        <c:auto val="1"/>
        <c:lblAlgn val="ctr"/>
        <c:lblOffset val="100"/>
        <c:noMultiLvlLbl val="0"/>
      </c:catAx>
      <c:valAx>
        <c:axId val="1203663680"/>
        <c:scaling>
          <c:orientation val="minMax"/>
        </c:scaling>
        <c:delete val="0"/>
        <c:axPos val="l"/>
        <c:majorGridlines>
          <c:spPr>
            <a:ln w="9525" cap="flat" cmpd="sng" algn="ctr">
              <a:noFill/>
              <a:round/>
            </a:ln>
            <a:effectLst/>
          </c:spPr>
        </c:majorGridlines>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Narrow" panose="020B0606020202030204" pitchFamily="34" charset="0"/>
                <a:ea typeface="+mn-ea"/>
                <a:cs typeface="+mn-cs"/>
              </a:defRPr>
            </a:pPr>
            <a:endParaRPr lang="en-US"/>
          </a:p>
        </c:txPr>
        <c:crossAx val="12036680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b="1">
          <a:solidFill>
            <a:sysClr val="windowText" lastClr="000000"/>
          </a:solidFill>
          <a:latin typeface="Arial Narrow" panose="020B060602020203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'TSX II'!$L$7</c:f>
              <c:strCache>
                <c:ptCount val="1"/>
                <c:pt idx="0">
                  <c:v>Percentage of years</c:v>
                </c:pt>
              </c:strCache>
            </c:strRef>
          </c:tx>
          <c:spPr>
            <a:solidFill>
              <a:srgbClr val="87AFBF"/>
            </a:solidFill>
            <a:ln w="25400">
              <a:noFill/>
            </a:ln>
          </c:spPr>
          <c:invertIfNegative val="0"/>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'TSX II'!$K$8:$K$14</c:f>
              <c:strCache>
                <c:ptCount val="7"/>
                <c:pt idx="0">
                  <c:v>1960s</c:v>
                </c:pt>
                <c:pt idx="1">
                  <c:v>1970s</c:v>
                </c:pt>
                <c:pt idx="2">
                  <c:v>1980s</c:v>
                </c:pt>
                <c:pt idx="3">
                  <c:v>1990s</c:v>
                </c:pt>
                <c:pt idx="4">
                  <c:v>2000s</c:v>
                </c:pt>
                <c:pt idx="5">
                  <c:v>2010s</c:v>
                </c:pt>
                <c:pt idx="6">
                  <c:v>2020s</c:v>
                </c:pt>
              </c:strCache>
            </c:strRef>
          </c:cat>
          <c:val>
            <c:numRef>
              <c:f>'TSX II'!$L$8:$L$14</c:f>
              <c:numCache>
                <c:formatCode>0%</c:formatCode>
                <c:ptCount val="7"/>
                <c:pt idx="0">
                  <c:v>0.7</c:v>
                </c:pt>
                <c:pt idx="1">
                  <c:v>0.8</c:v>
                </c:pt>
                <c:pt idx="2">
                  <c:v>0.8</c:v>
                </c:pt>
                <c:pt idx="3">
                  <c:v>0.6</c:v>
                </c:pt>
                <c:pt idx="4">
                  <c:v>0.7</c:v>
                </c:pt>
                <c:pt idx="5">
                  <c:v>0.7</c:v>
                </c:pt>
                <c:pt idx="6">
                  <c:v>0.8</c:v>
                </c:pt>
              </c:numCache>
            </c:numRef>
          </c:val>
          <c:extLst>
            <c:ext xmlns:c16="http://schemas.microsoft.com/office/drawing/2014/chart" uri="{C3380CC4-5D6E-409C-BE32-E72D297353CC}">
              <c16:uniqueId val="{00000000-AEB5-455E-ACDD-DBD7CDE75D3C}"/>
            </c:ext>
          </c:extLst>
        </c:ser>
        <c:dLbls>
          <c:showLegendKey val="0"/>
          <c:showVal val="0"/>
          <c:showCatName val="0"/>
          <c:showSerName val="0"/>
          <c:showPercent val="0"/>
          <c:showBubbleSize val="0"/>
        </c:dLbls>
        <c:gapWidth val="125"/>
        <c:overlap val="-27"/>
        <c:axId val="1442792383"/>
        <c:axId val="1"/>
      </c:barChart>
      <c:catAx>
        <c:axId val="1442792383"/>
        <c:scaling>
          <c:orientation val="minMax"/>
        </c:scaling>
        <c:delete val="0"/>
        <c:axPos val="b"/>
        <c:numFmt formatCode="General" sourceLinked="1"/>
        <c:majorTickMark val="out"/>
        <c:minorTickMark val="none"/>
        <c:tickLblPos val="low"/>
        <c:spPr>
          <a:ln w="3175">
            <a:solidFill>
              <a:srgbClr val="000000"/>
            </a:solidFill>
            <a:prstDash val="solid"/>
          </a:ln>
        </c:spPr>
        <c:txPr>
          <a:bodyPr rot="0" vert="horz"/>
          <a:lstStyle/>
          <a:p>
            <a:pPr>
              <a:defRPr/>
            </a:pPr>
            <a:endParaRPr lang="en-US"/>
          </a:p>
        </c:txPr>
        <c:crossAx val="1"/>
        <c:crosses val="autoZero"/>
        <c:auto val="1"/>
        <c:lblAlgn val="ctr"/>
        <c:lblOffset val="100"/>
        <c:noMultiLvlLbl val="0"/>
      </c:catAx>
      <c:valAx>
        <c:axId val="1"/>
        <c:scaling>
          <c:orientation val="minMax"/>
        </c:scaling>
        <c:delete val="0"/>
        <c:axPos val="l"/>
        <c:numFmt formatCode="0%" sourceLinked="1"/>
        <c:majorTickMark val="out"/>
        <c:minorTickMark val="none"/>
        <c:tickLblPos val="none"/>
        <c:spPr>
          <a:ln w="9525">
            <a:noFill/>
          </a:ln>
        </c:spPr>
        <c:crossAx val="1442792383"/>
        <c:crosses val="autoZero"/>
        <c:crossBetween val="between"/>
      </c:valAx>
      <c:spPr>
        <a:noFill/>
        <a:ln w="25400">
          <a:noFill/>
        </a:ln>
      </c:spPr>
    </c:plotArea>
    <c:plotVisOnly val="1"/>
    <c:dispBlanksAs val="gap"/>
    <c:showDLblsOverMax val="0"/>
  </c:chart>
  <c:spPr>
    <a:solidFill>
      <a:sysClr val="window" lastClr="FFFFFF"/>
    </a:solidFill>
    <a:ln w="9525" cap="flat" cmpd="sng" algn="ctr">
      <a:noFill/>
      <a:round/>
    </a:ln>
    <a:effectLst/>
  </c:spPr>
  <c:txPr>
    <a:bodyPr/>
    <a:lstStyle/>
    <a:p>
      <a:pPr>
        <a:defRPr sz="1200" b="1" i="0" u="none" strike="noStrike" baseline="0">
          <a:solidFill>
            <a:srgbClr val="26272A"/>
          </a:solidFill>
          <a:latin typeface="Arial Narrow" panose="020B0606020202030204" pitchFamily="34" charset="0"/>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Output!$Z$3</c:f>
              <c:strCache>
                <c:ptCount val="1"/>
                <c:pt idx="0">
                  <c:v>Calendar Year Total Return</c:v>
                </c:pt>
              </c:strCache>
            </c:strRef>
          </c:tx>
          <c:spPr>
            <a:solidFill>
              <a:schemeClr val="accent1"/>
            </a:solidFill>
            <a:ln>
              <a:noFill/>
            </a:ln>
            <a:effectLst/>
          </c:spPr>
          <c:invertIfNegative val="0"/>
          <c:dLbls>
            <c:dLbl>
              <c:idx val="20"/>
              <c:layout>
                <c:manualLayout>
                  <c:x val="0"/>
                  <c:y val="4.916302128900554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E47-4D2A-AF59-C8CBE1275F45}"/>
                </c:ext>
              </c:extLst>
            </c:dLbl>
            <c:dLbl>
              <c:idx val="22"/>
              <c:numFmt formatCode="0%" sourceLinked="0"/>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bg1"/>
                      </a:solidFill>
                      <a:latin typeface="Arial Narrow" panose="020B0606020202030204" pitchFamily="34" charset="0"/>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15:layout>
                    <c:manualLayout>
                      <c:w val="2.7199074074074073E-2"/>
                      <c:h val="3.3783068783068783E-2"/>
                    </c:manualLayout>
                  </c15:layout>
                </c:ext>
                <c:ext xmlns:c16="http://schemas.microsoft.com/office/drawing/2014/chart" uri="{C3380CC4-5D6E-409C-BE32-E72D297353CC}">
                  <c16:uniqueId val="{00000003-FE47-4D2A-AF59-C8CBE1275F45}"/>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Arial Narrow" panose="020B0606020202030204" pitchFamily="34"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Output!$U$24:$U$48</c:f>
              <c:numCache>
                <c:formatCode>General</c:formatCod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numCache>
            </c:numRef>
          </c:cat>
          <c:val>
            <c:numRef>
              <c:f>Output!$Z$24:$Z$48</c:f>
              <c:numCache>
                <c:formatCode>0.0%</c:formatCode>
                <c:ptCount val="25"/>
                <c:pt idx="0">
                  <c:v>7.3735765859456182E-2</c:v>
                </c:pt>
                <c:pt idx="1">
                  <c:v>-0.12584124159083032</c:v>
                </c:pt>
                <c:pt idx="2">
                  <c:v>-0.12423735206629194</c:v>
                </c:pt>
                <c:pt idx="3">
                  <c:v>0.26606881204135124</c:v>
                </c:pt>
                <c:pt idx="4">
                  <c:v>0.14472263951956554</c:v>
                </c:pt>
                <c:pt idx="5">
                  <c:v>0.24026075389465396</c:v>
                </c:pt>
                <c:pt idx="6">
                  <c:v>0.17220854558003462</c:v>
                </c:pt>
                <c:pt idx="7">
                  <c:v>9.8095362783430007E-2</c:v>
                </c:pt>
                <c:pt idx="8">
                  <c:v>-0.33018315542620358</c:v>
                </c:pt>
                <c:pt idx="9">
                  <c:v>0.35039922338306773</c:v>
                </c:pt>
                <c:pt idx="10">
                  <c:v>0.17575427098843788</c:v>
                </c:pt>
                <c:pt idx="11">
                  <c:v>-8.7196430617069276E-2</c:v>
                </c:pt>
                <c:pt idx="12">
                  <c:v>7.1829814748362475E-2</c:v>
                </c:pt>
                <c:pt idx="13">
                  <c:v>0.12980208355953615</c:v>
                </c:pt>
                <c:pt idx="14">
                  <c:v>0.10546157375629073</c:v>
                </c:pt>
                <c:pt idx="15">
                  <c:v>-8.3256182837585624E-2</c:v>
                </c:pt>
                <c:pt idx="16">
                  <c:v>0.21083049512104179</c:v>
                </c:pt>
                <c:pt idx="17">
                  <c:v>9.0797293752645114E-2</c:v>
                </c:pt>
                <c:pt idx="18">
                  <c:v>-8.8832781278205486E-2</c:v>
                </c:pt>
                <c:pt idx="19">
                  <c:v>0.2283828578929068</c:v>
                </c:pt>
                <c:pt idx="20">
                  <c:v>5.59847170234824E-2</c:v>
                </c:pt>
                <c:pt idx="21">
                  <c:v>0.25151550246194643</c:v>
                </c:pt>
                <c:pt idx="22">
                  <c:v>-5.7539867425848823E-2</c:v>
                </c:pt>
                <c:pt idx="23" formatCode="0.00%">
                  <c:v>0.1183</c:v>
                </c:pt>
                <c:pt idx="24">
                  <c:v>0.21651525113510361</c:v>
                </c:pt>
              </c:numCache>
            </c:numRef>
          </c:val>
          <c:extLst>
            <c:ext xmlns:c16="http://schemas.microsoft.com/office/drawing/2014/chart" uri="{C3380CC4-5D6E-409C-BE32-E72D297353CC}">
              <c16:uniqueId val="{00000000-FE47-4D2A-AF59-C8CBE1275F45}"/>
            </c:ext>
          </c:extLst>
        </c:ser>
        <c:dLbls>
          <c:dLblPos val="outEnd"/>
          <c:showLegendKey val="0"/>
          <c:showVal val="1"/>
          <c:showCatName val="0"/>
          <c:showSerName val="0"/>
          <c:showPercent val="0"/>
          <c:showBubbleSize val="0"/>
        </c:dLbls>
        <c:gapWidth val="10"/>
        <c:axId val="832785392"/>
        <c:axId val="1219678912"/>
      </c:barChart>
      <c:lineChart>
        <c:grouping val="stacked"/>
        <c:varyColors val="0"/>
        <c:ser>
          <c:idx val="1"/>
          <c:order val="1"/>
          <c:tx>
            <c:strRef>
              <c:f>Output!$AA$3</c:f>
              <c:strCache>
                <c:ptCount val="1"/>
                <c:pt idx="0">
                  <c:v>Max Peak to Trough Price Decline in Year</c:v>
                </c:pt>
              </c:strCache>
            </c:strRef>
          </c:tx>
          <c:spPr>
            <a:ln w="28575" cap="rnd">
              <a:noFill/>
              <a:round/>
            </a:ln>
            <a:effectLst/>
          </c:spPr>
          <c:marker>
            <c:symbol val="square"/>
            <c:size val="10"/>
            <c:spPr>
              <a:solidFill>
                <a:schemeClr val="accent2"/>
              </a:solidFill>
              <a:ln w="9525">
                <a:noFill/>
              </a:ln>
              <a:effectLst/>
            </c:spPr>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Arial Narrow" panose="020B0606020202030204" pitchFamily="34" charset="0"/>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Output!$U$24:$U$48</c:f>
              <c:numCache>
                <c:formatCode>General</c:formatCode>
                <c:ptCount val="25"/>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pt idx="24">
                  <c:v>2024</c:v>
                </c:pt>
              </c:numCache>
            </c:numRef>
          </c:cat>
          <c:val>
            <c:numRef>
              <c:f>Output!$AA$24:$AA$48</c:f>
              <c:numCache>
                <c:formatCode>0.0%</c:formatCode>
                <c:ptCount val="25"/>
                <c:pt idx="0">
                  <c:v>-0.24489849676875516</c:v>
                </c:pt>
                <c:pt idx="1">
                  <c:v>-0.30328933293397797</c:v>
                </c:pt>
                <c:pt idx="2">
                  <c:v>-0.28433635624538989</c:v>
                </c:pt>
                <c:pt idx="3">
                  <c:v>-8.9017985248498341E-2</c:v>
                </c:pt>
                <c:pt idx="4">
                  <c:v>-8.7121029086042273E-2</c:v>
                </c:pt>
                <c:pt idx="5">
                  <c:v>-8.0357795507522284E-2</c:v>
                </c:pt>
                <c:pt idx="6">
                  <c:v>-0.12676699243712819</c:v>
                </c:pt>
                <c:pt idx="7">
                  <c:v>-0.1215020621150627</c:v>
                </c:pt>
                <c:pt idx="8">
                  <c:v>-0.48751453745837786</c:v>
                </c:pt>
                <c:pt idx="9">
                  <c:v>-0.20113301288311244</c:v>
                </c:pt>
                <c:pt idx="10">
                  <c:v>-9.6773300480336596E-2</c:v>
                </c:pt>
                <c:pt idx="11">
                  <c:v>-0.21671374503960264</c:v>
                </c:pt>
                <c:pt idx="12">
                  <c:v>-0.11458211510250407</c:v>
                </c:pt>
                <c:pt idx="13">
                  <c:v>-8.0889227089901053E-2</c:v>
                </c:pt>
                <c:pt idx="14">
                  <c:v>-0.12469894869146862</c:v>
                </c:pt>
                <c:pt idx="15">
                  <c:v>-0.17833170559327732</c:v>
                </c:pt>
                <c:pt idx="16">
                  <c:v>-8.3857617494962081E-2</c:v>
                </c:pt>
                <c:pt idx="17">
                  <c:v>-6.0951353347523107E-2</c:v>
                </c:pt>
                <c:pt idx="18">
                  <c:v>-0.16823560940689608</c:v>
                </c:pt>
                <c:pt idx="19">
                  <c:v>-3.9405737459056761E-2</c:v>
                </c:pt>
                <c:pt idx="20">
                  <c:v>-0.37425030901590839</c:v>
                </c:pt>
                <c:pt idx="21">
                  <c:v>-5.989977274533468E-2</c:v>
                </c:pt>
                <c:pt idx="22">
                  <c:v>-0.17570975432852129</c:v>
                </c:pt>
                <c:pt idx="23">
                  <c:v>-9.7748969778566272E-2</c:v>
                </c:pt>
                <c:pt idx="24">
                  <c:v>-5.3215789494180453E-2</c:v>
                </c:pt>
              </c:numCache>
            </c:numRef>
          </c:val>
          <c:smooth val="0"/>
          <c:extLst>
            <c:ext xmlns:c16="http://schemas.microsoft.com/office/drawing/2014/chart" uri="{C3380CC4-5D6E-409C-BE32-E72D297353CC}">
              <c16:uniqueId val="{00000001-FE47-4D2A-AF59-C8CBE1275F45}"/>
            </c:ext>
          </c:extLst>
        </c:ser>
        <c:dLbls>
          <c:showLegendKey val="0"/>
          <c:showVal val="0"/>
          <c:showCatName val="0"/>
          <c:showSerName val="0"/>
          <c:showPercent val="0"/>
          <c:showBubbleSize val="0"/>
        </c:dLbls>
        <c:marker val="1"/>
        <c:smooth val="0"/>
        <c:axId val="832785392"/>
        <c:axId val="1219678912"/>
      </c:lineChart>
      <c:catAx>
        <c:axId val="832785392"/>
        <c:scaling>
          <c:orientation val="minMax"/>
        </c:scaling>
        <c:delete val="0"/>
        <c:axPos val="b"/>
        <c:numFmt formatCode="General" sourceLinked="1"/>
        <c:majorTickMark val="out"/>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Narrow" panose="020B0606020202030204" pitchFamily="34" charset="0"/>
                <a:ea typeface="+mn-ea"/>
                <a:cs typeface="+mn-cs"/>
              </a:defRPr>
            </a:pPr>
            <a:endParaRPr lang="en-US"/>
          </a:p>
        </c:txPr>
        <c:crossAx val="1219678912"/>
        <c:crosses val="autoZero"/>
        <c:auto val="1"/>
        <c:lblAlgn val="ctr"/>
        <c:lblOffset val="100"/>
        <c:noMultiLvlLbl val="0"/>
      </c:catAx>
      <c:valAx>
        <c:axId val="1219678912"/>
        <c:scaling>
          <c:orientation val="minMax"/>
        </c:scaling>
        <c:delete val="0"/>
        <c:axPos val="l"/>
        <c:majorGridlines>
          <c:spPr>
            <a:ln w="9525" cap="flat" cmpd="sng" algn="ctr">
              <a:noFill/>
              <a:round/>
            </a:ln>
            <a:effectLst/>
          </c:spPr>
        </c:majorGridlines>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Narrow" panose="020B0606020202030204" pitchFamily="34" charset="0"/>
                <a:ea typeface="+mn-ea"/>
                <a:cs typeface="+mn-cs"/>
              </a:defRPr>
            </a:pPr>
            <a:endParaRPr lang="en-US"/>
          </a:p>
        </c:txPr>
        <c:crossAx val="8327853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solidFill>
            <a:sysClr val="windowText" lastClr="000000"/>
          </a:solidFill>
          <a:latin typeface="Arial Narrow" panose="020B060602020203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3" tIns="46477" rIns="92953" bIns="46477" rtlCol="0"/>
          <a:lstStyle>
            <a:lvl1pPr algn="l">
              <a:defRPr sz="1200"/>
            </a:lvl1pPr>
          </a:lstStyle>
          <a:p>
            <a:endParaRPr lang="en-GB" dirty="0"/>
          </a:p>
        </p:txBody>
      </p:sp>
      <p:sp>
        <p:nvSpPr>
          <p:cNvPr id="3" name="Date Placeholder 2"/>
          <p:cNvSpPr>
            <a:spLocks noGrp="1"/>
          </p:cNvSpPr>
          <p:nvPr>
            <p:ph type="dt" sz="quarter" idx="1"/>
          </p:nvPr>
        </p:nvSpPr>
        <p:spPr>
          <a:xfrm>
            <a:off x="3956551" y="0"/>
            <a:ext cx="3026833" cy="465797"/>
          </a:xfrm>
          <a:prstGeom prst="rect">
            <a:avLst/>
          </a:prstGeom>
        </p:spPr>
        <p:txBody>
          <a:bodyPr vert="horz" lIns="92953" tIns="46477" rIns="92953" bIns="46477" rtlCol="0"/>
          <a:lstStyle>
            <a:lvl1pPr algn="r">
              <a:defRPr sz="1200"/>
            </a:lvl1pPr>
          </a:lstStyle>
          <a:p>
            <a:fld id="{27B4C8B2-A7DB-42C3-9F99-3039C5C94690}" type="datetimeFigureOut">
              <a:rPr lang="en-GB" smtClean="0"/>
              <a:t>24/01/2025</a:t>
            </a:fld>
            <a:endParaRPr lang="en-GB" dirty="0"/>
          </a:p>
        </p:txBody>
      </p:sp>
      <p:sp>
        <p:nvSpPr>
          <p:cNvPr id="4" name="Footer Placeholder 3"/>
          <p:cNvSpPr>
            <a:spLocks noGrp="1"/>
          </p:cNvSpPr>
          <p:nvPr>
            <p:ph type="ftr" sz="quarter" idx="2"/>
          </p:nvPr>
        </p:nvSpPr>
        <p:spPr>
          <a:xfrm>
            <a:off x="0" y="8817905"/>
            <a:ext cx="3026833" cy="465796"/>
          </a:xfrm>
          <a:prstGeom prst="rect">
            <a:avLst/>
          </a:prstGeom>
        </p:spPr>
        <p:txBody>
          <a:bodyPr vert="horz" lIns="92953" tIns="46477" rIns="92953" bIns="46477"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56551" y="8817905"/>
            <a:ext cx="3026833" cy="465796"/>
          </a:xfrm>
          <a:prstGeom prst="rect">
            <a:avLst/>
          </a:prstGeom>
        </p:spPr>
        <p:txBody>
          <a:bodyPr vert="horz" lIns="92953" tIns="46477" rIns="92953" bIns="46477" rtlCol="0" anchor="b"/>
          <a:lstStyle>
            <a:lvl1pPr algn="r">
              <a:defRPr sz="1200"/>
            </a:lvl1pPr>
          </a:lstStyle>
          <a:p>
            <a:fld id="{8CF73439-917E-4819-A304-561D45CA53E6}" type="slidenum">
              <a:rPr lang="en-GB" smtClean="0"/>
              <a:t>‹#›</a:t>
            </a:fld>
            <a:endParaRPr lang="en-GB" dirty="0"/>
          </a:p>
        </p:txBody>
      </p:sp>
    </p:spTree>
    <p:extLst>
      <p:ext uri="{BB962C8B-B14F-4D97-AF65-F5344CB8AC3E}">
        <p14:creationId xmlns:p14="http://schemas.microsoft.com/office/powerpoint/2010/main" val="24033540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3" tIns="46477" rIns="92953" bIns="46477" rtlCol="0"/>
          <a:lstStyle>
            <a:lvl1pPr algn="l">
              <a:defRPr sz="1200"/>
            </a:lvl1pPr>
          </a:lstStyle>
          <a:p>
            <a:endParaRPr lang="en-GB" dirty="0"/>
          </a:p>
        </p:txBody>
      </p:sp>
      <p:sp>
        <p:nvSpPr>
          <p:cNvPr id="3" name="Date Placeholder 2"/>
          <p:cNvSpPr>
            <a:spLocks noGrp="1"/>
          </p:cNvSpPr>
          <p:nvPr>
            <p:ph type="dt" idx="1"/>
          </p:nvPr>
        </p:nvSpPr>
        <p:spPr>
          <a:xfrm>
            <a:off x="3956551" y="0"/>
            <a:ext cx="3026833" cy="465797"/>
          </a:xfrm>
          <a:prstGeom prst="rect">
            <a:avLst/>
          </a:prstGeom>
        </p:spPr>
        <p:txBody>
          <a:bodyPr vert="horz" lIns="92953" tIns="46477" rIns="92953" bIns="46477" rtlCol="0"/>
          <a:lstStyle>
            <a:lvl1pPr algn="r">
              <a:defRPr sz="1200"/>
            </a:lvl1pPr>
          </a:lstStyle>
          <a:p>
            <a:fld id="{95F033A9-7130-4998-8CC8-1B5FE87710ED}" type="datetimeFigureOut">
              <a:rPr lang="en-GB" smtClean="0"/>
              <a:t>24/01/2025</a:t>
            </a:fld>
            <a:endParaRPr lang="en-GB" dirty="0"/>
          </a:p>
        </p:txBody>
      </p:sp>
      <p:sp>
        <p:nvSpPr>
          <p:cNvPr id="4" name="Slide Image Placeholder 3"/>
          <p:cNvSpPr>
            <a:spLocks noGrp="1" noRot="1" noChangeAspect="1"/>
          </p:cNvSpPr>
          <p:nvPr>
            <p:ph type="sldImg" idx="2"/>
          </p:nvPr>
        </p:nvSpPr>
        <p:spPr>
          <a:xfrm>
            <a:off x="709613" y="1160463"/>
            <a:ext cx="5565775" cy="3132137"/>
          </a:xfrm>
          <a:prstGeom prst="rect">
            <a:avLst/>
          </a:prstGeom>
          <a:noFill/>
          <a:ln w="12700">
            <a:solidFill>
              <a:prstClr val="black"/>
            </a:solidFill>
          </a:ln>
        </p:spPr>
        <p:txBody>
          <a:bodyPr vert="horz" lIns="92953" tIns="46477" rIns="92953" bIns="46477" rtlCol="0" anchor="ctr"/>
          <a:lstStyle/>
          <a:p>
            <a:endParaRPr lang="en-GB" dirty="0"/>
          </a:p>
        </p:txBody>
      </p:sp>
      <p:sp>
        <p:nvSpPr>
          <p:cNvPr id="5" name="Notes Placeholder 4"/>
          <p:cNvSpPr>
            <a:spLocks noGrp="1"/>
          </p:cNvSpPr>
          <p:nvPr>
            <p:ph type="body" sz="quarter" idx="3"/>
          </p:nvPr>
        </p:nvSpPr>
        <p:spPr>
          <a:xfrm>
            <a:off x="698500" y="4467780"/>
            <a:ext cx="5588000" cy="3655457"/>
          </a:xfrm>
          <a:prstGeom prst="rect">
            <a:avLst/>
          </a:prstGeom>
        </p:spPr>
        <p:txBody>
          <a:bodyPr vert="horz" lIns="92953" tIns="46477" rIns="92953" bIns="464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17905"/>
            <a:ext cx="3026833" cy="465796"/>
          </a:xfrm>
          <a:prstGeom prst="rect">
            <a:avLst/>
          </a:prstGeom>
        </p:spPr>
        <p:txBody>
          <a:bodyPr vert="horz" lIns="92953" tIns="46477" rIns="92953" bIns="46477"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56551" y="8817905"/>
            <a:ext cx="3026833" cy="465796"/>
          </a:xfrm>
          <a:prstGeom prst="rect">
            <a:avLst/>
          </a:prstGeom>
        </p:spPr>
        <p:txBody>
          <a:bodyPr vert="horz" lIns="92953" tIns="46477" rIns="92953" bIns="46477" rtlCol="0" anchor="b"/>
          <a:lstStyle>
            <a:lvl1pPr algn="r">
              <a:defRPr sz="1200"/>
            </a:lvl1pPr>
          </a:lstStyle>
          <a:p>
            <a:fld id="{3378AAFC-4B30-4204-9849-0711C279DE3B}" type="slidenum">
              <a:rPr lang="en-GB" smtClean="0"/>
              <a:t>‹#›</a:t>
            </a:fld>
            <a:endParaRPr lang="en-GB" dirty="0"/>
          </a:p>
        </p:txBody>
      </p:sp>
    </p:spTree>
    <p:extLst>
      <p:ext uri="{BB962C8B-B14F-4D97-AF65-F5344CB8AC3E}">
        <p14:creationId xmlns:p14="http://schemas.microsoft.com/office/powerpoint/2010/main" val="7457088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dirty="0">
              <a:solidFill>
                <a:srgbClr val="FF0000"/>
              </a:solidFill>
            </a:endParaRPr>
          </a:p>
        </p:txBody>
      </p:sp>
      <p:sp>
        <p:nvSpPr>
          <p:cNvPr id="4" name="Slide Number Placeholder 3"/>
          <p:cNvSpPr>
            <a:spLocks noGrp="1"/>
          </p:cNvSpPr>
          <p:nvPr>
            <p:ph type="sldNum" sz="quarter" idx="10"/>
          </p:nvPr>
        </p:nvSpPr>
        <p:spPr/>
        <p:txBody>
          <a:bodyPr/>
          <a:lstStyle/>
          <a:p>
            <a:fld id="{3378AAFC-4B30-4204-9849-0711C279DE3B}" type="slidenum">
              <a:rPr lang="en-GB" smtClean="0"/>
              <a:t>1</a:t>
            </a:fld>
            <a:endParaRPr lang="en-GB" dirty="0"/>
          </a:p>
        </p:txBody>
      </p:sp>
    </p:spTree>
    <p:extLst>
      <p:ext uri="{BB962C8B-B14F-4D97-AF65-F5344CB8AC3E}">
        <p14:creationId xmlns:p14="http://schemas.microsoft.com/office/powerpoint/2010/main" val="4121276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78AAFC-4B30-4204-9849-0711C279DE3B}" type="slidenum">
              <a:rPr lang="en-GB" smtClean="0"/>
              <a:t>10</a:t>
            </a:fld>
            <a:endParaRPr lang="en-GB" dirty="0"/>
          </a:p>
        </p:txBody>
      </p:sp>
    </p:spTree>
    <p:extLst>
      <p:ext uri="{BB962C8B-B14F-4D97-AF65-F5344CB8AC3E}">
        <p14:creationId xmlns:p14="http://schemas.microsoft.com/office/powerpoint/2010/main" val="4089028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dirty="0"/>
              <a:t>Similar to most other major equity markets, the TSX Composite maintained upward momentum for a second consecutive year, generating total returns of 21.6% in 2024 after advancing 11.8% in 2023 (see exhibit). In addition, 2024 marked the 19th best year for the index since 1957 and the third year of double-digit positive returns over the past five years.</a:t>
            </a: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2</a:t>
            </a:fld>
            <a:endParaRPr lang="en-GB" dirty="0"/>
          </a:p>
        </p:txBody>
      </p:sp>
    </p:spTree>
    <p:extLst>
      <p:ext uri="{BB962C8B-B14F-4D97-AF65-F5344CB8AC3E}">
        <p14:creationId xmlns:p14="http://schemas.microsoft.com/office/powerpoint/2010/main" val="4253548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dirty="0"/>
              <a:t>The stock market tends to rise over time, but its path is neither consistent nor smooth. As illustrated in the chart, annual returns are quite volatile, with returns in most years diverging significantly from the 9.1% historical annualized average since 1957. </a:t>
            </a:r>
          </a:p>
          <a:p>
            <a:pPr marL="0" indent="0">
              <a:buFont typeface="Arial" panose="020B0604020202020204" pitchFamily="34" charset="0"/>
              <a:buNone/>
            </a:pPr>
            <a:endParaRPr lang="en-US" b="0" dirty="0"/>
          </a:p>
          <a:p>
            <a:pPr marL="0" indent="0">
              <a:buFont typeface="Arial" panose="020B0604020202020204" pitchFamily="34" charset="0"/>
              <a:buNone/>
            </a:pPr>
            <a:r>
              <a:rPr lang="en-US" b="0" dirty="0"/>
              <a:t>The TSX Composite was up 21.6% in 2024 inclusive of dividends. While such a performance may seem abnormally strong, history suggests it is more common than one might think. Since 1957, the TSX Composite has finished with a total return of 20% or more in 21 out of 68 years―roughly 31% of the time. Far from an outlier, years of exceptional gains are a recurring feature of the market’s uneven performance from year to year. </a:t>
            </a: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3</a:t>
            </a:fld>
            <a:endParaRPr lang="en-GB" dirty="0"/>
          </a:p>
        </p:txBody>
      </p:sp>
    </p:spTree>
    <p:extLst>
      <p:ext uri="{BB962C8B-B14F-4D97-AF65-F5344CB8AC3E}">
        <p14:creationId xmlns:p14="http://schemas.microsoft.com/office/powerpoint/2010/main" val="3591290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dirty="0"/>
              <a:t>Since 1957, the average gain in an “up” year for the TSX Composite has been +18%, while the average loss in a “down” year over the same time frame has been -10%. Double-digit movements are more the norm than the exception for the TSX Composite: In 43 of the past 68 years, the market has ended the year with either double-digit gains (36 times) or double-digit declines (7 times), collectively accounting for around 63% of the time. </a:t>
            </a: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4</a:t>
            </a:fld>
            <a:endParaRPr lang="en-GB" dirty="0"/>
          </a:p>
        </p:txBody>
      </p:sp>
    </p:spTree>
    <p:extLst>
      <p:ext uri="{BB962C8B-B14F-4D97-AF65-F5344CB8AC3E}">
        <p14:creationId xmlns:p14="http://schemas.microsoft.com/office/powerpoint/2010/main" val="677473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2024 was the 49th time the TSX Composite has generated positive returns for a calendar year since 1957 (see exhibit). Although 2022 served as a reminder that the TSX Composite’s long-term upward trajectory can be interrupted occasionally by downside volatility, the long-term trend for the Canadian stock market, like its U.S. peers, is usually upwards because the economy and profits expand over time. On a total return basis, the TSX Composite has been up in roughly seven of ten years since 1957. During these 49 up years, the TSX Composite has posted average returns of 18.1% (median: 17.3% and range: 0.3% to 44.8%), with almost 75% of them reaching double-digit territory.</a:t>
            </a: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5</a:t>
            </a:fld>
            <a:endParaRPr lang="en-GB" dirty="0"/>
          </a:p>
        </p:txBody>
      </p:sp>
    </p:spTree>
    <p:extLst>
      <p:ext uri="{BB962C8B-B14F-4D97-AF65-F5344CB8AC3E}">
        <p14:creationId xmlns:p14="http://schemas.microsoft.com/office/powerpoint/2010/main" val="4163700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16503">
              <a:buFont typeface="Arial" panose="020B0604020202020204" pitchFamily="34" charset="0"/>
              <a:buNone/>
              <a:defRPr/>
            </a:pPr>
            <a:endParaRPr lang="en-US" b="0" dirty="0">
              <a:latin typeface="Arial Narrow" panose="020B0606020202030204" pitchFamily="34" charset="0"/>
            </a:endParaRP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6</a:t>
            </a:fld>
            <a:endParaRPr lang="en-GB" dirty="0"/>
          </a:p>
        </p:txBody>
      </p:sp>
    </p:spTree>
    <p:extLst>
      <p:ext uri="{BB962C8B-B14F-4D97-AF65-F5344CB8AC3E}">
        <p14:creationId xmlns:p14="http://schemas.microsoft.com/office/powerpoint/2010/main" val="2443735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dirty="0"/>
              <a:t>What does history say about returns after up years (see exhibit). Reassuringly, the historical track record shows that upward momentum for the Canadian equity market tends to carry forward. In the year after positive returns, the TSX Composite has advanced 8.3% on average (median: 9.0% and range: -33.0% to 44.8%) and was positive 66% of time. When positive returns extend over two consecutive years, the third year has averaged a more modest 4.8% gain (median: 1.8% and range: -33.0% to 44.8%) and has been positive about 55% of the time. </a:t>
            </a:r>
          </a:p>
          <a:p>
            <a:pPr marL="0" indent="0">
              <a:buFont typeface="Arial" panose="020B0604020202020204" pitchFamily="34" charset="0"/>
              <a:buNone/>
            </a:pPr>
            <a:endParaRPr lang="en-US" b="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dirty="0"/>
              <a:t>What about the history of 10%-plus years? Excluding 2024, the TSX Composite has delivered 10%-plus total returns in 35 out of 67 years since 1957―roughly 51% of the time. In the year after a 10%-plus return, the TSX Composite has rallied 9.6% on average (median: 9.1% and range: -14.8% to 44.8%) and is positive 68% of time. In instances where the TSX Composite posted total returns of more than 10% for two consecutive years, the third year has averaged a more modest 3.9% advance (median: 1.8% and range: -33.3% to 44.8%), with around 50% likelihood of a positive outcome. </a:t>
            </a:r>
          </a:p>
          <a:p>
            <a:pPr marL="0" indent="0">
              <a:buFont typeface="Arial" panose="020B0604020202020204" pitchFamily="34" charset="0"/>
              <a:buNone/>
            </a:pPr>
            <a:endParaRPr lang="en-US" b="0" dirty="0"/>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7</a:t>
            </a:fld>
            <a:endParaRPr lang="en-GB" dirty="0"/>
          </a:p>
        </p:txBody>
      </p:sp>
    </p:spTree>
    <p:extLst>
      <p:ext uri="{BB962C8B-B14F-4D97-AF65-F5344CB8AC3E}">
        <p14:creationId xmlns:p14="http://schemas.microsoft.com/office/powerpoint/2010/main" val="184129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16503">
              <a:buFont typeface="Arial" panose="020B0604020202020204" pitchFamily="34" charset="0"/>
              <a:buNone/>
              <a:defRPr/>
            </a:pPr>
            <a:endParaRPr lang="en-US" b="0" dirty="0">
              <a:latin typeface="Arial Narrow" panose="020B0606020202030204" pitchFamily="34" charset="0"/>
            </a:endParaRP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8</a:t>
            </a:fld>
            <a:endParaRPr lang="en-GB" dirty="0"/>
          </a:p>
        </p:txBody>
      </p:sp>
    </p:spTree>
    <p:extLst>
      <p:ext uri="{BB962C8B-B14F-4D97-AF65-F5344CB8AC3E}">
        <p14:creationId xmlns:p14="http://schemas.microsoft.com/office/powerpoint/2010/main" val="2452964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16503">
              <a:buFont typeface="Arial" panose="020B0604020202020204" pitchFamily="34" charset="0"/>
              <a:buNone/>
              <a:defRPr/>
            </a:pPr>
            <a:endParaRPr lang="en-US" dirty="0">
              <a:latin typeface="Arial Narrow" panose="020B0606020202030204" pitchFamily="34" charset="0"/>
            </a:endParaRPr>
          </a:p>
        </p:txBody>
      </p:sp>
      <p:sp>
        <p:nvSpPr>
          <p:cNvPr id="4" name="Date Placeholder 3"/>
          <p:cNvSpPr>
            <a:spLocks noGrp="1"/>
          </p:cNvSpPr>
          <p:nvPr>
            <p:ph type="dt" idx="10"/>
          </p:nvPr>
        </p:nvSpPr>
        <p:spPr/>
        <p:txBody>
          <a:bodyPr/>
          <a:lstStyle/>
          <a:p>
            <a:r>
              <a:rPr lang="en-GB" dirty="0"/>
              <a:t>April 2020</a:t>
            </a:r>
          </a:p>
        </p:txBody>
      </p:sp>
      <p:sp>
        <p:nvSpPr>
          <p:cNvPr id="5" name="Slide Number Placeholder 4"/>
          <p:cNvSpPr>
            <a:spLocks noGrp="1"/>
          </p:cNvSpPr>
          <p:nvPr>
            <p:ph type="sldNum" sz="quarter" idx="11"/>
          </p:nvPr>
        </p:nvSpPr>
        <p:spPr/>
        <p:txBody>
          <a:bodyPr/>
          <a:lstStyle/>
          <a:p>
            <a:fld id="{3378AAFC-4B30-4204-9849-0711C279DE3B}" type="slidenum">
              <a:rPr lang="en-GB" smtClean="0"/>
              <a:t>9</a:t>
            </a:fld>
            <a:endParaRPr lang="en-GB" dirty="0"/>
          </a:p>
        </p:txBody>
      </p:sp>
    </p:spTree>
    <p:extLst>
      <p:ext uri="{BB962C8B-B14F-4D97-AF65-F5344CB8AC3E}">
        <p14:creationId xmlns:p14="http://schemas.microsoft.com/office/powerpoint/2010/main" val="271448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creen (1)">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12192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5486400"/>
          </a:xfrm>
          <a:prstGeom prst="rect">
            <a:avLst/>
          </a:prstGeom>
        </p:spPr>
      </p:pic>
      <p:sp>
        <p:nvSpPr>
          <p:cNvPr id="10" name="Text Placeholder 9"/>
          <p:cNvSpPr>
            <a:spLocks noGrp="1"/>
          </p:cNvSpPr>
          <p:nvPr>
            <p:ph type="body" sz="quarter" idx="13" hasCustomPrompt="1"/>
          </p:nvPr>
        </p:nvSpPr>
        <p:spPr>
          <a:xfrm>
            <a:off x="5280001" y="954001"/>
            <a:ext cx="6353567"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588934" y="5871326"/>
            <a:ext cx="7586133"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sp>
        <p:nvSpPr>
          <p:cNvPr id="12" name="Text Placeholder 9"/>
          <p:cNvSpPr>
            <a:spLocks noGrp="1"/>
          </p:cNvSpPr>
          <p:nvPr>
            <p:ph type="body" sz="quarter" idx="15" hasCustomPrompt="1"/>
          </p:nvPr>
        </p:nvSpPr>
        <p:spPr>
          <a:xfrm>
            <a:off x="588934" y="6210001"/>
            <a:ext cx="7586133"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a:t>Date | RBC Dominion Securities Inc. </a:t>
            </a:r>
            <a:endParaRPr lang="en-GB" dirty="0"/>
          </a:p>
        </p:txBody>
      </p:sp>
      <p:sp>
        <p:nvSpPr>
          <p:cNvPr id="9" name="TextBox 8"/>
          <p:cNvSpPr txBox="1"/>
          <p:nvPr userDrawn="1"/>
        </p:nvSpPr>
        <p:spPr>
          <a:xfrm>
            <a:off x="406400" y="190500"/>
            <a:ext cx="11243733" cy="523220"/>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t>RBC Dominion Securities Inc. </a:t>
            </a:r>
            <a:endParaRPr lang="en-GB" sz="1600" dirty="0"/>
          </a:p>
          <a:p>
            <a:endParaRPr lang="en-US" sz="1200" dirty="0"/>
          </a:p>
        </p:txBody>
      </p:sp>
      <p:pic>
        <p:nvPicPr>
          <p:cNvPr id="15" name="Picture 14" descr="WM_DS_LogoDes_H_pmsR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16281" y="5851302"/>
            <a:ext cx="3828176" cy="652530"/>
          </a:xfrm>
          <a:prstGeom prst="rect">
            <a:avLst/>
          </a:prstGeom>
        </p:spPr>
      </p:pic>
    </p:spTree>
    <p:extLst>
      <p:ext uri="{BB962C8B-B14F-4D97-AF65-F5344CB8AC3E}">
        <p14:creationId xmlns:p14="http://schemas.microsoft.com/office/powerpoint/2010/main" val="4184729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55715" y="280800"/>
            <a:ext cx="11077252" cy="363600"/>
          </a:xfrm>
        </p:spPr>
        <p:txBody>
          <a:bodyPr/>
          <a:lstStyle/>
          <a:p>
            <a:r>
              <a:rPr lang="en-US"/>
              <a:t>Click to edit Master title style</a:t>
            </a:r>
            <a:endParaRPr lang="en-US" dirty="0"/>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558567" y="685800"/>
            <a:ext cx="110743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4" name="Table Placeholder 3"/>
          <p:cNvSpPr>
            <a:spLocks noGrp="1"/>
          </p:cNvSpPr>
          <p:nvPr>
            <p:ph type="tbl" sz="quarter" idx="14"/>
          </p:nvPr>
        </p:nvSpPr>
        <p:spPr>
          <a:xfrm>
            <a:off x="575734" y="1449389"/>
            <a:ext cx="11053233" cy="4319587"/>
          </a:xfrm>
        </p:spPr>
        <p:txBody>
          <a:bodyPr/>
          <a:lstStyle>
            <a:lvl1pPr>
              <a:defRPr sz="1200"/>
            </a:lvl1pPr>
          </a:lstStyle>
          <a:p>
            <a:r>
              <a:rPr lang="en-US" dirty="0"/>
              <a:t>Click icon to add table</a:t>
            </a:r>
            <a:endParaRPr lang="en-GB" dirty="0"/>
          </a:p>
        </p:txBody>
      </p:sp>
      <p:sp>
        <p:nvSpPr>
          <p:cNvPr id="3" name="Footer Placeholder 2"/>
          <p:cNvSpPr>
            <a:spLocks noGrp="1"/>
          </p:cNvSpPr>
          <p:nvPr>
            <p:ph type="ftr" sz="quarter" idx="15"/>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42762538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5733" y="1396800"/>
            <a:ext cx="5184000"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541866" y="685800"/>
            <a:ext cx="110743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5" name="Table Placeholder 4"/>
          <p:cNvSpPr>
            <a:spLocks noGrp="1"/>
          </p:cNvSpPr>
          <p:nvPr>
            <p:ph type="tbl" sz="quarter" idx="14"/>
          </p:nvPr>
        </p:nvSpPr>
        <p:spPr>
          <a:xfrm>
            <a:off x="6096000" y="1449389"/>
            <a:ext cx="5545667" cy="4319587"/>
          </a:xfrm>
        </p:spPr>
        <p:txBody>
          <a:bodyPr/>
          <a:lstStyle>
            <a:lvl1pPr>
              <a:defRPr sz="1200"/>
            </a:lvl1pPr>
          </a:lstStyle>
          <a:p>
            <a:r>
              <a:rPr lang="en-US" dirty="0"/>
              <a:t>Click icon to add table</a:t>
            </a:r>
            <a:endParaRPr lang="en-GB" dirty="0"/>
          </a:p>
        </p:txBody>
      </p:sp>
      <p:sp>
        <p:nvSpPr>
          <p:cNvPr id="4" name="Footer Placeholder 3"/>
          <p:cNvSpPr>
            <a:spLocks noGrp="1"/>
          </p:cNvSpPr>
          <p:nvPr>
            <p:ph type="ftr" sz="quarter" idx="15"/>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29763380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5" name="Chart Placeholder 4"/>
          <p:cNvSpPr>
            <a:spLocks noGrp="1"/>
          </p:cNvSpPr>
          <p:nvPr>
            <p:ph type="chart" sz="quarter" idx="14"/>
          </p:nvPr>
        </p:nvSpPr>
        <p:spPr>
          <a:xfrm>
            <a:off x="575734" y="794085"/>
            <a:ext cx="11040533" cy="4974891"/>
          </a:xfrm>
        </p:spPr>
        <p:txBody>
          <a:bodyPr/>
          <a:lstStyle>
            <a:lvl1pPr>
              <a:defRPr sz="1200"/>
            </a:lvl1pPr>
          </a:lstStyle>
          <a:p>
            <a:r>
              <a:rPr lang="en-US" dirty="0"/>
              <a:t>Click icon to add chart</a:t>
            </a:r>
            <a:endParaRPr lang="en-GB" dirty="0"/>
          </a:p>
        </p:txBody>
      </p:sp>
      <p:sp>
        <p:nvSpPr>
          <p:cNvPr id="3" name="Footer Placeholder 2"/>
          <p:cNvSpPr>
            <a:spLocks noGrp="1"/>
          </p:cNvSpPr>
          <p:nvPr>
            <p:ph type="ftr" sz="quarter" idx="15"/>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3166619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harts, Text, Note">
    <p:spTree>
      <p:nvGrpSpPr>
        <p:cNvPr id="1" name=""/>
        <p:cNvGrpSpPr/>
        <p:nvPr/>
      </p:nvGrpSpPr>
      <p:grpSpPr>
        <a:xfrm>
          <a:off x="0" y="0"/>
          <a:ext cx="0" cy="0"/>
          <a:chOff x="0" y="0"/>
          <a:chExt cx="0" cy="0"/>
        </a:xfrm>
      </p:grpSpPr>
      <p:sp>
        <p:nvSpPr>
          <p:cNvPr id="2" name="Title 1"/>
          <p:cNvSpPr>
            <a:spLocks noGrp="1"/>
          </p:cNvSpPr>
          <p:nvPr>
            <p:ph type="title"/>
          </p:nvPr>
        </p:nvSpPr>
        <p:spPr>
          <a:xfrm>
            <a:off x="539015" y="280800"/>
            <a:ext cx="10620053" cy="363600"/>
          </a:xfrm>
        </p:spPr>
        <p:txBody>
          <a:bodyPr/>
          <a:lstStyle/>
          <a:p>
            <a:r>
              <a:rPr lang="en-US"/>
              <a:t>Click to edit Master title style</a:t>
            </a:r>
            <a:endParaRPr lang="en-US" dirty="0"/>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541866" y="685800"/>
            <a:ext cx="110743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5" name="Chart Placeholder 4"/>
          <p:cNvSpPr>
            <a:spLocks noGrp="1"/>
          </p:cNvSpPr>
          <p:nvPr>
            <p:ph type="chart" sz="quarter" idx="14"/>
          </p:nvPr>
        </p:nvSpPr>
        <p:spPr>
          <a:xfrm>
            <a:off x="575734" y="3778702"/>
            <a:ext cx="3456517" cy="1979612"/>
          </a:xfrm>
        </p:spPr>
        <p:txBody>
          <a:bodyPr/>
          <a:lstStyle>
            <a:lvl1pPr>
              <a:defRPr sz="1200"/>
            </a:lvl1pPr>
          </a:lstStyle>
          <a:p>
            <a:r>
              <a:rPr lang="en-US" dirty="0"/>
              <a:t>Click icon to add chart</a:t>
            </a:r>
            <a:endParaRPr lang="en-GB" dirty="0"/>
          </a:p>
        </p:txBody>
      </p:sp>
      <p:sp>
        <p:nvSpPr>
          <p:cNvPr id="10" name="Chart Placeholder 4"/>
          <p:cNvSpPr>
            <a:spLocks noGrp="1"/>
          </p:cNvSpPr>
          <p:nvPr>
            <p:ph type="chart" sz="quarter" idx="15"/>
          </p:nvPr>
        </p:nvSpPr>
        <p:spPr>
          <a:xfrm>
            <a:off x="575734" y="1467507"/>
            <a:ext cx="3456517" cy="1979612"/>
          </a:xfrm>
        </p:spPr>
        <p:txBody>
          <a:bodyPr/>
          <a:lstStyle>
            <a:lvl1pPr>
              <a:defRPr sz="1200"/>
            </a:lvl1pPr>
          </a:lstStyle>
          <a:p>
            <a:r>
              <a:rPr lang="en-US" dirty="0"/>
              <a:t>Click icon to add chart</a:t>
            </a:r>
            <a:endParaRPr lang="en-GB" dirty="0"/>
          </a:p>
        </p:txBody>
      </p:sp>
      <p:sp>
        <p:nvSpPr>
          <p:cNvPr id="11" name="Content Placeholder 2"/>
          <p:cNvSpPr>
            <a:spLocks noGrp="1"/>
          </p:cNvSpPr>
          <p:nvPr>
            <p:ph idx="1"/>
          </p:nvPr>
        </p:nvSpPr>
        <p:spPr>
          <a:xfrm>
            <a:off x="4320117" y="1396800"/>
            <a:ext cx="7296147" cy="3365859"/>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10"/>
          <p:cNvSpPr>
            <a:spLocks noGrp="1"/>
          </p:cNvSpPr>
          <p:nvPr>
            <p:ph type="body" sz="quarter" idx="16" hasCustomPrompt="1"/>
          </p:nvPr>
        </p:nvSpPr>
        <p:spPr>
          <a:xfrm>
            <a:off x="4350438" y="5061818"/>
            <a:ext cx="3472761" cy="696496"/>
          </a:xfrm>
          <a:solidFill>
            <a:schemeClr val="accent3">
              <a:lumMod val="40000"/>
              <a:lumOff val="60000"/>
            </a:schemeClr>
          </a:solidFill>
        </p:spPr>
        <p:txBody>
          <a:bodyPr wrap="square" lIns="162000" tIns="162000" rIns="162000" bIns="162000" anchor="b" anchorCtr="0">
            <a:spAutoFit/>
          </a:bodyPr>
          <a:lstStyle>
            <a:lvl1pPr>
              <a:spcBef>
                <a:spcPts val="0"/>
              </a:spcBef>
              <a:spcAft>
                <a:spcPts val="600"/>
              </a:spcAft>
              <a:defRPr sz="1200" baseline="0">
                <a:solidFill>
                  <a:srgbClr val="4B4F54"/>
                </a:solidFill>
              </a:defRPr>
            </a:lvl1pPr>
            <a:lvl6pPr marL="2286000" indent="0">
              <a:buNone/>
              <a:defRPr/>
            </a:lvl6pPr>
          </a:lstStyle>
          <a:p>
            <a:pPr lvl="0"/>
            <a:r>
              <a:rPr lang="en-GB" dirty="0"/>
              <a:t>Notes text Arial 12pt, single </a:t>
            </a:r>
            <a:br>
              <a:rPr lang="en-GB" dirty="0"/>
            </a:br>
            <a:r>
              <a:rPr lang="en-GB" dirty="0"/>
              <a:t>line space</a:t>
            </a:r>
          </a:p>
        </p:txBody>
      </p:sp>
      <p:sp>
        <p:nvSpPr>
          <p:cNvPr id="3" name="Footer Placeholder 2"/>
          <p:cNvSpPr>
            <a:spLocks noGrp="1"/>
          </p:cNvSpPr>
          <p:nvPr>
            <p:ph type="ftr" sz="quarter" idx="17"/>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28617250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9015" y="280800"/>
            <a:ext cx="10620053" cy="363600"/>
          </a:xfrm>
        </p:spPr>
        <p:txBody>
          <a:bodyPr/>
          <a:lstStyle/>
          <a:p>
            <a:r>
              <a:rPr lang="en-US"/>
              <a:t>Click to edit Master title style</a:t>
            </a:r>
            <a:endParaRPr lang="en-US" dirty="0"/>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541866" y="685800"/>
            <a:ext cx="110743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3" name="Footer Placeholder 2"/>
          <p:cNvSpPr>
            <a:spLocks noGrp="1"/>
          </p:cNvSpPr>
          <p:nvPr>
            <p:ph type="ftr" sz="quarter" idx="14"/>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14944853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creen (2)">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12192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3" name="Picture 12" descr="WM_DS_LogoDes_H_pmsR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16281" y="5851302"/>
            <a:ext cx="3828176" cy="652530"/>
          </a:xfrm>
          <a:prstGeom prst="rect">
            <a:avLst/>
          </a:prstGeom>
        </p:spPr>
      </p:pic>
      <p:pic>
        <p:nvPicPr>
          <p:cNvPr id="17" name="Picture 16"/>
          <p:cNvPicPr>
            <a:picLocks noChangeAspect="1"/>
          </p:cNvPicPr>
          <p:nvPr userDrawn="1"/>
        </p:nvPicPr>
        <p:blipFill rotWithShape="1">
          <a:blip r:embed="rId3" cstate="print">
            <a:extLst>
              <a:ext uri="{28A0092B-C50C-407E-A947-70E740481C1C}">
                <a14:useLocalDpi xmlns:a14="http://schemas.microsoft.com/office/drawing/2010/main" val="0"/>
              </a:ext>
            </a:extLst>
          </a:blip>
          <a:srcRect r="1143" b="1143"/>
          <a:stretch/>
        </p:blipFill>
        <p:spPr>
          <a:xfrm>
            <a:off x="0" y="0"/>
            <a:ext cx="12192000" cy="5487000"/>
          </a:xfrm>
          <a:prstGeom prst="rect">
            <a:avLst/>
          </a:prstGeom>
        </p:spPr>
      </p:pic>
      <p:sp>
        <p:nvSpPr>
          <p:cNvPr id="10" name="Text Placeholder 9"/>
          <p:cNvSpPr>
            <a:spLocks noGrp="1"/>
          </p:cNvSpPr>
          <p:nvPr>
            <p:ph type="body" sz="quarter" idx="13" hasCustomPrompt="1"/>
          </p:nvPr>
        </p:nvSpPr>
        <p:spPr>
          <a:xfrm>
            <a:off x="575734" y="1366787"/>
            <a:ext cx="7586133"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588934" y="5871326"/>
            <a:ext cx="7586133"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sp>
        <p:nvSpPr>
          <p:cNvPr id="12" name="Text Placeholder 9"/>
          <p:cNvSpPr>
            <a:spLocks noGrp="1"/>
          </p:cNvSpPr>
          <p:nvPr>
            <p:ph type="body" sz="quarter" idx="15" hasCustomPrompt="1"/>
          </p:nvPr>
        </p:nvSpPr>
        <p:spPr>
          <a:xfrm>
            <a:off x="588934" y="6210001"/>
            <a:ext cx="7586133"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a:t>Date | RBC Dominion Securities Inc.</a:t>
            </a:r>
            <a:endParaRPr lang="en-GB" dirty="0"/>
          </a:p>
        </p:txBody>
      </p:sp>
      <p:sp>
        <p:nvSpPr>
          <p:cNvPr id="8" name="TextBox 7"/>
          <p:cNvSpPr txBox="1"/>
          <p:nvPr userDrawn="1"/>
        </p:nvSpPr>
        <p:spPr>
          <a:xfrm>
            <a:off x="406400" y="190500"/>
            <a:ext cx="38608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RBC Dominion Securities Inc. </a:t>
            </a:r>
            <a:endParaRPr lang="en-GB" sz="1600" dirty="0"/>
          </a:p>
          <a:p>
            <a:endParaRPr lang="en-US" sz="1200" dirty="0"/>
          </a:p>
        </p:txBody>
      </p:sp>
    </p:spTree>
    <p:extLst>
      <p:ext uri="{BB962C8B-B14F-4D97-AF65-F5344CB8AC3E}">
        <p14:creationId xmlns:p14="http://schemas.microsoft.com/office/powerpoint/2010/main" val="8776850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creen (3)">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12192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5487000"/>
          </a:xfrm>
          <a:prstGeom prst="rect">
            <a:avLst/>
          </a:prstGeom>
        </p:spPr>
      </p:pic>
      <p:sp>
        <p:nvSpPr>
          <p:cNvPr id="10" name="Text Placeholder 9"/>
          <p:cNvSpPr>
            <a:spLocks noGrp="1"/>
          </p:cNvSpPr>
          <p:nvPr>
            <p:ph type="body" sz="quarter" idx="13" hasCustomPrompt="1"/>
          </p:nvPr>
        </p:nvSpPr>
        <p:spPr>
          <a:xfrm>
            <a:off x="575734" y="1366787"/>
            <a:ext cx="7586133"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588934" y="5871326"/>
            <a:ext cx="7586133"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sp>
        <p:nvSpPr>
          <p:cNvPr id="12" name="Text Placeholder 9"/>
          <p:cNvSpPr>
            <a:spLocks noGrp="1"/>
          </p:cNvSpPr>
          <p:nvPr>
            <p:ph type="body" sz="quarter" idx="15" hasCustomPrompt="1"/>
          </p:nvPr>
        </p:nvSpPr>
        <p:spPr>
          <a:xfrm>
            <a:off x="588934" y="6210001"/>
            <a:ext cx="7586133"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a:t>Date | RBC Dominion Securities Inc.</a:t>
            </a:r>
            <a:endParaRPr lang="en-GB" dirty="0"/>
          </a:p>
        </p:txBody>
      </p:sp>
      <p:sp>
        <p:nvSpPr>
          <p:cNvPr id="8" name="TextBox 7"/>
          <p:cNvSpPr txBox="1"/>
          <p:nvPr userDrawn="1"/>
        </p:nvSpPr>
        <p:spPr>
          <a:xfrm>
            <a:off x="406400" y="190500"/>
            <a:ext cx="38608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RBC Dominion Securities Inc. </a:t>
            </a:r>
            <a:endParaRPr lang="en-GB" sz="1600" dirty="0"/>
          </a:p>
          <a:p>
            <a:endParaRPr lang="en-US" sz="1200" dirty="0"/>
          </a:p>
        </p:txBody>
      </p:sp>
      <p:pic>
        <p:nvPicPr>
          <p:cNvPr id="13" name="Picture 12" descr="WM_DS_LogoDes_H_pmsR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16281" y="5851302"/>
            <a:ext cx="3828176" cy="652530"/>
          </a:xfrm>
          <a:prstGeom prst="rect">
            <a:avLst/>
          </a:prstGeom>
        </p:spPr>
      </p:pic>
    </p:spTree>
    <p:extLst>
      <p:ext uri="{BB962C8B-B14F-4D97-AF65-F5344CB8AC3E}">
        <p14:creationId xmlns:p14="http://schemas.microsoft.com/office/powerpoint/2010/main" val="336176418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creen (4)">
    <p:bg>
      <p:bgPr>
        <a:solidFill>
          <a:srgbClr val="FFFFFF"/>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l="23638" t="7563" r="314" b="22716"/>
          <a:stretch/>
        </p:blipFill>
        <p:spPr>
          <a:xfrm flipH="1">
            <a:off x="0" y="0"/>
            <a:ext cx="12192000" cy="5487000"/>
          </a:xfrm>
          <a:prstGeom prst="rect">
            <a:avLst/>
          </a:prstGeom>
        </p:spPr>
      </p:pic>
      <p:sp>
        <p:nvSpPr>
          <p:cNvPr id="4" name="Rectangle 3"/>
          <p:cNvSpPr/>
          <p:nvPr userDrawn="1"/>
        </p:nvSpPr>
        <p:spPr bwMode="hidden">
          <a:xfrm>
            <a:off x="0" y="5467149"/>
            <a:ext cx="12192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0" name="Text Placeholder 9"/>
          <p:cNvSpPr>
            <a:spLocks noGrp="1"/>
          </p:cNvSpPr>
          <p:nvPr>
            <p:ph type="body" sz="quarter" idx="13" hasCustomPrompt="1"/>
          </p:nvPr>
        </p:nvSpPr>
        <p:spPr>
          <a:xfrm>
            <a:off x="575734" y="1366787"/>
            <a:ext cx="7586133"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a:t>Arial 30pt presentation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9"/>
          <p:cNvSpPr>
            <a:spLocks noGrp="1"/>
          </p:cNvSpPr>
          <p:nvPr>
            <p:ph type="body" sz="quarter" idx="14" hasCustomPrompt="1"/>
          </p:nvPr>
        </p:nvSpPr>
        <p:spPr>
          <a:xfrm>
            <a:off x="588934" y="5871326"/>
            <a:ext cx="7586133"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a:t>Arial 16pt presenter name</a:t>
            </a:r>
          </a:p>
        </p:txBody>
      </p:sp>
      <p:sp>
        <p:nvSpPr>
          <p:cNvPr id="12" name="Text Placeholder 9"/>
          <p:cNvSpPr>
            <a:spLocks noGrp="1"/>
          </p:cNvSpPr>
          <p:nvPr>
            <p:ph type="body" sz="quarter" idx="15" hasCustomPrompt="1"/>
          </p:nvPr>
        </p:nvSpPr>
        <p:spPr>
          <a:xfrm>
            <a:off x="588934" y="6210001"/>
            <a:ext cx="7586133"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a:t>Date | RBC Dominion Securities Inc.</a:t>
            </a:r>
            <a:endParaRPr lang="en-GB" dirty="0"/>
          </a:p>
        </p:txBody>
      </p:sp>
      <p:sp>
        <p:nvSpPr>
          <p:cNvPr id="8" name="TextBox 7"/>
          <p:cNvSpPr txBox="1"/>
          <p:nvPr userDrawn="1"/>
        </p:nvSpPr>
        <p:spPr>
          <a:xfrm>
            <a:off x="406400" y="190500"/>
            <a:ext cx="38608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RBC Dominion Securities Inc. </a:t>
            </a:r>
            <a:endParaRPr lang="en-GB" sz="1600" dirty="0"/>
          </a:p>
          <a:p>
            <a:endParaRPr lang="en-US" sz="1200" dirty="0"/>
          </a:p>
        </p:txBody>
      </p:sp>
      <p:pic>
        <p:nvPicPr>
          <p:cNvPr id="13" name="Picture 12" descr="WM_DS_LogoDes_H_pmsR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16281" y="5851302"/>
            <a:ext cx="3828176" cy="652530"/>
          </a:xfrm>
          <a:prstGeom prst="rect">
            <a:avLst/>
          </a:prstGeom>
        </p:spPr>
      </p:pic>
    </p:spTree>
    <p:extLst>
      <p:ext uri="{BB962C8B-B14F-4D97-AF65-F5344CB8AC3E}">
        <p14:creationId xmlns:p14="http://schemas.microsoft.com/office/powerpoint/2010/main" val="75716324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Break Screen">
    <p:bg>
      <p:bgPr>
        <a:solidFill>
          <a:srgbClr val="4B4F54"/>
        </a:solidFill>
        <a:effectLst/>
      </p:bgPr>
    </p:bg>
    <p:spTree>
      <p:nvGrpSpPr>
        <p:cNvPr id="1" name=""/>
        <p:cNvGrpSpPr/>
        <p:nvPr/>
      </p:nvGrpSpPr>
      <p:grpSpPr>
        <a:xfrm>
          <a:off x="0" y="0"/>
          <a:ext cx="0" cy="0"/>
          <a:chOff x="0" y="0"/>
          <a:chExt cx="0" cy="0"/>
        </a:xfrm>
      </p:grpSpPr>
      <p:cxnSp>
        <p:nvCxnSpPr>
          <p:cNvPr id="11" name="Straight Connector 10"/>
          <p:cNvCxnSpPr/>
          <p:nvPr userDrawn="1"/>
        </p:nvCxnSpPr>
        <p:spPr>
          <a:xfrm>
            <a:off x="575734" y="6067251"/>
            <a:ext cx="11065933"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r>
              <a:rPr lang="en-US"/>
              <a:t>6-Jan-25</a:t>
            </a:r>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575734" y="1911601"/>
            <a:ext cx="7586133" cy="3857375"/>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Footer Placeholder 1"/>
          <p:cNvSpPr>
            <a:spLocks noGrp="1"/>
          </p:cNvSpPr>
          <p:nvPr>
            <p:ph type="ftr" sz="quarter" idx="14"/>
          </p:nvPr>
        </p:nvSpPr>
        <p:spPr/>
        <p:txBody>
          <a:bodyPr/>
          <a:lstStyle>
            <a:lvl1pPr>
              <a:defRPr>
                <a:solidFill>
                  <a:schemeClr val="bg1"/>
                </a:solidFill>
              </a:defRPr>
            </a:lvl1pPr>
          </a:lstStyle>
          <a:p>
            <a:r>
              <a:rPr lang="en-US"/>
              <a:t>RBC Wealth Management  |  RBC Dominion Securities  |  Portfolio Advisory Group</a:t>
            </a:r>
            <a:endParaRPr lang="en-GB" dirty="0"/>
          </a:p>
        </p:txBody>
      </p:sp>
      <p:pic>
        <p:nvPicPr>
          <p:cNvPr id="12" name="Picture 11" descr="WM_DS_LogoDes_H_pmsR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6641" y="6219379"/>
            <a:ext cx="2540060" cy="432965"/>
          </a:xfrm>
          <a:prstGeom prst="rect">
            <a:avLst/>
          </a:prstGeom>
        </p:spPr>
      </p:pic>
    </p:spTree>
    <p:extLst>
      <p:ext uri="{BB962C8B-B14F-4D97-AF65-F5344CB8AC3E}">
        <p14:creationId xmlns:p14="http://schemas.microsoft.com/office/powerpoint/2010/main" val="28451545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Section Break Screen_Disclaimer">
    <p:bg>
      <p:bgPr>
        <a:solidFill>
          <a:srgbClr val="4B4F54"/>
        </a:solidFill>
        <a:effectLst/>
      </p:bgPr>
    </p:bg>
    <p:spTree>
      <p:nvGrpSpPr>
        <p:cNvPr id="1" name=""/>
        <p:cNvGrpSpPr/>
        <p:nvPr/>
      </p:nvGrpSpPr>
      <p:grpSpPr>
        <a:xfrm>
          <a:off x="0" y="0"/>
          <a:ext cx="0" cy="0"/>
          <a:chOff x="0" y="0"/>
          <a:chExt cx="0" cy="0"/>
        </a:xfrm>
      </p:grpSpPr>
      <p:cxnSp>
        <p:nvCxnSpPr>
          <p:cNvPr id="11" name="Straight Connector 10"/>
          <p:cNvCxnSpPr/>
          <p:nvPr userDrawn="1"/>
        </p:nvCxnSpPr>
        <p:spPr>
          <a:xfrm>
            <a:off x="575734" y="6067251"/>
            <a:ext cx="11065933"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r>
              <a:rPr lang="en-US"/>
              <a:t>6-Jan-25</a:t>
            </a:r>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575734" y="1911601"/>
            <a:ext cx="7586133" cy="2845751"/>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a:t>Arial 30pt section title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Footer Placeholder 2"/>
          <p:cNvSpPr>
            <a:spLocks noGrp="1"/>
          </p:cNvSpPr>
          <p:nvPr>
            <p:ph type="ftr" sz="quarter" idx="14"/>
          </p:nvPr>
        </p:nvSpPr>
        <p:spPr/>
        <p:txBody>
          <a:bodyPr/>
          <a:lstStyle>
            <a:lvl1pPr>
              <a:defRPr>
                <a:solidFill>
                  <a:schemeClr val="bg1"/>
                </a:solidFill>
              </a:defRPr>
            </a:lvl1pPr>
          </a:lstStyle>
          <a:p>
            <a:r>
              <a:rPr lang="en-US"/>
              <a:t>RBC Wealth Management  |  RBC Dominion Securities  |  Portfolio Advisory Group</a:t>
            </a:r>
            <a:endParaRPr lang="en-GB" dirty="0"/>
          </a:p>
        </p:txBody>
      </p:sp>
      <p:sp>
        <p:nvSpPr>
          <p:cNvPr id="5" name="TextBox 4"/>
          <p:cNvSpPr txBox="1"/>
          <p:nvPr userDrawn="1"/>
        </p:nvSpPr>
        <p:spPr>
          <a:xfrm>
            <a:off x="575733" y="5266267"/>
            <a:ext cx="11063111" cy="877163"/>
          </a:xfrm>
          <a:prstGeom prst="rect">
            <a:avLst/>
          </a:prstGeom>
          <a:noFill/>
        </p:spPr>
        <p:txBody>
          <a:bodyPr wrap="square" lIns="0" tIns="0" rIns="0" bIns="0" rtlCol="0" anchor="t" anchorCtr="0">
            <a:noAutofit/>
          </a:bodyPr>
          <a:lstStyle/>
          <a:p>
            <a:pPr marL="0" marR="0" indent="0" algn="l" defTabSz="914400" rtl="0" eaLnBrk="1" fontAlgn="auto" latinLnBrk="0" hangingPunct="1">
              <a:lnSpc>
                <a:spcPts val="840"/>
              </a:lnSpc>
              <a:spcBef>
                <a:spcPts val="0"/>
              </a:spcBef>
              <a:spcAft>
                <a:spcPts val="0"/>
              </a:spcAft>
              <a:buClrTx/>
              <a:buSzTx/>
              <a:buFontTx/>
              <a:buNone/>
              <a:tabLst/>
              <a:defRPr/>
            </a:pPr>
            <a:r>
              <a:rPr lang="en-US" sz="900" kern="1200" baseline="30000" dirty="0">
                <a:solidFill>
                  <a:schemeClr val="bg1"/>
                </a:solidFill>
                <a:effectLst/>
                <a:latin typeface="+mn-lt"/>
                <a:ea typeface="+mn-ea"/>
                <a:cs typeface="+mn-cs"/>
              </a:rPr>
              <a:t>This information is not investment advice and should be used only in conjunction with a discussion with your RBC Dominion Securities Inc. Investment Advisor. This will ensure that your own circumstances have been considered properly and that action is taken on the latest available information. The information contained herein has been obtained from sources believed to be reliable at the time obtained but neither RBC Dominion Securities Inc. nor its employees, agents, or information suppliers can guarantee its accuracy or completeness. This report is not and under no circumstances is to be construed as an offer to sell or the solicitation of an offer to buy any securities. This report is furnished on the basis and understanding that neither RBC Dominion Securities Inc. nor its employees, agents, or information suppliers is to be under any responsibility or</a:t>
            </a:r>
            <a:r>
              <a:rPr lang="en-US" sz="900" kern="1200" baseline="0" dirty="0">
                <a:solidFill>
                  <a:schemeClr val="bg1"/>
                </a:solidFill>
                <a:effectLst/>
                <a:latin typeface="+mn-lt"/>
                <a:ea typeface="+mn-ea"/>
                <a:cs typeface="+mn-cs"/>
              </a:rPr>
              <a:t> </a:t>
            </a:r>
            <a:r>
              <a:rPr lang="en-US" sz="900" kern="1200" baseline="30000" dirty="0">
                <a:solidFill>
                  <a:schemeClr val="bg1"/>
                </a:solidFill>
                <a:effectLst/>
                <a:latin typeface="+mn-lt"/>
                <a:ea typeface="+mn-ea"/>
                <a:cs typeface="+mn-cs"/>
              </a:rPr>
              <a:t>liability whatsoever in respect thereof. The inventories of RBC Dominion Securities Inc. may from time to time include securities mentioned herein. RBC Dominion Securities Inc.* and Royal Bank of Canada are</a:t>
            </a:r>
            <a:r>
              <a:rPr lang="en-US" sz="900" kern="1200" baseline="0" dirty="0">
                <a:solidFill>
                  <a:schemeClr val="bg1"/>
                </a:solidFill>
                <a:effectLst/>
                <a:latin typeface="+mn-lt"/>
                <a:ea typeface="+mn-ea"/>
                <a:cs typeface="+mn-cs"/>
              </a:rPr>
              <a:t> </a:t>
            </a:r>
            <a:r>
              <a:rPr lang="en-US" sz="900" kern="1200" baseline="30000" dirty="0">
                <a:solidFill>
                  <a:schemeClr val="bg1"/>
                </a:solidFill>
                <a:effectLst/>
                <a:latin typeface="+mn-lt"/>
                <a:ea typeface="+mn-ea"/>
                <a:cs typeface="+mn-cs"/>
              </a:rPr>
              <a:t>separate corporate entities which are</a:t>
            </a:r>
            <a:r>
              <a:rPr lang="en-US" sz="900" kern="1200" baseline="0" dirty="0">
                <a:solidFill>
                  <a:schemeClr val="bg1"/>
                </a:solidFill>
                <a:effectLst/>
                <a:latin typeface="+mn-lt"/>
                <a:ea typeface="+mn-ea"/>
                <a:cs typeface="+mn-cs"/>
              </a:rPr>
              <a:t> </a:t>
            </a:r>
            <a:r>
              <a:rPr lang="en-US" sz="900" kern="1200" baseline="30000" dirty="0">
                <a:solidFill>
                  <a:schemeClr val="bg1"/>
                </a:solidFill>
                <a:effectLst/>
                <a:latin typeface="+mn-lt"/>
                <a:ea typeface="+mn-ea"/>
                <a:cs typeface="+mn-cs"/>
              </a:rPr>
              <a:t>affiliated. *Member-Canadian Investor Protection Fund. RBC Dominion Securities Inc.</a:t>
            </a:r>
            <a:r>
              <a:rPr lang="en-US" sz="900" kern="1200" baseline="0" dirty="0">
                <a:solidFill>
                  <a:schemeClr val="bg1"/>
                </a:solidFill>
                <a:effectLst/>
                <a:latin typeface="+mn-lt"/>
                <a:ea typeface="+mn-ea"/>
                <a:cs typeface="+mn-cs"/>
              </a:rPr>
              <a:t> </a:t>
            </a:r>
            <a:r>
              <a:rPr lang="en-US" sz="900" kern="1200" baseline="30000" dirty="0">
                <a:solidFill>
                  <a:schemeClr val="bg1"/>
                </a:solidFill>
                <a:effectLst/>
                <a:latin typeface="+mn-lt"/>
                <a:ea typeface="+mn-ea"/>
                <a:cs typeface="+mn-cs"/>
              </a:rPr>
              <a:t>is a member company of RBC Wealth Management, a business segment of Royal Bank of</a:t>
            </a:r>
            <a:r>
              <a:rPr lang="en-US" sz="900" kern="1200" baseline="0" dirty="0">
                <a:solidFill>
                  <a:schemeClr val="bg1"/>
                </a:solidFill>
                <a:effectLst/>
                <a:latin typeface="+mn-lt"/>
                <a:ea typeface="+mn-ea"/>
                <a:cs typeface="+mn-cs"/>
              </a:rPr>
              <a:t> </a:t>
            </a:r>
            <a:r>
              <a:rPr lang="en-US" sz="900" kern="1200" baseline="30000" dirty="0">
                <a:solidFill>
                  <a:schemeClr val="bg1"/>
                </a:solidFill>
                <a:effectLst/>
                <a:latin typeface="+mn-lt"/>
                <a:ea typeface="+mn-ea"/>
                <a:cs typeface="+mn-cs"/>
              </a:rPr>
              <a:t>Canada. ®Registered trademarks of Royal Bank of Canada. Used under licence. © 2025 RBC Dominion Securities Inc. All rights reserved.</a:t>
            </a:r>
            <a:endParaRPr lang="en-US" sz="900" dirty="0"/>
          </a:p>
        </p:txBody>
      </p:sp>
      <p:pic>
        <p:nvPicPr>
          <p:cNvPr id="10" name="Picture 9" descr="WM_DS_LogoDes_H_pmsR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6641" y="6219379"/>
            <a:ext cx="2540060" cy="432965"/>
          </a:xfrm>
          <a:prstGeom prst="rect">
            <a:avLst/>
          </a:prstGeom>
        </p:spPr>
      </p:pic>
    </p:spTree>
    <p:extLst>
      <p:ext uri="{BB962C8B-B14F-4D97-AF65-F5344CB8AC3E}">
        <p14:creationId xmlns:p14="http://schemas.microsoft.com/office/powerpoint/2010/main" val="26752651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5733" y="1396800"/>
            <a:ext cx="7247467"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541866" y="685800"/>
            <a:ext cx="110743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Page sub-title Arial 20pt, single line space</a:t>
            </a:r>
          </a:p>
        </p:txBody>
      </p:sp>
      <p:sp>
        <p:nvSpPr>
          <p:cNvPr id="11" name="Text Placeholder 10"/>
          <p:cNvSpPr>
            <a:spLocks noGrp="1"/>
          </p:cNvSpPr>
          <p:nvPr>
            <p:ph type="body" sz="quarter" idx="14" hasCustomPrompt="1"/>
          </p:nvPr>
        </p:nvSpPr>
        <p:spPr>
          <a:xfrm>
            <a:off x="8161867" y="1396800"/>
            <a:ext cx="3454400" cy="4374000"/>
          </a:xfrm>
        </p:spPr>
        <p:txBody>
          <a:bodyPr/>
          <a:lstStyle>
            <a:lvl1pPr>
              <a:spcBef>
                <a:spcPts val="0"/>
              </a:spcBef>
              <a:defRPr sz="2000" baseline="0">
                <a:solidFill>
                  <a:srgbClr val="002567"/>
                </a:solidFill>
              </a:defRPr>
            </a:lvl1pPr>
          </a:lstStyle>
          <a:p>
            <a:pPr lvl="0"/>
            <a:r>
              <a:rPr lang="en-GB" dirty="0"/>
              <a:t>Notes text Arial 20pt,</a:t>
            </a:r>
            <a:br>
              <a:rPr lang="en-GB" dirty="0"/>
            </a:br>
            <a:r>
              <a:rPr lang="en-GB" dirty="0"/>
              <a:t>single line space</a:t>
            </a:r>
          </a:p>
        </p:txBody>
      </p:sp>
      <p:sp>
        <p:nvSpPr>
          <p:cNvPr id="4" name="Footer Placeholder 3"/>
          <p:cNvSpPr>
            <a:spLocks noGrp="1"/>
          </p:cNvSpPr>
          <p:nvPr>
            <p:ph type="ftr" sz="quarter" idx="15"/>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3414108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tement - Image and 60pt Text">
    <p:spTree>
      <p:nvGrpSpPr>
        <p:cNvPr id="1" name=""/>
        <p:cNvGrpSpPr/>
        <p:nvPr/>
      </p:nvGrpSpPr>
      <p:grpSpPr>
        <a:xfrm>
          <a:off x="0" y="0"/>
          <a:ext cx="0" cy="0"/>
          <a:chOff x="0" y="0"/>
          <a:chExt cx="0" cy="0"/>
        </a:xfrm>
      </p:grpSpPr>
      <p:pic>
        <p:nvPicPr>
          <p:cNvPr id="10" name="Picture 9" descr="WM_DS_LogoDes_H_pmsP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5810" y="6216912"/>
            <a:ext cx="2607733" cy="431800"/>
          </a:xfrm>
          <a:prstGeom prst="rect">
            <a:avLst/>
          </a:prstGeom>
        </p:spPr>
      </p:pic>
      <p:sp>
        <p:nvSpPr>
          <p:cNvPr id="5" name="Text Placeholder 4"/>
          <p:cNvSpPr>
            <a:spLocks noGrp="1"/>
          </p:cNvSpPr>
          <p:nvPr>
            <p:ph type="body" sz="quarter" idx="14" hasCustomPrompt="1"/>
          </p:nvPr>
        </p:nvSpPr>
        <p:spPr>
          <a:xfrm>
            <a:off x="575733" y="1270535"/>
            <a:ext cx="9731300" cy="3003082"/>
          </a:xfrm>
        </p:spPr>
        <p:txBody>
          <a:bodyPr/>
          <a:lstStyle>
            <a:lvl1pPr marL="0" indent="0">
              <a:spcBef>
                <a:spcPts val="0"/>
              </a:spcBef>
              <a:defRPr sz="6000">
                <a:solidFill>
                  <a:srgbClr val="4B4F54"/>
                </a:solidFill>
              </a:defRPr>
            </a:lvl1pPr>
            <a:lvl2pPr marL="0" indent="0">
              <a:spcBef>
                <a:spcPts val="2400"/>
              </a:spcBef>
              <a:spcAft>
                <a:spcPts val="0"/>
              </a:spcAft>
              <a:defRPr sz="1200">
                <a:solidFill>
                  <a:srgbClr val="4B4F54"/>
                </a:solidFill>
              </a:defRPr>
            </a:lvl2pPr>
            <a:lvl3pPr marL="0" indent="0">
              <a:spcBef>
                <a:spcPts val="1200"/>
              </a:spcBef>
              <a:spcAft>
                <a:spcPts val="0"/>
              </a:spcAft>
              <a:defRPr sz="1200">
                <a:solidFill>
                  <a:srgbClr val="4B4F54"/>
                </a:solidFill>
              </a:defRPr>
            </a:lvl3pPr>
            <a:lvl4pPr marL="0" indent="0">
              <a:spcBef>
                <a:spcPts val="1200"/>
              </a:spcBef>
              <a:spcAft>
                <a:spcPts val="0"/>
              </a:spcAft>
              <a:defRPr sz="1200">
                <a:solidFill>
                  <a:srgbClr val="4B4F54"/>
                </a:solidFill>
              </a:defRPr>
            </a:lvl4pPr>
            <a:lvl5pPr marL="0" indent="0">
              <a:spcBef>
                <a:spcPts val="1200"/>
              </a:spcBef>
              <a:spcAft>
                <a:spcPts val="0"/>
              </a:spcAft>
              <a:defRPr sz="1200">
                <a:solidFill>
                  <a:srgbClr val="4B4F54"/>
                </a:solidFill>
              </a:defRPr>
            </a:lvl5pPr>
          </a:lstStyle>
          <a:p>
            <a:pPr lvl="0"/>
            <a:r>
              <a:rPr lang="en-US" dirty="0"/>
              <a:t>Arial 60pt, single line space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lstStyle/>
          <a:p>
            <a:r>
              <a:rPr lang="en-US"/>
              <a:t>6-Jan-25</a:t>
            </a:r>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2386039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tement - 60pt Text">
    <p:bg>
      <p:bgPr>
        <a:solidFill>
          <a:srgbClr val="4B4F54"/>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4" hasCustomPrompt="1"/>
          </p:nvPr>
        </p:nvSpPr>
        <p:spPr>
          <a:xfrm>
            <a:off x="575733" y="1270535"/>
            <a:ext cx="9731300" cy="3003082"/>
          </a:xfrm>
        </p:spPr>
        <p:txBody>
          <a:bodyPr/>
          <a:lstStyle>
            <a:lvl1pPr marL="0" indent="0">
              <a:spcBef>
                <a:spcPts val="0"/>
              </a:spcBef>
              <a:defRPr sz="6000">
                <a:solidFill>
                  <a:srgbClr val="87AFBF"/>
                </a:solidFill>
              </a:defRPr>
            </a:lvl1pPr>
            <a:lvl2pPr marL="0" indent="0">
              <a:spcBef>
                <a:spcPts val="2400"/>
              </a:spcBef>
              <a:spcAft>
                <a:spcPts val="0"/>
              </a:spcAft>
              <a:defRPr sz="1200">
                <a:solidFill>
                  <a:srgbClr val="87AFBF"/>
                </a:solidFill>
              </a:defRPr>
            </a:lvl2pPr>
            <a:lvl3pPr marL="0" indent="0">
              <a:spcBef>
                <a:spcPts val="1200"/>
              </a:spcBef>
              <a:spcAft>
                <a:spcPts val="0"/>
              </a:spcAft>
              <a:defRPr sz="1200">
                <a:solidFill>
                  <a:srgbClr val="87AFBF"/>
                </a:solidFill>
              </a:defRPr>
            </a:lvl3pPr>
            <a:lvl4pPr marL="0" indent="0">
              <a:spcBef>
                <a:spcPts val="1200"/>
              </a:spcBef>
              <a:spcAft>
                <a:spcPts val="0"/>
              </a:spcAft>
              <a:defRPr sz="1200">
                <a:solidFill>
                  <a:srgbClr val="87AFBF"/>
                </a:solidFill>
              </a:defRPr>
            </a:lvl4pPr>
            <a:lvl5pPr marL="0" indent="0">
              <a:spcBef>
                <a:spcPts val="1200"/>
              </a:spcBef>
              <a:spcAft>
                <a:spcPts val="0"/>
              </a:spcAft>
              <a:defRPr sz="1200">
                <a:solidFill>
                  <a:srgbClr val="87AFBF"/>
                </a:solidFill>
              </a:defRPr>
            </a:lvl5pPr>
          </a:lstStyle>
          <a:p>
            <a:pPr lvl="0"/>
            <a:r>
              <a:rPr lang="en-US" dirty="0"/>
              <a:t>Arial 60pt, single line space</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lstStyle>
            <a:lvl1pPr>
              <a:defRPr>
                <a:solidFill>
                  <a:srgbClr val="FFFFFF"/>
                </a:solidFill>
              </a:defRPr>
            </a:lvl1pPr>
          </a:lstStyle>
          <a:p>
            <a:r>
              <a:rPr lang="en-US"/>
              <a:t>6-Jan-25</a:t>
            </a:r>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lvl1pPr>
              <a:defRPr>
                <a:solidFill>
                  <a:schemeClr val="bg1"/>
                </a:solidFill>
              </a:defRPr>
            </a:lvl1pPr>
          </a:lstStyle>
          <a:p>
            <a:r>
              <a:rPr lang="en-US"/>
              <a:t>RBC Wealth Management  |  RBC Dominion Securities  |  Portfolio Advisory Group</a:t>
            </a:r>
            <a:endParaRPr lang="en-GB" dirty="0"/>
          </a:p>
        </p:txBody>
      </p:sp>
      <p:pic>
        <p:nvPicPr>
          <p:cNvPr id="9" name="Picture 8" descr="WM_DS_LogoDes_H_pmsR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6641" y="6219379"/>
            <a:ext cx="2540060" cy="432965"/>
          </a:xfrm>
          <a:prstGeom prst="rect">
            <a:avLst/>
          </a:prstGeom>
        </p:spPr>
      </p:pic>
    </p:spTree>
    <p:extLst>
      <p:ext uri="{BB962C8B-B14F-4D97-AF65-F5344CB8AC3E}">
        <p14:creationId xmlns:p14="http://schemas.microsoft.com/office/powerpoint/2010/main" val="30199018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WM_DS_LogoDes_H_pmsPE.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075810" y="6216912"/>
            <a:ext cx="2607733" cy="431800"/>
          </a:xfrm>
          <a:prstGeom prst="rect">
            <a:avLst/>
          </a:prstGeom>
        </p:spPr>
      </p:pic>
      <p:sp>
        <p:nvSpPr>
          <p:cNvPr id="2" name="Title Placeholder 1"/>
          <p:cNvSpPr>
            <a:spLocks noGrp="1"/>
          </p:cNvSpPr>
          <p:nvPr>
            <p:ph type="title"/>
          </p:nvPr>
        </p:nvSpPr>
        <p:spPr>
          <a:xfrm>
            <a:off x="539014" y="280800"/>
            <a:ext cx="11077252" cy="3636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75734" y="1396800"/>
            <a:ext cx="11040533" cy="4372175"/>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113600" y="6354000"/>
            <a:ext cx="1440000" cy="198000"/>
          </a:xfrm>
          <a:prstGeom prst="rect">
            <a:avLst/>
          </a:prstGeom>
        </p:spPr>
        <p:txBody>
          <a:bodyPr vert="horz" lIns="0" tIns="0" rIns="0" bIns="0" rtlCol="0" anchor="b" anchorCtr="0"/>
          <a:lstStyle>
            <a:lvl1pPr algn="r">
              <a:defRPr sz="900">
                <a:solidFill>
                  <a:srgbClr val="4B4F54"/>
                </a:solidFill>
              </a:defRPr>
            </a:lvl1pPr>
          </a:lstStyle>
          <a:p>
            <a:r>
              <a:rPr lang="en-US"/>
              <a:t>6-Jan-25</a:t>
            </a:r>
            <a:endParaRPr lang="en-GB" dirty="0"/>
          </a:p>
        </p:txBody>
      </p:sp>
      <p:sp>
        <p:nvSpPr>
          <p:cNvPr id="6" name="Slide Number Placeholder 5"/>
          <p:cNvSpPr>
            <a:spLocks noGrp="1"/>
          </p:cNvSpPr>
          <p:nvPr>
            <p:ph type="sldNum" sz="quarter" idx="4"/>
          </p:nvPr>
        </p:nvSpPr>
        <p:spPr>
          <a:xfrm>
            <a:off x="588933" y="6354000"/>
            <a:ext cx="436800" cy="198000"/>
          </a:xfrm>
          <a:prstGeom prst="rect">
            <a:avLst/>
          </a:prstGeom>
        </p:spPr>
        <p:txBody>
          <a:bodyPr vert="horz" lIns="0" tIns="0" rIns="0" bIns="0" rtlCol="0" anchor="b" anchorCtr="0"/>
          <a:lstStyle>
            <a:lvl1pPr algn="l">
              <a:defRPr sz="900">
                <a:solidFill>
                  <a:srgbClr val="4B4F54"/>
                </a:solidFill>
              </a:defRPr>
            </a:lvl1pPr>
          </a:lstStyle>
          <a:p>
            <a:fld id="{25B621E3-93B7-4D21-B912-57376FAAC5A7}" type="slidenum">
              <a:rPr lang="en-GB" smtClean="0"/>
              <a:pPr/>
              <a:t>‹#›</a:t>
            </a:fld>
            <a:endParaRPr lang="en-GB" dirty="0"/>
          </a:p>
        </p:txBody>
      </p:sp>
      <p:cxnSp>
        <p:nvCxnSpPr>
          <p:cNvPr id="7" name="Straight Connector 6"/>
          <p:cNvCxnSpPr/>
          <p:nvPr/>
        </p:nvCxnSpPr>
        <p:spPr>
          <a:xfrm>
            <a:off x="563034" y="6057474"/>
            <a:ext cx="11065933"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3"/>
          </p:nvPr>
        </p:nvSpPr>
        <p:spPr>
          <a:xfrm>
            <a:off x="2641467" y="6353999"/>
            <a:ext cx="5520400" cy="198000"/>
          </a:xfrm>
          <a:prstGeom prst="rect">
            <a:avLst/>
          </a:prstGeom>
        </p:spPr>
        <p:txBody>
          <a:bodyPr vert="horz" lIns="0" tIns="0" rIns="0" bIns="0" rtlCol="0" anchor="b" anchorCtr="0"/>
          <a:lstStyle>
            <a:lvl1pPr algn="l">
              <a:defRPr sz="900">
                <a:solidFill>
                  <a:srgbClr val="4B4F54"/>
                </a:solidFill>
              </a:defRPr>
            </a:lvl1p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2391244742"/>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8" r:id="rId5"/>
    <p:sldLayoutId id="2147483799" r:id="rId6"/>
    <p:sldLayoutId id="2147483801" r:id="rId7"/>
    <p:sldLayoutId id="2147483812" r:id="rId8"/>
    <p:sldLayoutId id="2147483813" r:id="rId9"/>
    <p:sldLayoutId id="2147483818" r:id="rId10"/>
    <p:sldLayoutId id="2147483819" r:id="rId11"/>
    <p:sldLayoutId id="2147483820" r:id="rId12"/>
    <p:sldLayoutId id="2147483822" r:id="rId13"/>
    <p:sldLayoutId id="2147483823" r:id="rId14"/>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hf hdr="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5141" userDrawn="1">
          <p15:clr>
            <a:srgbClr val="F26B43"/>
          </p15:clr>
        </p15:guide>
        <p15:guide id="4" pos="363" userDrawn="1">
          <p15:clr>
            <a:srgbClr val="F26B43"/>
          </p15:clr>
        </p15:guide>
        <p15:guide id="5" pos="7317" userDrawn="1">
          <p15:clr>
            <a:srgbClr val="F26B43"/>
          </p15:clr>
        </p15:guide>
        <p15:guide id="6" pos="2540" userDrawn="1">
          <p15:clr>
            <a:srgbClr val="F26B43"/>
          </p15:clr>
        </p15:guide>
        <p15:guide id="7" pos="2721" userDrawn="1">
          <p15:clr>
            <a:srgbClr val="F26B43"/>
          </p15:clr>
        </p15:guide>
        <p15:guide id="8" pos="4928" userDrawn="1">
          <p15:clr>
            <a:srgbClr val="F26B43"/>
          </p15:clr>
        </p15:guide>
        <p15:guide id="9" orient="horz" pos="913" userDrawn="1">
          <p15:clr>
            <a:srgbClr val="F26B43"/>
          </p15:clr>
        </p15:guide>
        <p15:guide id="10" orient="horz" pos="232" userDrawn="1">
          <p15:clr>
            <a:srgbClr val="F26B43"/>
          </p15:clr>
        </p15:guide>
        <p15:guide id="11" orient="horz" pos="3634" userDrawn="1">
          <p15:clr>
            <a:srgbClr val="F26B43"/>
          </p15:clr>
        </p15:guide>
        <p15:guide id="12" orient="horz" pos="4110" userDrawn="1">
          <p15:clr>
            <a:srgbClr val="F26B43"/>
          </p15:clr>
        </p15:guide>
        <p15:guide id="13" orient="horz" pos="381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S&amp;P/TSX Composite: Historical Annual Returns</a:t>
            </a:r>
          </a:p>
          <a:p>
            <a:endParaRPr lang="en-US" sz="2400" dirty="0"/>
          </a:p>
          <a:p>
            <a:r>
              <a:rPr lang="en-US" sz="2400" dirty="0"/>
              <a:t>Canadian Investment Committee</a:t>
            </a:r>
          </a:p>
          <a:p>
            <a:endParaRPr lang="en-US" sz="2400" dirty="0"/>
          </a:p>
          <a:p>
            <a:r>
              <a:rPr lang="en-US" sz="2400" dirty="0"/>
              <a:t>January 2025</a:t>
            </a:r>
          </a:p>
          <a:p>
            <a:endParaRPr lang="en-US" sz="2000" dirty="0"/>
          </a:p>
          <a:p>
            <a:endParaRPr lang="en-US" sz="2000" dirty="0"/>
          </a:p>
        </p:txBody>
      </p:sp>
      <p:sp>
        <p:nvSpPr>
          <p:cNvPr id="3" name="Text Placeholder 2"/>
          <p:cNvSpPr>
            <a:spLocks noGrp="1"/>
          </p:cNvSpPr>
          <p:nvPr>
            <p:ph type="body" sz="quarter" idx="14"/>
          </p:nvPr>
        </p:nvSpPr>
        <p:spPr/>
        <p:txBody>
          <a:bodyPr/>
          <a:lstStyle/>
          <a:p>
            <a:r>
              <a:rPr lang="en-US" dirty="0"/>
              <a:t>Portfolio Advisory Group</a:t>
            </a:r>
          </a:p>
        </p:txBody>
      </p:sp>
      <p:sp>
        <p:nvSpPr>
          <p:cNvPr id="4" name="Text Placeholder 3"/>
          <p:cNvSpPr>
            <a:spLocks noGrp="1"/>
          </p:cNvSpPr>
          <p:nvPr>
            <p:ph type="body" sz="quarter" idx="15"/>
          </p:nvPr>
        </p:nvSpPr>
        <p:spPr/>
        <p:txBody>
          <a:bodyPr/>
          <a:lstStyle/>
          <a:p>
            <a:r>
              <a:rPr lang="en-US" dirty="0"/>
              <a:t>January 2025  |  RBC Dominion Securities</a:t>
            </a:r>
          </a:p>
        </p:txBody>
      </p:sp>
    </p:spTree>
    <p:extLst>
      <p:ext uri="{BB962C8B-B14F-4D97-AF65-F5344CB8AC3E}">
        <p14:creationId xmlns:p14="http://schemas.microsoft.com/office/powerpoint/2010/main" val="3992935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6-Jan-25</a:t>
            </a:r>
            <a:endParaRPr lang="en-GB" dirty="0"/>
          </a:p>
        </p:txBody>
      </p:sp>
      <p:sp>
        <p:nvSpPr>
          <p:cNvPr id="3" name="Slide Number Placeholder 2"/>
          <p:cNvSpPr>
            <a:spLocks noGrp="1"/>
          </p:cNvSpPr>
          <p:nvPr>
            <p:ph type="sldNum" sz="quarter" idx="11"/>
          </p:nvPr>
        </p:nvSpPr>
        <p:spPr/>
        <p:txBody>
          <a:bodyPr/>
          <a:lstStyle/>
          <a:p>
            <a:fld id="{25B621E3-93B7-4D21-B912-57376FAAC5A7}" type="slidenum">
              <a:rPr lang="en-GB" smtClean="0"/>
              <a:pPr/>
              <a:t>10</a:t>
            </a:fld>
            <a:endParaRPr lang="en-GB" dirty="0"/>
          </a:p>
        </p:txBody>
      </p:sp>
      <p:sp>
        <p:nvSpPr>
          <p:cNvPr id="4" name="Text Placeholder 3"/>
          <p:cNvSpPr>
            <a:spLocks noGrp="1"/>
          </p:cNvSpPr>
          <p:nvPr>
            <p:ph type="body" sz="quarter" idx="13"/>
          </p:nvPr>
        </p:nvSpPr>
        <p:spPr/>
        <p:txBody>
          <a:bodyPr/>
          <a:lstStyle/>
          <a:p>
            <a:endParaRPr lang="en-US" dirty="0"/>
          </a:p>
        </p:txBody>
      </p:sp>
      <p:sp>
        <p:nvSpPr>
          <p:cNvPr id="5" name="Footer Placeholder 4"/>
          <p:cNvSpPr>
            <a:spLocks noGrp="1"/>
          </p:cNvSpPr>
          <p:nvPr>
            <p:ph type="ftr" sz="quarter" idx="14"/>
          </p:nvPr>
        </p:nvSpPr>
        <p:spPr/>
        <p:txBody>
          <a:bodyPr/>
          <a:lstStyle/>
          <a:p>
            <a:r>
              <a:rPr lang="en-US"/>
              <a:t>RBC Wealth Management  |  RBC Dominion Securities  |  Portfolio Advisory Group</a:t>
            </a:r>
            <a:endParaRPr lang="en-GB" dirty="0"/>
          </a:p>
        </p:txBody>
      </p:sp>
    </p:spTree>
    <p:extLst>
      <p:ext uri="{BB962C8B-B14F-4D97-AF65-F5344CB8AC3E}">
        <p14:creationId xmlns:p14="http://schemas.microsoft.com/office/powerpoint/2010/main" val="242041136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Ranked calendar year total returns (1957 – 2024)</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2</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a:t>
            </a:r>
            <a:r>
              <a:rPr lang="en-CA" sz="800" dirty="0"/>
              <a:t> RBC Wealth Management, Bloomberg</a:t>
            </a:r>
            <a:r>
              <a:rPr lang="en-US" altLang="en-US" sz="800" dirty="0"/>
              <a:t>; data through 12/31/24</a:t>
            </a:r>
            <a:r>
              <a:rPr lang="en-CA" sz="800" dirty="0"/>
              <a:t> </a:t>
            </a:r>
            <a:endParaRPr lang="en-US" altLang="en-US" sz="800" dirty="0"/>
          </a:p>
        </p:txBody>
      </p:sp>
      <p:graphicFrame>
        <p:nvGraphicFramePr>
          <p:cNvPr id="6" name="Chart 5">
            <a:extLst>
              <a:ext uri="{FF2B5EF4-FFF2-40B4-BE49-F238E27FC236}">
                <a16:creationId xmlns:a16="http://schemas.microsoft.com/office/drawing/2014/main" id="{D356638A-1558-ADAA-17CE-C48D666A0CF4}"/>
              </a:ext>
            </a:extLst>
          </p:cNvPr>
          <p:cNvGraphicFramePr>
            <a:graphicFrameLocks/>
          </p:cNvGraphicFramePr>
          <p:nvPr>
            <p:extLst>
              <p:ext uri="{D42A27DB-BD31-4B8C-83A1-F6EECF244321}">
                <p14:modId xmlns:p14="http://schemas.microsoft.com/office/powerpoint/2010/main" val="1963284609"/>
              </p:ext>
            </p:extLst>
          </p:nvPr>
        </p:nvGraphicFramePr>
        <p:xfrm>
          <a:off x="609600" y="1028700"/>
          <a:ext cx="109728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0036993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Calendar year total returns (1957 – 2024)</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3</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a:t>
            </a:r>
            <a:r>
              <a:rPr lang="en-CA" sz="800" dirty="0"/>
              <a:t> RBC Wealth Management, Bloomberg</a:t>
            </a:r>
            <a:r>
              <a:rPr lang="en-US" altLang="en-US" sz="800" dirty="0"/>
              <a:t>; data through 12/31/24</a:t>
            </a:r>
            <a:r>
              <a:rPr lang="en-CA" sz="800" dirty="0"/>
              <a:t> </a:t>
            </a:r>
            <a:endParaRPr lang="en-US" altLang="en-US" sz="800" dirty="0"/>
          </a:p>
        </p:txBody>
      </p:sp>
      <p:graphicFrame>
        <p:nvGraphicFramePr>
          <p:cNvPr id="6" name="Chart 5">
            <a:extLst>
              <a:ext uri="{FF2B5EF4-FFF2-40B4-BE49-F238E27FC236}">
                <a16:creationId xmlns:a16="http://schemas.microsoft.com/office/drawing/2014/main" id="{C4D301B8-F9B4-428C-A6AB-45FD65E6284B}"/>
              </a:ext>
            </a:extLst>
          </p:cNvPr>
          <p:cNvGraphicFramePr>
            <a:graphicFrameLocks/>
          </p:cNvGraphicFramePr>
          <p:nvPr>
            <p:extLst>
              <p:ext uri="{D42A27DB-BD31-4B8C-83A1-F6EECF244321}">
                <p14:modId xmlns:p14="http://schemas.microsoft.com/office/powerpoint/2010/main" val="3462448276"/>
              </p:ext>
            </p:extLst>
          </p:nvPr>
        </p:nvGraphicFramePr>
        <p:xfrm>
          <a:off x="609600" y="1028700"/>
          <a:ext cx="109728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65133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Average total returns in up years and down years</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4</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a:t>
            </a:r>
            <a:r>
              <a:rPr lang="en-CA" sz="800" dirty="0"/>
              <a:t> RBC Wealth Management, Bloomberg, NYU</a:t>
            </a:r>
            <a:r>
              <a:rPr lang="en-US" altLang="en-US" sz="800" dirty="0"/>
              <a:t>; data through 12/31/24</a:t>
            </a:r>
            <a:r>
              <a:rPr lang="en-CA" sz="800" dirty="0"/>
              <a:t> </a:t>
            </a:r>
            <a:endParaRPr lang="en-US" altLang="en-US" sz="800" dirty="0"/>
          </a:p>
        </p:txBody>
      </p:sp>
      <p:sp>
        <p:nvSpPr>
          <p:cNvPr id="3" name="Text Placeholder 5">
            <a:extLst>
              <a:ext uri="{FF2B5EF4-FFF2-40B4-BE49-F238E27FC236}">
                <a16:creationId xmlns:a16="http://schemas.microsoft.com/office/drawing/2014/main" id="{858A1568-8DD0-63E3-0416-E65E474873EF}"/>
              </a:ext>
            </a:extLst>
          </p:cNvPr>
          <p:cNvSpPr>
            <a:spLocks noGrp="1"/>
          </p:cNvSpPr>
          <p:nvPr>
            <p:ph type="body" idx="13"/>
          </p:nvPr>
        </p:nvSpPr>
        <p:spPr>
          <a:xfrm>
            <a:off x="541866" y="685800"/>
            <a:ext cx="11074399" cy="375974"/>
          </a:xfrm>
        </p:spPr>
        <p:txBody>
          <a:bodyPr/>
          <a:lstStyle/>
          <a:p>
            <a:r>
              <a:rPr lang="en-US" dirty="0"/>
              <a:t>1957 – 2024</a:t>
            </a:r>
          </a:p>
        </p:txBody>
      </p:sp>
      <p:graphicFrame>
        <p:nvGraphicFramePr>
          <p:cNvPr id="7" name="Chart 6">
            <a:extLst>
              <a:ext uri="{FF2B5EF4-FFF2-40B4-BE49-F238E27FC236}">
                <a16:creationId xmlns:a16="http://schemas.microsoft.com/office/drawing/2014/main" id="{41668A41-3E8B-4E1D-B1BA-51C9100D0AD9}"/>
              </a:ext>
            </a:extLst>
          </p:cNvPr>
          <p:cNvGraphicFramePr>
            <a:graphicFrameLocks/>
          </p:cNvGraphicFramePr>
          <p:nvPr>
            <p:extLst>
              <p:ext uri="{D42A27DB-BD31-4B8C-83A1-F6EECF244321}">
                <p14:modId xmlns:p14="http://schemas.microsoft.com/office/powerpoint/2010/main" val="4293137170"/>
              </p:ext>
            </p:extLst>
          </p:nvPr>
        </p:nvGraphicFramePr>
        <p:xfrm>
          <a:off x="609600" y="1028700"/>
          <a:ext cx="109728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489216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Annual return distribution range (1957 – 2024)</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5</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a:t>
            </a:r>
            <a:r>
              <a:rPr lang="en-CA" sz="800" dirty="0"/>
              <a:t> RBC Wealth Management, Bloomberg</a:t>
            </a:r>
            <a:r>
              <a:rPr lang="en-US" altLang="en-US" sz="800" dirty="0"/>
              <a:t>; data through 12/31/24</a:t>
            </a:r>
            <a:r>
              <a:rPr lang="en-CA" sz="800" dirty="0"/>
              <a:t> </a:t>
            </a:r>
            <a:endParaRPr lang="en-US" altLang="en-US" sz="800" dirty="0"/>
          </a:p>
        </p:txBody>
      </p:sp>
      <p:graphicFrame>
        <p:nvGraphicFramePr>
          <p:cNvPr id="11" name="Table 10"/>
          <p:cNvGraphicFramePr>
            <a:graphicFrameLocks noGrp="1"/>
          </p:cNvGraphicFramePr>
          <p:nvPr>
            <p:extLst>
              <p:ext uri="{D42A27DB-BD31-4B8C-83A1-F6EECF244321}">
                <p14:modId xmlns:p14="http://schemas.microsoft.com/office/powerpoint/2010/main" val="1236682837"/>
              </p:ext>
            </p:extLst>
          </p:nvPr>
        </p:nvGraphicFramePr>
        <p:xfrm>
          <a:off x="2145792" y="989641"/>
          <a:ext cx="7900416" cy="4800600"/>
        </p:xfrm>
        <a:graphic>
          <a:graphicData uri="http://schemas.openxmlformats.org/drawingml/2006/table">
            <a:tbl>
              <a:tblPr/>
              <a:tblGrid>
                <a:gridCol w="877824">
                  <a:extLst>
                    <a:ext uri="{9D8B030D-6E8A-4147-A177-3AD203B41FA5}">
                      <a16:colId xmlns:a16="http://schemas.microsoft.com/office/drawing/2014/main" val="20000"/>
                    </a:ext>
                  </a:extLst>
                </a:gridCol>
                <a:gridCol w="877824">
                  <a:extLst>
                    <a:ext uri="{9D8B030D-6E8A-4147-A177-3AD203B41FA5}">
                      <a16:colId xmlns:a16="http://schemas.microsoft.com/office/drawing/2014/main" val="20001"/>
                    </a:ext>
                  </a:extLst>
                </a:gridCol>
                <a:gridCol w="877824">
                  <a:extLst>
                    <a:ext uri="{9D8B030D-6E8A-4147-A177-3AD203B41FA5}">
                      <a16:colId xmlns:a16="http://schemas.microsoft.com/office/drawing/2014/main" val="20002"/>
                    </a:ext>
                  </a:extLst>
                </a:gridCol>
                <a:gridCol w="877824">
                  <a:extLst>
                    <a:ext uri="{9D8B030D-6E8A-4147-A177-3AD203B41FA5}">
                      <a16:colId xmlns:a16="http://schemas.microsoft.com/office/drawing/2014/main" val="20003"/>
                    </a:ext>
                  </a:extLst>
                </a:gridCol>
                <a:gridCol w="877824">
                  <a:extLst>
                    <a:ext uri="{9D8B030D-6E8A-4147-A177-3AD203B41FA5}">
                      <a16:colId xmlns:a16="http://schemas.microsoft.com/office/drawing/2014/main" val="20004"/>
                    </a:ext>
                  </a:extLst>
                </a:gridCol>
                <a:gridCol w="877824">
                  <a:extLst>
                    <a:ext uri="{9D8B030D-6E8A-4147-A177-3AD203B41FA5}">
                      <a16:colId xmlns:a16="http://schemas.microsoft.com/office/drawing/2014/main" val="20005"/>
                    </a:ext>
                  </a:extLst>
                </a:gridCol>
                <a:gridCol w="877824">
                  <a:extLst>
                    <a:ext uri="{9D8B030D-6E8A-4147-A177-3AD203B41FA5}">
                      <a16:colId xmlns:a16="http://schemas.microsoft.com/office/drawing/2014/main" val="20006"/>
                    </a:ext>
                  </a:extLst>
                </a:gridCol>
                <a:gridCol w="877824">
                  <a:extLst>
                    <a:ext uri="{9D8B030D-6E8A-4147-A177-3AD203B41FA5}">
                      <a16:colId xmlns:a16="http://schemas.microsoft.com/office/drawing/2014/main" val="20007"/>
                    </a:ext>
                  </a:extLst>
                </a:gridCol>
                <a:gridCol w="877824">
                  <a:extLst>
                    <a:ext uri="{9D8B030D-6E8A-4147-A177-3AD203B41FA5}">
                      <a16:colId xmlns:a16="http://schemas.microsoft.com/office/drawing/2014/main" val="20008"/>
                    </a:ext>
                  </a:extLst>
                </a:gridCol>
              </a:tblGrid>
              <a:tr h="228600">
                <a:tc>
                  <a:txBody>
                    <a:bodyPr/>
                    <a:lstStyle/>
                    <a:p>
                      <a:pPr algn="r" rtl="0" fontAlgn="ctr"/>
                      <a:r>
                        <a:rPr lang="en-US" sz="1000" b="1" i="0" u="none" strike="noStrike" dirty="0">
                          <a:solidFill>
                            <a:srgbClr val="000000"/>
                          </a:solidFill>
                          <a:effectLst/>
                          <a:latin typeface="Arial Narrow" panose="020B0606020202030204" pitchFamily="34" charset="0"/>
                        </a:rPr>
                        <a:t>Positive Years:</a:t>
                      </a:r>
                    </a:p>
                  </a:txBody>
                  <a:tcPr marL="9525" marR="9525" marT="9525" marB="0" anchor="ctr">
                    <a:lnL w="12700" cap="flat" cmpd="sng" algn="ctr">
                      <a:solidFill>
                        <a:schemeClr val="accent1"/>
                      </a:solidFill>
                      <a:prstDash val="solid"/>
                      <a:round/>
                      <a:headEnd type="none" w="med" len="med"/>
                      <a:tailEnd type="none" w="med" len="med"/>
                    </a:lnL>
                    <a:lnR>
                      <a:noFill/>
                    </a:lnR>
                    <a:lnT w="12700" cap="flat" cmpd="sng" algn="ctr">
                      <a:solidFill>
                        <a:schemeClr val="accent1"/>
                      </a:solidFill>
                      <a:prstDash val="solid"/>
                      <a:round/>
                      <a:headEnd type="none" w="med" len="med"/>
                      <a:tailEnd type="none" w="med" len="med"/>
                    </a:lnT>
                    <a:lnB>
                      <a:noFill/>
                    </a:lnB>
                  </a:tcPr>
                </a:tc>
                <a:tc gridSpan="2">
                  <a:txBody>
                    <a:bodyPr/>
                    <a:lstStyle/>
                    <a:p>
                      <a:pPr algn="ctr" rtl="0" fontAlgn="ctr"/>
                      <a:r>
                        <a:rPr lang="en-US" sz="1000" b="1" i="0" u="none" strike="noStrike" dirty="0">
                          <a:solidFill>
                            <a:srgbClr val="000000"/>
                          </a:solidFill>
                          <a:effectLst/>
                          <a:latin typeface="Arial Narrow" panose="020B0606020202030204" pitchFamily="34" charset="0"/>
                        </a:rPr>
                        <a:t>49 (72% of the time)</a:t>
                      </a:r>
                    </a:p>
                  </a:txBody>
                  <a:tcPr marL="9525" marR="9525" marT="9525" marB="0"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tcPr>
                </a:tc>
                <a:tc hMerge="1">
                  <a:txBody>
                    <a:bodyPr/>
                    <a:lstStyle/>
                    <a:p>
                      <a:pPr algn="ctr" rtl="0" fontAlgn="ctr"/>
                      <a:endParaRPr lang="en-US" sz="1000" b="1" i="0" u="none" strike="noStrike" dirty="0">
                        <a:solidFill>
                          <a:srgbClr val="4B4F54"/>
                        </a:solidFill>
                        <a:effectLst/>
                        <a:latin typeface="Arial Narrow" panose="020B060602020203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rgbClr val="87AFBF"/>
                      </a:solidFill>
                      <a:prstDash val="solid"/>
                      <a:round/>
                      <a:headEnd type="none" w="med" len="med"/>
                      <a:tailEnd type="none" w="med" len="med"/>
                    </a:lnR>
                    <a:lnT w="12700" cap="flat" cmpd="sng" algn="ctr">
                      <a:solidFill>
                        <a:srgbClr val="87AFBF"/>
                      </a:solidFill>
                      <a:prstDash val="solid"/>
                      <a:round/>
                      <a:headEnd type="none" w="med" len="med"/>
                      <a:tailEnd type="none" w="med" len="med"/>
                    </a:lnT>
                    <a:lnB>
                      <a:noFill/>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w="12700" cap="flat" cmpd="sng" algn="ctr">
                      <a:noFill/>
                      <a:prstDash val="solid"/>
                      <a:round/>
                      <a:headEnd type="none" w="med" len="med"/>
                      <a:tailEnd type="none" w="med" len="med"/>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0"/>
                  </a:ext>
                </a:extLst>
              </a:tr>
              <a:tr h="228600">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Arial Narrow" panose="020B0606020202030204" pitchFamily="34" charset="0"/>
                        </a:rPr>
                        <a:t>Negative Years:</a:t>
                      </a:r>
                    </a:p>
                  </a:txBody>
                  <a:tcPr marL="9525" marR="9525" marT="9525" marB="0" anchor="ctr">
                    <a:lnL w="12700" cap="flat" cmpd="sng" algn="ctr">
                      <a:solidFill>
                        <a:schemeClr val="accent1"/>
                      </a:solidFill>
                      <a:prstDash val="solid"/>
                      <a:round/>
                      <a:headEnd type="none" w="med" len="med"/>
                      <a:tailEnd type="none" w="med" len="med"/>
                    </a:lnL>
                    <a:lnR>
                      <a:noFill/>
                    </a:lnR>
                    <a:lnT>
                      <a:noFill/>
                    </a:lnT>
                    <a:lnB>
                      <a:noFill/>
                    </a:lnB>
                  </a:tcPr>
                </a:tc>
                <a:tc gridSpan="2">
                  <a:txBody>
                    <a:bodyPr/>
                    <a:lstStyle/>
                    <a:p>
                      <a:pPr algn="ctr" rtl="0" fontAlgn="ctr"/>
                      <a:r>
                        <a:rPr lang="en-US" sz="1000" b="1" i="0" u="none" strike="noStrike" dirty="0">
                          <a:solidFill>
                            <a:srgbClr val="000000"/>
                          </a:solidFill>
                          <a:effectLst/>
                          <a:latin typeface="Arial Narrow" panose="020B0606020202030204" pitchFamily="34" charset="0"/>
                        </a:rPr>
                        <a:t>19 (28% of the time) </a:t>
                      </a:r>
                    </a:p>
                  </a:txBody>
                  <a:tcPr marL="9525" marR="9525" marT="9525" marB="0"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tcPr>
                </a:tc>
                <a:tc hMerge="1">
                  <a:txBody>
                    <a:bodyPr/>
                    <a:lstStyle/>
                    <a:p>
                      <a:pPr algn="ctr" rtl="0" fontAlgn="ctr"/>
                      <a:endParaRPr lang="en-US" sz="1000" b="1" i="0" u="none" strike="noStrike" dirty="0">
                        <a:solidFill>
                          <a:srgbClr val="4B4F54"/>
                        </a:solidFill>
                        <a:effectLst/>
                        <a:latin typeface="Arial Narrow" panose="020B060602020203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rgbClr val="87AFBF"/>
                      </a:solidFill>
                      <a:prstDash val="solid"/>
                      <a:round/>
                      <a:headEnd type="none" w="med" len="med"/>
                      <a:tailEnd type="none" w="med" len="med"/>
                    </a:lnR>
                    <a:lnT>
                      <a:noFill/>
                    </a:lnT>
                    <a:lnB>
                      <a:noFill/>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w="12700" cap="flat" cmpd="sng" algn="ctr">
                      <a:noFill/>
                      <a:prstDash val="solid"/>
                      <a:round/>
                      <a:headEnd type="none" w="med" len="med"/>
                      <a:tailEnd type="none" w="med" len="med"/>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1"/>
                  </a:ext>
                </a:extLst>
              </a:tr>
              <a:tr h="228600">
                <a:tc>
                  <a:txBody>
                    <a:bodyPr/>
                    <a:lstStyle/>
                    <a:p>
                      <a:pPr algn="r" rtl="0" fontAlgn="ctr"/>
                      <a:r>
                        <a:rPr lang="en-US" sz="1000" b="1" i="0" u="none" strike="noStrike" dirty="0">
                          <a:solidFill>
                            <a:srgbClr val="000000"/>
                          </a:solidFill>
                          <a:effectLst/>
                          <a:latin typeface="Arial Narrow" panose="020B0606020202030204" pitchFamily="34" charset="0"/>
                        </a:rPr>
                        <a:t>Average Return:</a:t>
                      </a:r>
                    </a:p>
                  </a:txBody>
                  <a:tcPr marL="6458" marR="6458" marT="6458" marB="0" anchor="ctr">
                    <a:lnL w="12700" cap="flat" cmpd="sng" algn="ctr">
                      <a:solidFill>
                        <a:schemeClr val="accent1"/>
                      </a:solidFill>
                      <a:prstDash val="solid"/>
                      <a:round/>
                      <a:headEnd type="none" w="med" len="med"/>
                      <a:tailEnd type="none" w="med" len="med"/>
                    </a:lnL>
                    <a:lnR>
                      <a:noFill/>
                    </a:lnR>
                    <a:lnT>
                      <a:noFill/>
                    </a:lnT>
                    <a:lnB>
                      <a:noFill/>
                    </a:lnB>
                  </a:tcPr>
                </a:tc>
                <a:tc gridSpan="2">
                  <a:txBody>
                    <a:bodyPr/>
                    <a:lstStyle/>
                    <a:p>
                      <a:pPr algn="ctr" rtl="0" fontAlgn="ctr"/>
                      <a:r>
                        <a:rPr lang="en-US" sz="1000" b="1" i="0" u="none" strike="noStrike" dirty="0">
                          <a:solidFill>
                            <a:srgbClr val="000000"/>
                          </a:solidFill>
                          <a:effectLst/>
                          <a:latin typeface="Arial Narrow" panose="020B0606020202030204" pitchFamily="34" charset="0"/>
                        </a:rPr>
                        <a:t>10.3%</a:t>
                      </a:r>
                    </a:p>
                  </a:txBody>
                  <a:tcPr marL="6458" marR="6458" marT="6458" marB="0"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tcPr>
                </a:tc>
                <a:tc hMerge="1">
                  <a:txBody>
                    <a:bodyPr/>
                    <a:lstStyle/>
                    <a:p>
                      <a:pPr algn="ctr" rtl="0" fontAlgn="ctr"/>
                      <a:endParaRPr lang="en-US" sz="1000" b="1" i="0" u="none" strike="noStrike" dirty="0">
                        <a:solidFill>
                          <a:srgbClr val="4B4F54"/>
                        </a:solidFill>
                        <a:effectLst/>
                        <a:latin typeface="Arial Narrow" panose="020B060602020203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rgbClr val="87AFBF"/>
                      </a:solidFill>
                      <a:prstDash val="solid"/>
                      <a:round/>
                      <a:headEnd type="none" w="med" len="med"/>
                      <a:tailEnd type="none" w="med" len="med"/>
                    </a:lnR>
                    <a:lnT>
                      <a:noFill/>
                    </a:lnT>
                    <a:lnB>
                      <a:noFill/>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w="12700" cap="flat" cmpd="sng" algn="ctr">
                      <a:noFill/>
                      <a:prstDash val="solid"/>
                      <a:round/>
                      <a:headEnd type="none" w="med" len="med"/>
                      <a:tailEnd type="none" w="med" len="med"/>
                    </a:lnL>
                    <a:lnR>
                      <a:noFill/>
                    </a:lnR>
                    <a:lnT>
                      <a:noFill/>
                    </a:lnT>
                    <a:lnB>
                      <a:noFill/>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0002"/>
                  </a:ext>
                </a:extLst>
              </a:tr>
              <a:tr h="228600">
                <a:tc>
                  <a:txBody>
                    <a:bodyPr/>
                    <a:lstStyle/>
                    <a:p>
                      <a:pPr algn="r" rtl="0" fontAlgn="ctr"/>
                      <a:r>
                        <a:rPr lang="en-US" sz="1000" b="1" i="0" u="none" strike="noStrike" dirty="0">
                          <a:solidFill>
                            <a:srgbClr val="000000"/>
                          </a:solidFill>
                          <a:effectLst/>
                          <a:latin typeface="Arial Narrow" panose="020B0606020202030204" pitchFamily="34" charset="0"/>
                        </a:rPr>
                        <a:t>Max Return:</a:t>
                      </a:r>
                    </a:p>
                  </a:txBody>
                  <a:tcPr marL="6458" marR="6458" marT="6458" marB="0" anchor="ctr">
                    <a:lnL w="12700" cap="flat" cmpd="sng" algn="ctr">
                      <a:solidFill>
                        <a:schemeClr val="accent1"/>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rtl="0" fontAlgn="ctr"/>
                      <a:r>
                        <a:rPr lang="en-US" sz="1000" b="1" i="0" u="none" strike="noStrike" dirty="0">
                          <a:solidFill>
                            <a:srgbClr val="000000"/>
                          </a:solidFill>
                          <a:effectLst/>
                          <a:latin typeface="Arial Narrow" panose="020B0606020202030204" pitchFamily="34" charset="0"/>
                        </a:rPr>
                        <a:t>44.8% (1979)</a:t>
                      </a:r>
                    </a:p>
                  </a:txBody>
                  <a:tcPr marL="6458" marR="6458" marT="6458" marB="0" anchor="ctr">
                    <a:lnL w="12700" cap="flat" cmpd="sng" algn="ctr">
                      <a:no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rtl="0" fontAlgn="ctr"/>
                      <a:endParaRPr lang="en-US" sz="1000" b="1" i="0" u="none" strike="noStrike" dirty="0">
                        <a:solidFill>
                          <a:srgbClr val="4B4F54"/>
                        </a:solidFill>
                        <a:effectLst/>
                        <a:latin typeface="Arial Narrow" panose="020B0606020202030204" pitchFamily="34" charset="0"/>
                      </a:endParaRPr>
                    </a:p>
                  </a:txBody>
                  <a:tcPr marL="9525" marR="9525" marT="9525" marB="0" anchor="ctr">
                    <a:lnL w="12700" cap="flat" cmpd="sng" algn="ctr">
                      <a:noFill/>
                      <a:prstDash val="solid"/>
                      <a:round/>
                      <a:headEnd type="none" w="med" len="med"/>
                      <a:tailEnd type="none" w="med" len="med"/>
                    </a:lnL>
                    <a:lnR w="12700" cap="flat" cmpd="sng" algn="ctr">
                      <a:solidFill>
                        <a:srgbClr val="87AFBF"/>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w="12700" cap="flat" cmpd="sng" algn="ctr">
                      <a:noFill/>
                      <a:prstDash val="solid"/>
                      <a:round/>
                      <a:headEnd type="none" w="med" len="med"/>
                      <a:tailEnd type="none" w="med" len="med"/>
                    </a:lnL>
                    <a:lnR>
                      <a:noFill/>
                    </a:lnR>
                    <a:lnT>
                      <a:noFill/>
                    </a:lnT>
                    <a:lnB>
                      <a:noFill/>
                    </a:lnB>
                  </a:tcPr>
                </a:tc>
                <a:tc>
                  <a:txBody>
                    <a:bodyPr/>
                    <a:lstStyle/>
                    <a:p>
                      <a:pPr algn="ctr" fontAlgn="ctr"/>
                      <a:r>
                        <a:rPr lang="en-US" sz="1000" b="1" i="0" u="none" strike="noStrike" dirty="0">
                          <a:solidFill>
                            <a:schemeClr val="bg1"/>
                          </a:solidFill>
                          <a:effectLst/>
                          <a:latin typeface="Arial Narrow" panose="020B0606020202030204" pitchFamily="34" charset="0"/>
                        </a:rPr>
                        <a:t>2023</a:t>
                      </a:r>
                    </a:p>
                  </a:txBody>
                  <a:tcPr marL="9525" marR="9525" marT="9525" marB="0" anchor="ctr">
                    <a:lnL>
                      <a:noFill/>
                    </a:lnL>
                    <a:lnR>
                      <a:noFill/>
                    </a:lnR>
                    <a:lnT>
                      <a:noFill/>
                    </a:lnT>
                    <a:lnB w="6350" cap="flat" cmpd="sng" algn="ctr">
                      <a:solidFill>
                        <a:schemeClr val="bg1"/>
                      </a:solidFill>
                      <a:prstDash val="solid"/>
                      <a:round/>
                      <a:headEnd type="none" w="med" len="med"/>
                      <a:tailEnd type="none" w="med" len="med"/>
                    </a:lnB>
                    <a:solidFill>
                      <a:srgbClr val="87AFBF"/>
                    </a:solidFill>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w="6350" cap="flat" cmpd="sng" algn="ctr">
                      <a:solidFill>
                        <a:schemeClr val="bg1"/>
                      </a:solidFill>
                      <a:prstDash val="solid"/>
                      <a:round/>
                      <a:headEnd type="none" w="med" len="med"/>
                      <a:tailEnd type="none" w="med" len="med"/>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w="6350" cap="flat" cmpd="sng" algn="ctr">
                      <a:solidFill>
                        <a:schemeClr val="bg1"/>
                      </a:solidFill>
                      <a:prstDash val="solid"/>
                      <a:round/>
                      <a:headEnd type="none" w="med" len="med"/>
                      <a:tailEnd type="none" w="med" len="med"/>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Arial Narrow" panose="020B0606020202030204" pitchFamily="34" charset="0"/>
                        </a:rPr>
                        <a:t>Min Return:</a:t>
                      </a:r>
                    </a:p>
                  </a:txBody>
                  <a:tcPr marL="6458" marR="6458" marT="6458" marB="0" anchor="ctr">
                    <a:lnL w="12700" cap="flat" cmpd="sng" algn="ctr">
                      <a:solidFill>
                        <a:schemeClr val="accent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gridSpan="2">
                  <a:txBody>
                    <a:bodyPr/>
                    <a:lstStyle/>
                    <a:p>
                      <a:pPr algn="ctr" rtl="0" fontAlgn="ctr"/>
                      <a:r>
                        <a:rPr lang="en-US" sz="1000" b="1" i="0" u="none" strike="noStrike" dirty="0">
                          <a:solidFill>
                            <a:srgbClr val="000000"/>
                          </a:solidFill>
                          <a:effectLst/>
                          <a:latin typeface="Arial Narrow" panose="020B0606020202030204" pitchFamily="34" charset="0"/>
                        </a:rPr>
                        <a:t>-33.0% (2008)</a:t>
                      </a:r>
                    </a:p>
                  </a:txBody>
                  <a:tcPr marL="6458" marR="6458" marT="6458" marB="0" anchor="ctr">
                    <a:lnL>
                      <a:noFill/>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algn="ctr" rtl="0" fontAlgn="ctr"/>
                      <a:endParaRPr lang="en-US" sz="1000" b="1" i="0" u="none" strike="noStrike" dirty="0">
                        <a:solidFill>
                          <a:srgbClr val="4B4F54"/>
                        </a:solidFill>
                        <a:effectLst/>
                        <a:latin typeface="Arial Narrow" panose="020B0606020202030204" pitchFamily="34" charset="0"/>
                      </a:endParaRPr>
                    </a:p>
                  </a:txBody>
                  <a:tcPr marL="9525" marR="9525" marT="9525" marB="0" anchor="ctr">
                    <a:lnL>
                      <a:noFill/>
                    </a:lnL>
                    <a:lnR>
                      <a:noFill/>
                    </a:lnR>
                    <a:lnT w="12700" cap="flat" cmpd="sng" algn="ctr">
                      <a:solidFill>
                        <a:schemeClr val="accent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accent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2014</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tc>
                  <a:txBody>
                    <a:bodyPr/>
                    <a:lstStyle/>
                    <a:p>
                      <a:pPr algn="ctr" fontAlgn="ctr"/>
                      <a:r>
                        <a:rPr lang="en-US" sz="1000" b="1" i="0" u="none" strike="noStrike" dirty="0">
                          <a:solidFill>
                            <a:schemeClr val="bg1"/>
                          </a:solidFill>
                          <a:effectLst/>
                          <a:latin typeface="Arial Narrow" panose="020B0606020202030204" pitchFamily="34" charset="0"/>
                        </a:rPr>
                        <a:t>2020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2013</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r>
                        <a:rPr lang="en-US" sz="1000" b="1" i="0" u="none" strike="noStrike" dirty="0">
                          <a:solidFill>
                            <a:schemeClr val="bg1"/>
                          </a:solidFill>
                          <a:effectLst/>
                          <a:latin typeface="Arial Narrow" panose="020B0606020202030204" pitchFamily="34" charset="0"/>
                        </a:rPr>
                        <a:t>2024</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C1B5A5"/>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2022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2017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2010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2021</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2018</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2012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2006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2019</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2015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2007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ctr" fontAlgn="ctr"/>
                      <a:r>
                        <a:rPr lang="en-US" sz="1000" b="1" i="0" u="none" strike="noStrike" dirty="0">
                          <a:solidFill>
                            <a:schemeClr val="bg1"/>
                          </a:solidFill>
                          <a:effectLst/>
                          <a:latin typeface="Arial Narrow" panose="020B0606020202030204" pitchFamily="34" charset="0"/>
                        </a:rPr>
                        <a:t>2004</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2016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2011</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2000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2005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1998</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1987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2003</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1994</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1986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1991</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2009</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1"/>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1992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1982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1988</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1989</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1999</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2"/>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1984</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1973</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1985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1993</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3"/>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000" b="1" i="0" u="none" strike="noStrike" dirty="0">
                          <a:solidFill>
                            <a:schemeClr val="bg1"/>
                          </a:solidFill>
                          <a:effectLst/>
                          <a:latin typeface="Arial Narrow" panose="020B0606020202030204" pitchFamily="34" charset="0"/>
                        </a:rPr>
                        <a:t> </a:t>
                      </a: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rPr>
                        <a:t>2002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1970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1971</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1978</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1983</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4"/>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tc>
                  <a:txBody>
                    <a:bodyPr/>
                    <a:lstStyle/>
                    <a:p>
                      <a:pPr algn="ctr" fontAlgn="ctr"/>
                      <a:r>
                        <a:rPr lang="en-US" sz="1000" b="1" i="0" u="none" strike="noStrike" dirty="0">
                          <a:solidFill>
                            <a:schemeClr val="bg1"/>
                          </a:solidFill>
                          <a:effectLst/>
                          <a:latin typeface="Arial Narrow" panose="020B0606020202030204" pitchFamily="34" charset="0"/>
                        </a:rPr>
                        <a:t>2001</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1969</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1965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1975</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1972</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1980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5"/>
                  </a:ext>
                </a:extLst>
              </a:tr>
              <a:tr h="228600">
                <a:tc>
                  <a:txBody>
                    <a:bodyPr/>
                    <a:lstStyle/>
                    <a:p>
                      <a:pPr algn="ctr" rtl="0"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00" b="1" i="0" u="none" strike="noStrike" dirty="0">
                          <a:solidFill>
                            <a:schemeClr val="bg1"/>
                          </a:solidFill>
                          <a:effectLst/>
                          <a:latin typeface="Arial Narrow" panose="020B0606020202030204" pitchFamily="34" charset="0"/>
                        </a:rPr>
                        <a:t> 1974</a:t>
                      </a:r>
                    </a:p>
                  </a:txBody>
                  <a:tcPr marL="9525" marR="9525" marT="9525"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1990</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1966</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1960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1967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1968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1961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endParaRPr lang="en-US" sz="1000" b="1" i="0" u="none" strike="noStrike" dirty="0">
                        <a:solidFill>
                          <a:schemeClr val="bg1"/>
                        </a:solidFill>
                        <a:effectLst/>
                        <a:latin typeface="Arial Narrow" panose="020B0606020202030204" pitchFamily="34" charset="0"/>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0016"/>
                  </a:ext>
                </a:extLst>
              </a:tr>
              <a:tr h="228600">
                <a:tc>
                  <a:txBody>
                    <a:bodyPr/>
                    <a:lstStyle/>
                    <a:p>
                      <a:pPr algn="ctr" rtl="0" fontAlgn="ctr"/>
                      <a:r>
                        <a:rPr lang="en-US" sz="1000" b="1" i="0" u="none" strike="noStrike" dirty="0">
                          <a:solidFill>
                            <a:schemeClr val="bg1"/>
                          </a:solidFill>
                          <a:effectLst/>
                          <a:latin typeface="Arial Narrow" panose="020B0606020202030204" pitchFamily="34" charset="0"/>
                        </a:rPr>
                        <a:t>2008</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4B4F54"/>
                    </a:solidFill>
                  </a:tcPr>
                </a:tc>
                <a:tc>
                  <a:txBody>
                    <a:bodyPr/>
                    <a:lstStyle/>
                    <a:p>
                      <a:pPr algn="ctr" rtl="0" fontAlgn="ctr"/>
                      <a:r>
                        <a:rPr lang="en-US" sz="1000" b="1" i="0" u="none" strike="noStrike" dirty="0">
                          <a:solidFill>
                            <a:schemeClr val="bg1"/>
                          </a:solidFill>
                          <a:effectLst/>
                          <a:latin typeface="Arial Narrow" panose="020B0606020202030204" pitchFamily="34" charset="0"/>
                        </a:rPr>
                        <a:t>1957</a:t>
                      </a:r>
                    </a:p>
                  </a:txBody>
                  <a:tcPr marL="9525" marR="9525" marT="9525" marB="0" anchor="ctr">
                    <a:lnL w="635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1981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1962</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B4F54"/>
                    </a:solidFill>
                  </a:tcPr>
                </a:tc>
                <a:tc>
                  <a:txBody>
                    <a:bodyPr/>
                    <a:lstStyle/>
                    <a:p>
                      <a:pPr algn="ctr" fontAlgn="ctr"/>
                      <a:r>
                        <a:rPr lang="en-US" sz="1000" b="1" i="0" u="none" strike="noStrike" dirty="0">
                          <a:solidFill>
                            <a:schemeClr val="bg1"/>
                          </a:solidFill>
                          <a:effectLst/>
                          <a:latin typeface="Arial Narrow" panose="020B0606020202030204" pitchFamily="34" charset="0"/>
                        </a:rPr>
                        <a:t>1959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1963</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1964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1958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tc>
                  <a:txBody>
                    <a:bodyPr/>
                    <a:lstStyle/>
                    <a:p>
                      <a:pPr algn="ctr" fontAlgn="ctr"/>
                      <a:r>
                        <a:rPr lang="en-US" sz="1000" b="1" i="0" u="none" strike="noStrike" dirty="0">
                          <a:solidFill>
                            <a:schemeClr val="bg1"/>
                          </a:solidFill>
                          <a:effectLst/>
                          <a:latin typeface="Arial Narrow" panose="020B0606020202030204" pitchFamily="34" charset="0"/>
                        </a:rPr>
                        <a:t>1979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7AFBF"/>
                    </a:solidFill>
                  </a:tcPr>
                </a:tc>
                <a:extLst>
                  <a:ext uri="{0D108BD9-81ED-4DB2-BD59-A6C34878D82A}">
                    <a16:rowId xmlns:a16="http://schemas.microsoft.com/office/drawing/2014/main" val="10017"/>
                  </a:ext>
                </a:extLst>
              </a:tr>
              <a:tr h="228600">
                <a:tc>
                  <a:txBody>
                    <a:bodyPr/>
                    <a:lstStyle/>
                    <a:p>
                      <a:pPr algn="ctr" rtl="0" fontAlgn="ctr"/>
                      <a:r>
                        <a:rPr lang="en-US" sz="1000" b="1" i="0" u="none" strike="noStrike" dirty="0">
                          <a:solidFill>
                            <a:srgbClr val="000000"/>
                          </a:solidFill>
                          <a:effectLst/>
                          <a:latin typeface="Arial Narrow" panose="020B0606020202030204" pitchFamily="34" charset="0"/>
                        </a:rPr>
                        <a:t>1 year</a:t>
                      </a:r>
                    </a:p>
                  </a:txBody>
                  <a:tcPr marL="9525" marR="9525" marT="9525" marB="0" anchor="ctr">
                    <a:lnL>
                      <a:noFill/>
                    </a:lnL>
                    <a:lnR>
                      <a:noFill/>
                    </a:lnR>
                    <a:lnT w="6350"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rtl="0" fontAlgn="ctr"/>
                      <a:r>
                        <a:rPr lang="en-US" sz="1000" b="1" i="0" u="none" strike="noStrike" dirty="0">
                          <a:solidFill>
                            <a:srgbClr val="000000"/>
                          </a:solidFill>
                          <a:effectLst/>
                          <a:latin typeface="Arial Narrow" panose="020B0606020202030204" pitchFamily="34" charset="0"/>
                        </a:rPr>
                        <a:t>2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4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12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13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15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13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7 years</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rtl="0" fontAlgn="ctr"/>
                      <a:r>
                        <a:rPr lang="en-US" sz="1000" b="1" i="0" u="none" strike="noStrike" dirty="0">
                          <a:solidFill>
                            <a:srgbClr val="000000"/>
                          </a:solidFill>
                          <a:effectLst/>
                          <a:latin typeface="Arial Narrow" panose="020B0606020202030204" pitchFamily="34" charset="0"/>
                        </a:rPr>
                        <a:t>1 year</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extLst>
                  <a:ext uri="{0D108BD9-81ED-4DB2-BD59-A6C34878D82A}">
                    <a16:rowId xmlns:a16="http://schemas.microsoft.com/office/drawing/2014/main" val="10018"/>
                  </a:ext>
                </a:extLst>
              </a:tr>
              <a:tr h="228600">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r>
                        <a:rPr lang="en-US" sz="1000" b="1" i="0" u="none" strike="noStrike" dirty="0">
                          <a:solidFill>
                            <a:srgbClr val="000000"/>
                          </a:solidFill>
                          <a:effectLst/>
                          <a:latin typeface="Arial Narrow" panose="020B0606020202030204" pitchFamily="34" charset="0"/>
                        </a:rPr>
                        <a:t> </a:t>
                      </a: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tc>
                  <a:txBody>
                    <a:bodyPr/>
                    <a:lstStyle/>
                    <a:p>
                      <a:pPr algn="l" rtl="0" fontAlgn="ctr"/>
                      <a:endParaRPr lang="en-US" sz="1000" b="1" i="0" u="none" strike="noStrike" dirty="0">
                        <a:solidFill>
                          <a:srgbClr val="000000"/>
                        </a:solidFill>
                        <a:effectLst/>
                        <a:latin typeface="Arial Narrow" panose="020B0606020202030204" pitchFamily="34" charset="0"/>
                      </a:endParaRPr>
                    </a:p>
                  </a:txBody>
                  <a:tcPr marL="9525" marR="9525" marT="9525" marB="0" anchor="ctr">
                    <a:lnL>
                      <a:noFill/>
                    </a:lnL>
                    <a:lnR>
                      <a:noFill/>
                    </a:lnR>
                    <a:lnT>
                      <a:noFill/>
                    </a:lnT>
                    <a:lnB w="12700" cap="flat" cmpd="sng" algn="ctr">
                      <a:solidFill>
                        <a:srgbClr val="9BB5C7"/>
                      </a:solidFill>
                      <a:prstDash val="solid"/>
                      <a:round/>
                      <a:headEnd type="none" w="med" len="med"/>
                      <a:tailEnd type="none" w="med" len="med"/>
                    </a:lnB>
                  </a:tcPr>
                </a:tc>
                <a:extLst>
                  <a:ext uri="{0D108BD9-81ED-4DB2-BD59-A6C34878D82A}">
                    <a16:rowId xmlns:a16="http://schemas.microsoft.com/office/drawing/2014/main" val="10019"/>
                  </a:ext>
                </a:extLst>
              </a:tr>
              <a:tr h="228600">
                <a:tc>
                  <a:txBody>
                    <a:bodyPr/>
                    <a:lstStyle/>
                    <a:p>
                      <a:pPr algn="ctr" rtl="0" fontAlgn="ctr"/>
                      <a:r>
                        <a:rPr lang="en-US" sz="1000" b="1" i="0" u="none" strike="noStrike" dirty="0">
                          <a:solidFill>
                            <a:srgbClr val="000000"/>
                          </a:solidFill>
                          <a:effectLst/>
                          <a:latin typeface="Arial Narrow" panose="020B0606020202030204" pitchFamily="34" charset="0"/>
                        </a:rPr>
                        <a:t>-40% to -30%</a:t>
                      </a:r>
                    </a:p>
                  </a:txBody>
                  <a:tcPr marL="6458" marR="6458" marT="6458"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ctr"/>
                      <a:r>
                        <a:rPr lang="en-US" sz="1000" b="1" i="0" u="none" strike="noStrike" dirty="0">
                          <a:solidFill>
                            <a:srgbClr val="000000"/>
                          </a:solidFill>
                          <a:effectLst/>
                          <a:latin typeface="Arial Narrow" panose="020B0606020202030204" pitchFamily="34" charset="0"/>
                        </a:rPr>
                        <a:t>-30% to -20%</a:t>
                      </a:r>
                    </a:p>
                  </a:txBody>
                  <a:tcPr marL="6458" marR="6458" marT="6458"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-20% to -10%</a:t>
                      </a:r>
                    </a:p>
                  </a:txBody>
                  <a:tcPr marL="6458" marR="6458" marT="6458"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-10% to 0%</a:t>
                      </a:r>
                    </a:p>
                  </a:txBody>
                  <a:tcPr marL="9525" marR="9525" marT="9525"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0% to 10%</a:t>
                      </a:r>
                    </a:p>
                  </a:txBody>
                  <a:tcPr marL="9525" marR="9525" marT="9525"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10% to 20%</a:t>
                      </a:r>
                    </a:p>
                  </a:txBody>
                  <a:tcPr marL="9525" marR="9525" marT="9525"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20% to 30%</a:t>
                      </a:r>
                    </a:p>
                  </a:txBody>
                  <a:tcPr marL="9525" marR="9525" marT="9525"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noFill/>
                  </a:tcPr>
                </a:tc>
                <a:tc>
                  <a:txBody>
                    <a:bodyPr/>
                    <a:lstStyle/>
                    <a:p>
                      <a:pPr algn="ctr" rtl="0" fontAlgn="ctr"/>
                      <a:r>
                        <a:rPr lang="en-US" sz="1000" b="1" i="0" u="none" strike="noStrike" dirty="0">
                          <a:solidFill>
                            <a:srgbClr val="000000"/>
                          </a:solidFill>
                          <a:effectLst/>
                          <a:latin typeface="Arial Narrow" panose="020B0606020202030204" pitchFamily="34" charset="0"/>
                        </a:rPr>
                        <a:t>30% to 40%</a:t>
                      </a:r>
                    </a:p>
                  </a:txBody>
                  <a:tcPr marL="6458" marR="6458" marT="6458"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tc>
                  <a:txBody>
                    <a:bodyPr/>
                    <a:lstStyle/>
                    <a:p>
                      <a:pPr algn="ctr" rtl="0" fontAlgn="ctr"/>
                      <a:r>
                        <a:rPr lang="en-US" sz="1000" b="1" i="0" u="none" strike="noStrike" dirty="0">
                          <a:solidFill>
                            <a:srgbClr val="000000"/>
                          </a:solidFill>
                          <a:effectLst/>
                          <a:latin typeface="Arial Narrow" panose="020B0606020202030204" pitchFamily="34" charset="0"/>
                        </a:rPr>
                        <a:t>40% to 50%</a:t>
                      </a:r>
                    </a:p>
                  </a:txBody>
                  <a:tcPr marL="6458" marR="6458" marT="6458" marB="0" anchor="ctr">
                    <a:lnL w="12700" cap="flat" cmpd="sng" algn="ctr">
                      <a:solidFill>
                        <a:srgbClr val="9BB5C7"/>
                      </a:solidFill>
                      <a:prstDash val="solid"/>
                      <a:round/>
                      <a:headEnd type="none" w="med" len="med"/>
                      <a:tailEnd type="none" w="med" len="med"/>
                    </a:lnL>
                    <a:lnR w="12700" cap="flat" cmpd="sng" algn="ctr">
                      <a:solidFill>
                        <a:srgbClr val="9BB5C7"/>
                      </a:solidFill>
                      <a:prstDash val="solid"/>
                      <a:round/>
                      <a:headEnd type="none" w="med" len="med"/>
                      <a:tailEnd type="none" w="med" len="med"/>
                    </a:lnR>
                    <a:lnT w="12700" cap="flat" cmpd="sng" algn="ctr">
                      <a:solidFill>
                        <a:srgbClr val="9BB5C7"/>
                      </a:solidFill>
                      <a:prstDash val="solid"/>
                      <a:round/>
                      <a:headEnd type="none" w="med" len="med"/>
                      <a:tailEnd type="none" w="med" len="med"/>
                    </a:lnT>
                    <a:lnB w="12700" cap="flat" cmpd="sng" algn="ctr">
                      <a:solidFill>
                        <a:srgbClr val="9BB5C7"/>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110385128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Percentage of years with positive total returns by decade</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6</a:t>
            </a:fld>
            <a:endParaRPr lang="en-GB" dirty="0"/>
          </a:p>
        </p:txBody>
      </p:sp>
      <p:sp>
        <p:nvSpPr>
          <p:cNvPr id="8" name="Footer Placeholder 7"/>
          <p:cNvSpPr>
            <a:spLocks noGrp="1"/>
          </p:cNvSpPr>
          <p:nvPr>
            <p:ph type="ftr" sz="quarter" idx="15"/>
          </p:nvPr>
        </p:nvSpPr>
        <p:spPr/>
        <p:txBody>
          <a:bodyPr/>
          <a:lstStyle/>
          <a:p>
            <a:r>
              <a:rPr lang="en-US"/>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 RBC Wealth Management, Bloomberg; data through 12/31/24</a:t>
            </a:r>
            <a:r>
              <a:rPr lang="en-CA" sz="800" dirty="0"/>
              <a:t> </a:t>
            </a:r>
            <a:endParaRPr lang="en-US" altLang="en-US" sz="800" dirty="0"/>
          </a:p>
        </p:txBody>
      </p:sp>
      <p:graphicFrame>
        <p:nvGraphicFramePr>
          <p:cNvPr id="3" name="Chart 2">
            <a:extLst>
              <a:ext uri="{FF2B5EF4-FFF2-40B4-BE49-F238E27FC236}">
                <a16:creationId xmlns:a16="http://schemas.microsoft.com/office/drawing/2014/main" id="{A78BC6FA-E014-612F-499A-2906608F2E87}"/>
              </a:ext>
            </a:extLst>
          </p:cNvPr>
          <p:cNvGraphicFramePr>
            <a:graphicFrameLocks/>
          </p:cNvGraphicFramePr>
          <p:nvPr>
            <p:extLst>
              <p:ext uri="{D42A27DB-BD31-4B8C-83A1-F6EECF244321}">
                <p14:modId xmlns:p14="http://schemas.microsoft.com/office/powerpoint/2010/main" val="3894208716"/>
              </p:ext>
            </p:extLst>
          </p:nvPr>
        </p:nvGraphicFramePr>
        <p:xfrm>
          <a:off x="609600" y="1028700"/>
          <a:ext cx="109728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4828309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S&amp;P/TSX Composite: Annual total returns (1957 – 2024)</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7</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a:t>
            </a:r>
            <a:r>
              <a:rPr lang="en-CA" sz="800" dirty="0"/>
              <a:t> RBC Wealth Management, Bloomberg</a:t>
            </a:r>
            <a:r>
              <a:rPr lang="en-US" altLang="en-US" sz="800" dirty="0"/>
              <a:t>; data through 12/31/24</a:t>
            </a:r>
            <a:r>
              <a:rPr lang="en-CA" sz="800" dirty="0"/>
              <a:t> </a:t>
            </a:r>
            <a:endParaRPr lang="en-US" altLang="en-US" sz="800" dirty="0"/>
          </a:p>
        </p:txBody>
      </p:sp>
      <p:graphicFrame>
        <p:nvGraphicFramePr>
          <p:cNvPr id="12" name="Table 11"/>
          <p:cNvGraphicFramePr>
            <a:graphicFrameLocks noGrp="1"/>
          </p:cNvGraphicFramePr>
          <p:nvPr>
            <p:extLst>
              <p:ext uri="{D42A27DB-BD31-4B8C-83A1-F6EECF244321}">
                <p14:modId xmlns:p14="http://schemas.microsoft.com/office/powerpoint/2010/main" val="3374341330"/>
              </p:ext>
            </p:extLst>
          </p:nvPr>
        </p:nvGraphicFramePr>
        <p:xfrm>
          <a:off x="1524000" y="979558"/>
          <a:ext cx="9144001" cy="4800600"/>
        </p:xfrm>
        <a:graphic>
          <a:graphicData uri="http://schemas.openxmlformats.org/drawingml/2006/table">
            <a:tbl>
              <a:tblPr/>
              <a:tblGrid>
                <a:gridCol w="1019020">
                  <a:extLst>
                    <a:ext uri="{9D8B030D-6E8A-4147-A177-3AD203B41FA5}">
                      <a16:colId xmlns:a16="http://schemas.microsoft.com/office/drawing/2014/main" val="20000"/>
                    </a:ext>
                  </a:extLst>
                </a:gridCol>
                <a:gridCol w="1019020">
                  <a:extLst>
                    <a:ext uri="{9D8B030D-6E8A-4147-A177-3AD203B41FA5}">
                      <a16:colId xmlns:a16="http://schemas.microsoft.com/office/drawing/2014/main" val="20001"/>
                    </a:ext>
                  </a:extLst>
                </a:gridCol>
                <a:gridCol w="1019020">
                  <a:extLst>
                    <a:ext uri="{9D8B030D-6E8A-4147-A177-3AD203B41FA5}">
                      <a16:colId xmlns:a16="http://schemas.microsoft.com/office/drawing/2014/main" val="20002"/>
                    </a:ext>
                  </a:extLst>
                </a:gridCol>
                <a:gridCol w="869563">
                  <a:extLst>
                    <a:ext uri="{9D8B030D-6E8A-4147-A177-3AD203B41FA5}">
                      <a16:colId xmlns:a16="http://schemas.microsoft.com/office/drawing/2014/main" val="20003"/>
                    </a:ext>
                  </a:extLst>
                </a:gridCol>
                <a:gridCol w="869563">
                  <a:extLst>
                    <a:ext uri="{9D8B030D-6E8A-4147-A177-3AD203B41FA5}">
                      <a16:colId xmlns:a16="http://schemas.microsoft.com/office/drawing/2014/main" val="20004"/>
                    </a:ext>
                  </a:extLst>
                </a:gridCol>
                <a:gridCol w="869563">
                  <a:extLst>
                    <a:ext uri="{9D8B030D-6E8A-4147-A177-3AD203B41FA5}">
                      <a16:colId xmlns:a16="http://schemas.microsoft.com/office/drawing/2014/main" val="20005"/>
                    </a:ext>
                  </a:extLst>
                </a:gridCol>
                <a:gridCol w="869563">
                  <a:extLst>
                    <a:ext uri="{9D8B030D-6E8A-4147-A177-3AD203B41FA5}">
                      <a16:colId xmlns:a16="http://schemas.microsoft.com/office/drawing/2014/main" val="20006"/>
                    </a:ext>
                  </a:extLst>
                </a:gridCol>
                <a:gridCol w="869563">
                  <a:extLst>
                    <a:ext uri="{9D8B030D-6E8A-4147-A177-3AD203B41FA5}">
                      <a16:colId xmlns:a16="http://schemas.microsoft.com/office/drawing/2014/main" val="20007"/>
                    </a:ext>
                  </a:extLst>
                </a:gridCol>
                <a:gridCol w="869563">
                  <a:extLst>
                    <a:ext uri="{9D8B030D-6E8A-4147-A177-3AD203B41FA5}">
                      <a16:colId xmlns:a16="http://schemas.microsoft.com/office/drawing/2014/main" val="20008"/>
                    </a:ext>
                  </a:extLst>
                </a:gridCol>
                <a:gridCol w="869563">
                  <a:extLst>
                    <a:ext uri="{9D8B030D-6E8A-4147-A177-3AD203B41FA5}">
                      <a16:colId xmlns:a16="http://schemas.microsoft.com/office/drawing/2014/main" val="20009"/>
                    </a:ext>
                  </a:extLst>
                </a:gridCol>
              </a:tblGrid>
              <a:tr h="320040">
                <a:tc>
                  <a:txBody>
                    <a:bodyPr/>
                    <a:lstStyle/>
                    <a:p>
                      <a:pPr algn="ctr" fontAlgn="b"/>
                      <a:r>
                        <a:rPr lang="en-US" sz="1200" b="1" i="0" u="none" strike="noStrike" dirty="0">
                          <a:solidFill>
                            <a:schemeClr val="bg1"/>
                          </a:solidFill>
                          <a:effectLst/>
                          <a:latin typeface="Arial Narrow" panose="020B0606020202030204" pitchFamily="34" charset="0"/>
                        </a:rPr>
                        <a:t>Year</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Return</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Year</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Return</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Year</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Return</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Year</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Return</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Year</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tx1"/>
                    </a:solidFill>
                  </a:tcPr>
                </a:tc>
                <a:tc>
                  <a:txBody>
                    <a:bodyPr/>
                    <a:lstStyle/>
                    <a:p>
                      <a:pPr algn="ctr" fontAlgn="b"/>
                      <a:r>
                        <a:rPr lang="en-US" sz="1200" b="1" i="0" u="none" strike="noStrike" dirty="0">
                          <a:solidFill>
                            <a:schemeClr val="bg1"/>
                          </a:solidFill>
                          <a:effectLst/>
                          <a:latin typeface="Arial Narrow" panose="020B0606020202030204" pitchFamily="34" charset="0"/>
                        </a:rPr>
                        <a:t>Return</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tx1"/>
                    </a:solidFill>
                  </a:tcPr>
                </a:tc>
                <a:extLst>
                  <a:ext uri="{0D108BD9-81ED-4DB2-BD59-A6C34878D82A}">
                    <a16:rowId xmlns:a16="http://schemas.microsoft.com/office/drawing/2014/main" val="10000"/>
                  </a:ext>
                </a:extLst>
              </a:tr>
              <a:tr h="320040">
                <a:tc>
                  <a:txBody>
                    <a:bodyPr/>
                    <a:lstStyle/>
                    <a:p>
                      <a:pPr algn="ctr" fontAlgn="b"/>
                      <a:r>
                        <a:rPr lang="en-US" sz="1200" b="1" i="0" u="none" strike="noStrike" dirty="0">
                          <a:solidFill>
                            <a:srgbClr val="000000"/>
                          </a:solidFill>
                          <a:effectLst/>
                          <a:latin typeface="Arial Narrow" panose="020B0606020202030204" pitchFamily="34" charset="0"/>
                        </a:rPr>
                        <a:t>1957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-20.6%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1971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8.0%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1985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25.1%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31.7%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13.0%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1"/>
                  </a:ext>
                </a:extLst>
              </a:tr>
              <a:tr h="320040">
                <a:tc>
                  <a:txBody>
                    <a:bodyPr/>
                    <a:lstStyle/>
                    <a:p>
                      <a:pPr algn="ctr" fontAlgn="b"/>
                      <a:r>
                        <a:rPr lang="en-US" sz="1200" b="1" i="0" u="none" strike="noStrike">
                          <a:solidFill>
                            <a:srgbClr val="000000"/>
                          </a:solidFill>
                          <a:effectLst/>
                          <a:latin typeface="Arial Narrow" panose="020B0606020202030204" pitchFamily="34" charset="0"/>
                        </a:rPr>
                        <a:t>1958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31.2%</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1972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27.4%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1986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9.0%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7.4%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10.6%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2"/>
                  </a:ext>
                </a:extLst>
              </a:tr>
              <a:tr h="320040">
                <a:tc>
                  <a:txBody>
                    <a:bodyPr/>
                    <a:lstStyle/>
                    <a:p>
                      <a:pPr algn="ctr" fontAlgn="b"/>
                      <a:r>
                        <a:rPr lang="en-US" sz="1200" b="1" i="0" u="none" strike="noStrike">
                          <a:solidFill>
                            <a:srgbClr val="000000"/>
                          </a:solidFill>
                          <a:effectLst/>
                          <a:latin typeface="Arial Narrow" panose="020B0606020202030204" pitchFamily="34" charset="0"/>
                        </a:rPr>
                        <a:t>1959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4.6%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1973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0.3%</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1987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5.9%</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-12.6%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2015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-8.3%</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extLst>
                  <a:ext uri="{0D108BD9-81ED-4DB2-BD59-A6C34878D82A}">
                    <a16:rowId xmlns:a16="http://schemas.microsoft.com/office/drawing/2014/main" val="10003"/>
                  </a:ext>
                </a:extLst>
              </a:tr>
              <a:tr h="320040">
                <a:tc>
                  <a:txBody>
                    <a:bodyPr/>
                    <a:lstStyle/>
                    <a:p>
                      <a:pPr algn="ctr" fontAlgn="b"/>
                      <a:r>
                        <a:rPr lang="en-US" sz="1200" b="1" i="0" u="none" strike="noStrike">
                          <a:solidFill>
                            <a:srgbClr val="000000"/>
                          </a:solidFill>
                          <a:effectLst/>
                          <a:latin typeface="Arial Narrow" panose="020B0606020202030204" pitchFamily="34" charset="0"/>
                        </a:rPr>
                        <a:t>1960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1974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-25.9%</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1988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11.1%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-12.4%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2016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21.1%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4"/>
                  </a:ext>
                </a:extLst>
              </a:tr>
              <a:tr h="320040">
                <a:tc>
                  <a:txBody>
                    <a:bodyPr/>
                    <a:lstStyle/>
                    <a:p>
                      <a:pPr algn="ctr" fontAlgn="b"/>
                      <a:r>
                        <a:rPr lang="en-US" sz="1200" b="1" i="0" u="none" strike="noStrike">
                          <a:solidFill>
                            <a:srgbClr val="000000"/>
                          </a:solidFill>
                          <a:effectLst/>
                          <a:latin typeface="Arial Narrow" panose="020B0606020202030204" pitchFamily="34" charset="0"/>
                        </a:rPr>
                        <a:t>1961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32.7%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1975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18.5%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1989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21.4%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26.7%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9.1%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5"/>
                  </a:ext>
                </a:extLst>
              </a:tr>
              <a:tr h="320040">
                <a:tc>
                  <a:txBody>
                    <a:bodyPr/>
                    <a:lstStyle/>
                    <a:p>
                      <a:pPr algn="ctr" fontAlgn="b"/>
                      <a:r>
                        <a:rPr lang="en-US" sz="1200" b="1" i="0" u="none" strike="noStrike">
                          <a:solidFill>
                            <a:srgbClr val="000000"/>
                          </a:solidFill>
                          <a:effectLst/>
                          <a:latin typeface="Arial Narrow" panose="020B0606020202030204" pitchFamily="34" charset="0"/>
                        </a:rPr>
                        <a:t>1962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-7.1%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1976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11.0%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-14.8%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2004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14.5%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-8.9%</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extLst>
                  <a:ext uri="{0D108BD9-81ED-4DB2-BD59-A6C34878D82A}">
                    <a16:rowId xmlns:a16="http://schemas.microsoft.com/office/drawing/2014/main" val="10006"/>
                  </a:ext>
                </a:extLst>
              </a:tr>
              <a:tr h="320040">
                <a:tc>
                  <a:txBody>
                    <a:bodyPr/>
                    <a:lstStyle/>
                    <a:p>
                      <a:pPr algn="ctr" fontAlgn="b"/>
                      <a:r>
                        <a:rPr lang="en-US" sz="1200" b="1" i="0" u="none" strike="noStrike">
                          <a:solidFill>
                            <a:srgbClr val="000000"/>
                          </a:solidFill>
                          <a:effectLst/>
                          <a:latin typeface="Arial Narrow" panose="020B0606020202030204" pitchFamily="34" charset="0"/>
                        </a:rPr>
                        <a:t>1963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15.6%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1977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10.7%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12.0%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2005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24.1%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22.9%</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7"/>
                  </a:ext>
                </a:extLst>
              </a:tr>
              <a:tr h="320040">
                <a:tc>
                  <a:txBody>
                    <a:bodyPr/>
                    <a:lstStyle/>
                    <a:p>
                      <a:pPr algn="ctr" fontAlgn="b"/>
                      <a:r>
                        <a:rPr lang="en-US" sz="1200" b="1" i="0" u="none" strike="noStrike">
                          <a:solidFill>
                            <a:srgbClr val="000000"/>
                          </a:solidFill>
                          <a:effectLst/>
                          <a:latin typeface="Arial Narrow" panose="020B0606020202030204" pitchFamily="34" charset="0"/>
                        </a:rPr>
                        <a:t>1964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25.4%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1978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29.7%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2006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17.3%</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2020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5.6%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8"/>
                  </a:ext>
                </a:extLst>
              </a:tr>
              <a:tr h="320040">
                <a:tc>
                  <a:txBody>
                    <a:bodyPr/>
                    <a:lstStyle/>
                    <a:p>
                      <a:pPr algn="ctr" fontAlgn="b"/>
                      <a:r>
                        <a:rPr lang="en-US" sz="1200" b="1" i="0" u="none" strike="noStrike">
                          <a:solidFill>
                            <a:srgbClr val="000000"/>
                          </a:solidFill>
                          <a:effectLst/>
                          <a:latin typeface="Arial Narrow" panose="020B0606020202030204" pitchFamily="34" charset="0"/>
                        </a:rPr>
                        <a:t>1965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6.7%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1979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44.8%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32.5%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9.8%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2021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25.1%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09"/>
                  </a:ext>
                </a:extLst>
              </a:tr>
              <a:tr h="320040">
                <a:tc>
                  <a:txBody>
                    <a:bodyPr/>
                    <a:lstStyle/>
                    <a:p>
                      <a:pPr algn="ctr" fontAlgn="b"/>
                      <a:r>
                        <a:rPr lang="en-US" sz="1200" b="1" i="0" u="none" strike="noStrike">
                          <a:solidFill>
                            <a:srgbClr val="000000"/>
                          </a:solidFill>
                          <a:effectLst/>
                          <a:latin typeface="Arial Narrow" panose="020B0606020202030204" pitchFamily="34" charset="0"/>
                        </a:rPr>
                        <a:t>1966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-7.1%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1980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30.1%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-0.2%</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2008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-33.0%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2022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-5.8%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extLst>
                  <a:ext uri="{0D108BD9-81ED-4DB2-BD59-A6C34878D82A}">
                    <a16:rowId xmlns:a16="http://schemas.microsoft.com/office/drawing/2014/main" val="10010"/>
                  </a:ext>
                </a:extLst>
              </a:tr>
              <a:tr h="320040">
                <a:tc>
                  <a:txBody>
                    <a:bodyPr/>
                    <a:lstStyle/>
                    <a:p>
                      <a:pPr algn="ctr" fontAlgn="b"/>
                      <a:r>
                        <a:rPr lang="en-US" sz="1200" b="1" i="0" u="none" strike="noStrike">
                          <a:solidFill>
                            <a:srgbClr val="000000"/>
                          </a:solidFill>
                          <a:effectLst/>
                          <a:latin typeface="Arial Narrow" panose="020B0606020202030204" pitchFamily="34" charset="0"/>
                        </a:rPr>
                        <a:t>1967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18.1%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1981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-10.2%</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1995</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14.5%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2009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35.1%</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2023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11.8%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11"/>
                  </a:ext>
                </a:extLst>
              </a:tr>
              <a:tr h="320040">
                <a:tc>
                  <a:txBody>
                    <a:bodyPr/>
                    <a:lstStyle/>
                    <a:p>
                      <a:pPr algn="ctr" fontAlgn="b"/>
                      <a:r>
                        <a:rPr lang="en-US" sz="1200" b="1" i="0" u="none" strike="noStrike">
                          <a:solidFill>
                            <a:srgbClr val="000000"/>
                          </a:solidFill>
                          <a:effectLst/>
                          <a:latin typeface="Arial Narrow" panose="020B0606020202030204" pitchFamily="34" charset="0"/>
                        </a:rPr>
                        <a:t>1968</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22.4%</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1982</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5.5%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1996</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28.3%</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2010</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17.6%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dirty="0">
                          <a:solidFill>
                            <a:srgbClr val="000000"/>
                          </a:solidFill>
                          <a:effectLst/>
                          <a:latin typeface="Arial Narrow" panose="020B0606020202030204" pitchFamily="34" charset="0"/>
                        </a:rPr>
                        <a:t>2024</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21.6%</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extLst>
                  <a:ext uri="{0D108BD9-81ED-4DB2-BD59-A6C34878D82A}">
                    <a16:rowId xmlns:a16="http://schemas.microsoft.com/office/drawing/2014/main" val="10012"/>
                  </a:ext>
                </a:extLst>
              </a:tr>
              <a:tr h="320040">
                <a:tc>
                  <a:txBody>
                    <a:bodyPr/>
                    <a:lstStyle/>
                    <a:p>
                      <a:pPr algn="ctr" fontAlgn="b"/>
                      <a:r>
                        <a:rPr lang="en-US" sz="1200" b="1" i="0" u="none" strike="noStrike">
                          <a:solidFill>
                            <a:srgbClr val="000000"/>
                          </a:solidFill>
                          <a:effectLst/>
                          <a:latin typeface="Arial Narrow" panose="020B0606020202030204" pitchFamily="34" charset="0"/>
                        </a:rPr>
                        <a:t>1969</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-0.8%</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1983</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35.5%</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1997</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a:solidFill>
                            <a:srgbClr val="000000"/>
                          </a:solidFill>
                          <a:effectLst/>
                          <a:latin typeface="Arial Narrow" panose="020B0606020202030204" pitchFamily="34" charset="0"/>
                        </a:rPr>
                        <a:t>15.0%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C6EFCE"/>
                    </a:solidFill>
                  </a:tcPr>
                </a:tc>
                <a:tc>
                  <a:txBody>
                    <a:bodyPr/>
                    <a:lstStyle/>
                    <a:p>
                      <a:pPr algn="ctr" fontAlgn="b"/>
                      <a:r>
                        <a:rPr lang="en-US" sz="1200" b="1" i="0" u="none" strike="noStrike">
                          <a:solidFill>
                            <a:srgbClr val="000000"/>
                          </a:solidFill>
                          <a:effectLst/>
                          <a:latin typeface="Arial Narrow" panose="020B0606020202030204" pitchFamily="34" charset="0"/>
                        </a:rPr>
                        <a:t>2011</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r>
                        <a:rPr lang="en-US" sz="1200" b="1" i="0" u="none" strike="noStrike" dirty="0">
                          <a:solidFill>
                            <a:srgbClr val="000000"/>
                          </a:solidFill>
                          <a:effectLst/>
                          <a:latin typeface="Arial Narrow" panose="020B0606020202030204" pitchFamily="34" charset="0"/>
                        </a:rPr>
                        <a:t>-8.7%</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solidFill>
                      <a:srgbClr val="FFC7CE"/>
                    </a:solidFill>
                  </a:tcPr>
                </a:tc>
                <a:tc>
                  <a:txBody>
                    <a:bodyPr/>
                    <a:lstStyle/>
                    <a:p>
                      <a:pPr algn="ctr" fontAlgn="b"/>
                      <a:endParaRPr lang="en-US" sz="1200" b="1" i="0" u="none" strike="noStrike">
                        <a:solidFill>
                          <a:srgbClr val="000000"/>
                        </a:solidFill>
                        <a:effectLst/>
                        <a:latin typeface="Arial Narrow" panose="020B0606020202030204" pitchFamily="34" charset="0"/>
                      </a:endParaRP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b"/>
                      <a:endParaRPr lang="en-US" sz="1200" b="1" i="0" u="none" strike="noStrike">
                        <a:solidFill>
                          <a:srgbClr val="000000"/>
                        </a:solidFill>
                        <a:effectLst/>
                        <a:latin typeface="Arial Narrow" panose="020B060602020203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noFill/>
                  </a:tcPr>
                </a:tc>
                <a:extLst>
                  <a:ext uri="{0D108BD9-81ED-4DB2-BD59-A6C34878D82A}">
                    <a16:rowId xmlns:a16="http://schemas.microsoft.com/office/drawing/2014/main" val="10013"/>
                  </a:ext>
                </a:extLst>
              </a:tr>
              <a:tr h="320040">
                <a:tc>
                  <a:txBody>
                    <a:bodyPr/>
                    <a:lstStyle/>
                    <a:p>
                      <a:pPr algn="ctr" fontAlgn="b"/>
                      <a:r>
                        <a:rPr lang="en-US" sz="1200" b="1" i="0" u="none" strike="noStrike">
                          <a:solidFill>
                            <a:srgbClr val="000000"/>
                          </a:solidFill>
                          <a:effectLst/>
                          <a:latin typeface="Arial Narrow" panose="020B0606020202030204" pitchFamily="34" charset="0"/>
                        </a:rPr>
                        <a:t>1970</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Arial Narrow" panose="020B0606020202030204" pitchFamily="34" charset="0"/>
                        </a:rPr>
                        <a:t>-3.6%</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1984</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Arial Narrow" panose="020B0606020202030204" pitchFamily="34" charset="0"/>
                        </a:rPr>
                        <a:t>-2.4%</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1998</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Arial Narrow" panose="020B0606020202030204" pitchFamily="34" charset="0"/>
                        </a:rPr>
                        <a:t>-1.6%</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C7CE"/>
                    </a:solidFill>
                  </a:tcPr>
                </a:tc>
                <a:tc>
                  <a:txBody>
                    <a:bodyPr/>
                    <a:lstStyle/>
                    <a:p>
                      <a:pPr algn="ctr" fontAlgn="b"/>
                      <a:r>
                        <a:rPr lang="en-US" sz="1200" b="1" i="0" u="none" strike="noStrike">
                          <a:solidFill>
                            <a:srgbClr val="000000"/>
                          </a:solidFill>
                          <a:effectLst/>
                          <a:latin typeface="Arial Narrow" panose="020B0606020202030204" pitchFamily="34" charset="0"/>
                        </a:rPr>
                        <a:t>2012</a:t>
                      </a: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Arial Narrow" panose="020B0606020202030204" pitchFamily="34" charset="0"/>
                        </a:rPr>
                        <a:t>7.2%</a:t>
                      </a: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C6EFCE"/>
                    </a:solidFill>
                  </a:tcPr>
                </a:tc>
                <a:tc>
                  <a:txBody>
                    <a:bodyPr/>
                    <a:lstStyle/>
                    <a:p>
                      <a:pPr algn="ctr" fontAlgn="b"/>
                      <a:endParaRPr lang="en-US" sz="1200" b="1" i="0" u="none" strike="noStrike" dirty="0">
                        <a:solidFill>
                          <a:srgbClr val="000000"/>
                        </a:solidFill>
                        <a:effectLst/>
                        <a:latin typeface="Arial Narrow" panose="020B0606020202030204" pitchFamily="34" charset="0"/>
                      </a:endParaRP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en-US" sz="1200" b="1" i="0" u="none" strike="noStrike" dirty="0">
                        <a:solidFill>
                          <a:srgbClr val="000000"/>
                        </a:solidFill>
                        <a:effectLst/>
                        <a:latin typeface="Arial Narrow" panose="020B0606020202030204" pitchFamily="34" charset="0"/>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48397798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TSX Composite: Percentage of years with positive total returns by decade</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8</a:t>
            </a:fld>
            <a:endParaRPr lang="en-GB" dirty="0"/>
          </a:p>
        </p:txBody>
      </p:sp>
      <p:sp>
        <p:nvSpPr>
          <p:cNvPr id="8" name="Footer Placeholder 7"/>
          <p:cNvSpPr>
            <a:spLocks noGrp="1"/>
          </p:cNvSpPr>
          <p:nvPr>
            <p:ph type="ftr" sz="quarter" idx="15"/>
          </p:nvPr>
        </p:nvSpPr>
        <p:spPr/>
        <p:txBody>
          <a:bodyPr/>
          <a:lstStyle/>
          <a:p>
            <a:r>
              <a:rPr lang="en-US"/>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 RBC Wealth Management, Bloomberg; data through 12/31/24</a:t>
            </a:r>
            <a:r>
              <a:rPr lang="en-CA" sz="800" dirty="0"/>
              <a:t> </a:t>
            </a:r>
            <a:endParaRPr lang="en-US" altLang="en-US" sz="800" dirty="0"/>
          </a:p>
        </p:txBody>
      </p:sp>
      <p:sp>
        <p:nvSpPr>
          <p:cNvPr id="11" name="Text Placeholder 5"/>
          <p:cNvSpPr>
            <a:spLocks noGrp="1"/>
          </p:cNvSpPr>
          <p:nvPr>
            <p:ph type="body" idx="13"/>
          </p:nvPr>
        </p:nvSpPr>
        <p:spPr>
          <a:xfrm>
            <a:off x="541866" y="685800"/>
            <a:ext cx="11074399" cy="375974"/>
          </a:xfrm>
        </p:spPr>
        <p:txBody>
          <a:bodyPr/>
          <a:lstStyle/>
          <a:p>
            <a:r>
              <a:rPr lang="en-US" dirty="0"/>
              <a:t>Around 56% of years have 10% price drawdown or more since 1980</a:t>
            </a:r>
          </a:p>
        </p:txBody>
      </p:sp>
      <p:graphicFrame>
        <p:nvGraphicFramePr>
          <p:cNvPr id="6" name="Chart 5">
            <a:extLst>
              <a:ext uri="{FF2B5EF4-FFF2-40B4-BE49-F238E27FC236}">
                <a16:creationId xmlns:a16="http://schemas.microsoft.com/office/drawing/2014/main" id="{00000000-0008-0000-0100-000003000000}"/>
              </a:ext>
            </a:extLst>
          </p:cNvPr>
          <p:cNvGraphicFramePr>
            <a:graphicFrameLocks/>
          </p:cNvGraphicFramePr>
          <p:nvPr/>
        </p:nvGraphicFramePr>
        <p:xfrm>
          <a:off x="609600" y="1028700"/>
          <a:ext cx="109728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8632439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7127023"/>
              </p:ext>
            </p:extLst>
          </p:nvPr>
        </p:nvGraphicFramePr>
        <p:xfrm>
          <a:off x="721360" y="913360"/>
          <a:ext cx="10749280" cy="4895088"/>
        </p:xfrm>
        <a:graphic>
          <a:graphicData uri="http://schemas.openxmlformats.org/drawingml/2006/table">
            <a:tbl>
              <a:tblPr firstRow="1" bandRow="1">
                <a:tableStyleId>{5C22544A-7EE6-4342-B048-85BDC9FD1C3A}</a:tableStyleId>
              </a:tblPr>
              <a:tblGrid>
                <a:gridCol w="822960">
                  <a:extLst>
                    <a:ext uri="{9D8B030D-6E8A-4147-A177-3AD203B41FA5}">
                      <a16:colId xmlns:a16="http://schemas.microsoft.com/office/drawing/2014/main" val="20000"/>
                    </a:ext>
                  </a:extLst>
                </a:gridCol>
                <a:gridCol w="25400">
                  <a:extLst>
                    <a:ext uri="{9D8B030D-6E8A-4147-A177-3AD203B41FA5}">
                      <a16:colId xmlns:a16="http://schemas.microsoft.com/office/drawing/2014/main" val="20001"/>
                    </a:ext>
                  </a:extLst>
                </a:gridCol>
                <a:gridCol w="822960">
                  <a:extLst>
                    <a:ext uri="{9D8B030D-6E8A-4147-A177-3AD203B41FA5}">
                      <a16:colId xmlns:a16="http://schemas.microsoft.com/office/drawing/2014/main" val="20003"/>
                    </a:ext>
                  </a:extLst>
                </a:gridCol>
                <a:gridCol w="822960">
                  <a:extLst>
                    <a:ext uri="{9D8B030D-6E8A-4147-A177-3AD203B41FA5}">
                      <a16:colId xmlns:a16="http://schemas.microsoft.com/office/drawing/2014/main" val="20004"/>
                    </a:ext>
                  </a:extLst>
                </a:gridCol>
                <a:gridCol w="822960">
                  <a:extLst>
                    <a:ext uri="{9D8B030D-6E8A-4147-A177-3AD203B41FA5}">
                      <a16:colId xmlns:a16="http://schemas.microsoft.com/office/drawing/2014/main" val="20005"/>
                    </a:ext>
                  </a:extLst>
                </a:gridCol>
                <a:gridCol w="822960">
                  <a:extLst>
                    <a:ext uri="{9D8B030D-6E8A-4147-A177-3AD203B41FA5}">
                      <a16:colId xmlns:a16="http://schemas.microsoft.com/office/drawing/2014/main" val="20006"/>
                    </a:ext>
                  </a:extLst>
                </a:gridCol>
                <a:gridCol w="822960">
                  <a:extLst>
                    <a:ext uri="{9D8B030D-6E8A-4147-A177-3AD203B41FA5}">
                      <a16:colId xmlns:a16="http://schemas.microsoft.com/office/drawing/2014/main" val="20007"/>
                    </a:ext>
                  </a:extLst>
                </a:gridCol>
                <a:gridCol w="822960">
                  <a:extLst>
                    <a:ext uri="{9D8B030D-6E8A-4147-A177-3AD203B41FA5}">
                      <a16:colId xmlns:a16="http://schemas.microsoft.com/office/drawing/2014/main" val="20008"/>
                    </a:ext>
                  </a:extLst>
                </a:gridCol>
                <a:gridCol w="822960">
                  <a:extLst>
                    <a:ext uri="{9D8B030D-6E8A-4147-A177-3AD203B41FA5}">
                      <a16:colId xmlns:a16="http://schemas.microsoft.com/office/drawing/2014/main" val="20009"/>
                    </a:ext>
                  </a:extLst>
                </a:gridCol>
                <a:gridCol w="822960">
                  <a:extLst>
                    <a:ext uri="{9D8B030D-6E8A-4147-A177-3AD203B41FA5}">
                      <a16:colId xmlns:a16="http://schemas.microsoft.com/office/drawing/2014/main" val="20010"/>
                    </a:ext>
                  </a:extLst>
                </a:gridCol>
                <a:gridCol w="822960">
                  <a:extLst>
                    <a:ext uri="{9D8B030D-6E8A-4147-A177-3AD203B41FA5}">
                      <a16:colId xmlns:a16="http://schemas.microsoft.com/office/drawing/2014/main" val="20011"/>
                    </a:ext>
                  </a:extLst>
                </a:gridCol>
                <a:gridCol w="822960">
                  <a:extLst>
                    <a:ext uri="{9D8B030D-6E8A-4147-A177-3AD203B41FA5}">
                      <a16:colId xmlns:a16="http://schemas.microsoft.com/office/drawing/2014/main" val="3048662896"/>
                    </a:ext>
                  </a:extLst>
                </a:gridCol>
                <a:gridCol w="822960">
                  <a:extLst>
                    <a:ext uri="{9D8B030D-6E8A-4147-A177-3AD203B41FA5}">
                      <a16:colId xmlns:a16="http://schemas.microsoft.com/office/drawing/2014/main" val="2484385046"/>
                    </a:ext>
                  </a:extLst>
                </a:gridCol>
                <a:gridCol w="25400">
                  <a:extLst>
                    <a:ext uri="{9D8B030D-6E8A-4147-A177-3AD203B41FA5}">
                      <a16:colId xmlns:a16="http://schemas.microsoft.com/office/drawing/2014/main" val="20012"/>
                    </a:ext>
                  </a:extLst>
                </a:gridCol>
                <a:gridCol w="822960">
                  <a:extLst>
                    <a:ext uri="{9D8B030D-6E8A-4147-A177-3AD203B41FA5}">
                      <a16:colId xmlns:a16="http://schemas.microsoft.com/office/drawing/2014/main" val="20013"/>
                    </a:ext>
                  </a:extLst>
                </a:gridCol>
              </a:tblGrid>
              <a:tr h="39319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a:solidFill>
                            <a:schemeClr val="bg1"/>
                          </a:solidFill>
                          <a:effectLst/>
                          <a:latin typeface="Arial Narrow" panose="020B0606020202030204" pitchFamily="34" charset="0"/>
                          <a:cs typeface="Calibri" panose="020F0502020204030204" pitchFamily="34" charset="0"/>
                        </a:rPr>
                        <a:t>10-Year Ending 2014</a:t>
                      </a:r>
                    </a:p>
                  </a:txBody>
                  <a:tcPr anchor="ct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sz="1000" b="1"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2014</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2015</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2016</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2017</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2018</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2019</a:t>
                      </a:r>
                    </a:p>
                  </a:txBody>
                  <a:tcPr anchor="ct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2020</a:t>
                      </a:r>
                    </a:p>
                  </a:txBody>
                  <a:tcPr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2021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2023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2024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fontAlgn="ctr"/>
                      <a:endParaRPr lang="en-US" sz="400" b="1"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10-Year Ending 2024</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Health Care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16.5%</a:t>
                      </a:r>
                    </a:p>
                  </a:txBody>
                  <a:tcPr marL="9525" marR="9525" marT="9525" marB="0" anchor="ctr">
                    <a:lnT w="12700" cap="flat" cmpd="sng" algn="ctr">
                      <a:solidFill>
                        <a:schemeClr val="bg1"/>
                      </a:solidFill>
                      <a:prstDash val="solid"/>
                      <a:round/>
                      <a:headEnd type="none" w="med" len="med"/>
                      <a:tailEnd type="none" w="med" len="med"/>
                    </a:lnT>
                    <a:solidFill>
                      <a:srgbClr val="14ACA8"/>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T w="12700" cap="flat" cmpd="sng" algn="ctr">
                      <a:solidFill>
                        <a:schemeClr val="bg1"/>
                      </a:solidFill>
                      <a:prstDash val="solid"/>
                      <a:round/>
                      <a:headEnd type="none" w="med" len="med"/>
                      <a:tailEnd type="none" w="med" len="med"/>
                    </a:lnT>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49.1%</a:t>
                      </a:r>
                    </a:p>
                  </a:txBody>
                  <a:tcPr marL="0" marR="0" marT="0" marB="0" anchor="ctr">
                    <a:lnT w="12700" cap="flat" cmpd="sng" algn="ctr">
                      <a:solidFill>
                        <a:schemeClr val="bg1"/>
                      </a:solidFill>
                      <a:prstDash val="solid"/>
                      <a:round/>
                      <a:headEnd type="none" w="med" len="med"/>
                      <a:tailEnd type="none" w="med" len="med"/>
                    </a:lnT>
                    <a:solidFill>
                      <a:schemeClr val="accent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15.6%</a:t>
                      </a:r>
                    </a:p>
                  </a:txBody>
                  <a:tcPr marL="0" marR="0" marT="0" marB="0" anchor="ctr">
                    <a:lnT w="12700" cap="flat" cmpd="sng" algn="ctr">
                      <a:solidFill>
                        <a:schemeClr val="bg1"/>
                      </a:solidFill>
                      <a:prstDash val="solid"/>
                      <a:round/>
                      <a:headEnd type="none" w="med" len="med"/>
                      <a:tailEnd type="none" w="med" len="med"/>
                    </a:lnT>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41.2%</a:t>
                      </a:r>
                    </a:p>
                  </a:txBody>
                  <a:tcPr marL="0" marR="0" marT="0" marB="0" anchor="ctr">
                    <a:lnT w="12700" cap="flat" cmpd="sng" algn="ctr">
                      <a:solidFill>
                        <a:schemeClr val="bg1"/>
                      </a:solidFill>
                      <a:prstDash val="solid"/>
                      <a:round/>
                      <a:headEnd type="none" w="med" len="med"/>
                      <a:tailEnd type="none" w="med" len="med"/>
                    </a:lnT>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34.1%</a:t>
                      </a:r>
                    </a:p>
                  </a:txBody>
                  <a:tcPr marL="0" marR="0" marT="0" marB="0" anchor="ctr">
                    <a:lnT w="12700" cap="flat" cmpd="sng" algn="ctr">
                      <a:solidFill>
                        <a:schemeClr val="bg1"/>
                      </a:solidFill>
                      <a:prstDash val="solid"/>
                      <a:round/>
                      <a:headEnd type="none" w="med" len="med"/>
                      <a:tailEnd type="none" w="med" len="med"/>
                    </a:lnT>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12.9%</a:t>
                      </a:r>
                    </a:p>
                  </a:txBody>
                  <a:tcPr marL="0" marR="0" marT="0" marB="0" anchor="ctr">
                    <a:lnT w="12700" cap="flat" cmpd="sng" algn="ctr">
                      <a:solidFill>
                        <a:schemeClr val="bg1"/>
                      </a:solidFill>
                      <a:prstDash val="solid"/>
                      <a:round/>
                      <a:headEnd type="none" w="med" len="med"/>
                      <a:tailEnd type="none" w="med" len="med"/>
                    </a:lnT>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64.9%</a:t>
                      </a:r>
                    </a:p>
                  </a:txBody>
                  <a:tcPr marL="0" marR="0" marT="0" marB="0" anchor="ctr">
                    <a:lnT w="12700" cap="flat" cmpd="sng" algn="ctr">
                      <a:solidFill>
                        <a:schemeClr val="bg1"/>
                      </a:solidFill>
                      <a:prstDash val="solid"/>
                      <a:round/>
                      <a:headEnd type="none" w="med" len="med"/>
                      <a:tailEnd type="none" w="med" len="med"/>
                    </a:lnT>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80.6%</a:t>
                      </a:r>
                    </a:p>
                  </a:txBody>
                  <a:tcPr marL="0" marR="0" marT="0" marB="0" anchor="ctr">
                    <a:lnT w="12700" cap="flat" cmpd="sng" algn="ctr">
                      <a:solidFill>
                        <a:schemeClr val="bg1"/>
                      </a:solidFill>
                      <a:prstDash val="solid"/>
                      <a:round/>
                      <a:headEnd type="none" w="med" len="med"/>
                      <a:tailEnd type="none" w="med" len="med"/>
                    </a:lnT>
                    <a:solidFill>
                      <a:schemeClr val="accent4"/>
                    </a:solidFill>
                  </a:tcPr>
                </a:tc>
                <a:tc>
                  <a:txBody>
                    <a:bodyPr/>
                    <a:lstStyle/>
                    <a:p>
                      <a:pPr algn="ctr" fontAlgn="b"/>
                      <a:r>
                        <a:rPr lang="en-US" sz="1000" b="0" i="0" u="none" strike="noStrike" dirty="0">
                          <a:solidFill>
                            <a:schemeClr val="bg1"/>
                          </a:solidFill>
                          <a:effectLst/>
                          <a:latin typeface="Arial Narrow" panose="020B0606020202030204" pitchFamily="34" charset="0"/>
                        </a:rPr>
                        <a:t>Energy</a:t>
                      </a:r>
                    </a:p>
                    <a:p>
                      <a:pPr algn="ctr" fontAlgn="b"/>
                      <a:r>
                        <a:rPr lang="en-US" sz="1000" b="0" i="0" u="none" strike="noStrike" dirty="0">
                          <a:solidFill>
                            <a:schemeClr val="bg1"/>
                          </a:solidFill>
                          <a:effectLst/>
                          <a:latin typeface="Arial Narrow" panose="020B0606020202030204" pitchFamily="34" charset="0"/>
                        </a:rPr>
                        <a:t>49.0%</a:t>
                      </a:r>
                    </a:p>
                  </a:txBody>
                  <a:tcPr marL="0" marR="0" marT="0" marB="0" anchor="ctr">
                    <a:lnT w="12700" cap="flat" cmpd="sng" algn="ctr">
                      <a:solidFill>
                        <a:schemeClr val="bg1"/>
                      </a:solidFill>
                      <a:prstDash val="solid"/>
                      <a:round/>
                      <a:headEnd type="none" w="med" len="med"/>
                      <a:tailEnd type="none" w="med" len="med"/>
                    </a:lnT>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rPr>
                        <a:t>Energy</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30.9%</a:t>
                      </a:r>
                    </a:p>
                  </a:txBody>
                  <a:tcPr marL="9525" marR="9525" marT="9525" marB="0" anchor="ctr">
                    <a:lnT w="12700" cap="flat" cmpd="sng" algn="ctr">
                      <a:solidFill>
                        <a:schemeClr val="bg1"/>
                      </a:solidFill>
                      <a:prstDash val="solid"/>
                      <a:round/>
                      <a:headEnd type="none" w="med" len="med"/>
                      <a:tailEnd type="none" w="med" len="med"/>
                    </a:lnT>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rPr>
                        <a:t>Info Tech</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69.2%</a:t>
                      </a:r>
                    </a:p>
                  </a:txBody>
                  <a:tcPr marL="9525" marR="9525" marT="9525" marB="0" anchor="ctr">
                    <a:lnT w="12700" cap="flat" cmpd="sng" algn="ctr">
                      <a:solidFill>
                        <a:schemeClr val="bg1"/>
                      </a:solidFill>
                      <a:prstDash val="solid"/>
                      <a:round/>
                      <a:headEnd type="none" w="med" len="med"/>
                      <a:tailEnd type="none" w="med" len="med"/>
                    </a:lnT>
                    <a:solidFill>
                      <a:srgbClr val="588886"/>
                    </a:solidFill>
                  </a:tcPr>
                </a:tc>
                <a:tc>
                  <a:txBody>
                    <a:bodyPr/>
                    <a:lstStyle/>
                    <a:p>
                      <a:pPr algn="ctr" fontAlgn="ctr"/>
                      <a:r>
                        <a:rPr lang="en-US" sz="1000" b="0" i="0" u="none" strike="noStrike" dirty="0">
                          <a:solidFill>
                            <a:schemeClr val="bg1"/>
                          </a:solidFill>
                          <a:effectLst/>
                          <a:latin typeface="Arial Narrow" panose="020B0606020202030204" pitchFamily="34" charset="0"/>
                        </a:rPr>
                        <a:t>Info Tech</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38.0%</a:t>
                      </a:r>
                    </a:p>
                  </a:txBody>
                  <a:tcPr marL="9525" marR="9525" marT="9525" marB="0" anchor="ctr">
                    <a:lnT w="12700" cap="flat" cmpd="sng" algn="ctr">
                      <a:solidFill>
                        <a:schemeClr val="bg1"/>
                      </a:solidFill>
                      <a:prstDash val="solid"/>
                      <a:round/>
                      <a:headEnd type="none" w="med" len="med"/>
                      <a:tailEnd type="none" w="med" len="med"/>
                    </a:lnT>
                    <a:solidFill>
                      <a:srgbClr val="588886"/>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T w="12700" cap="flat" cmpd="sng" algn="ctr">
                      <a:solidFill>
                        <a:schemeClr val="bg1"/>
                      </a:solidFill>
                      <a:prstDash val="solid"/>
                      <a:round/>
                      <a:headEnd type="none" w="med" len="med"/>
                      <a:tailEnd type="none" w="med" len="med"/>
                    </a:lnT>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Info Tech</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20.3%</a:t>
                      </a:r>
                    </a:p>
                  </a:txBody>
                  <a:tcPr marL="9525" marR="9525" marT="9525" marB="0" anchor="ctr">
                    <a:lnT w="12700" cap="flat" cmpd="sng" algn="ctr">
                      <a:solidFill>
                        <a:schemeClr val="bg1"/>
                      </a:solidFill>
                      <a:prstDash val="solid"/>
                      <a:round/>
                      <a:headEnd type="none" w="med" len="med"/>
                      <a:tailEnd type="none" w="med" len="med"/>
                    </a:lnT>
                    <a:solidFill>
                      <a:srgbClr val="588886"/>
                    </a:solidFill>
                  </a:tcPr>
                </a:tc>
                <a:extLst>
                  <a:ext uri="{0D108BD9-81ED-4DB2-BD59-A6C34878D82A}">
                    <a16:rowId xmlns:a16="http://schemas.microsoft.com/office/drawing/2014/main" val="10001"/>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Industrials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12.8%</a:t>
                      </a:r>
                    </a:p>
                  </a:txBody>
                  <a:tcPr marL="9525" marR="9525" marT="9525" marB="0" anchor="ctr">
                    <a:solidFill>
                      <a:srgbClr val="662AA2"/>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35.1%</a:t>
                      </a:r>
                    </a:p>
                  </a:txBody>
                  <a:tcPr marL="0" marR="0" marT="0" marB="0" anchor="ctr">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endParaRPr lang="en-US" sz="1000" b="0" i="0" u="none" strike="noStrike" baseline="0" dirty="0">
                        <a:solidFill>
                          <a:schemeClr val="bg1"/>
                        </a:solidFill>
                        <a:effectLst/>
                        <a:latin typeface="Arial Narrow" panose="020B0606020202030204" pitchFamily="34" charset="0"/>
                        <a:cs typeface="Calibri" panose="020F0502020204030204" pitchFamily="34" charset="0"/>
                      </a:endParaRP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12.4%</a:t>
                      </a:r>
                    </a:p>
                  </a:txBody>
                  <a:tcPr marL="0" marR="0" marT="0" marB="0" anchor="ctr">
                    <a:solidFill>
                      <a:schemeClr val="accent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35.4%</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a:t>
                      </a:r>
                      <a:r>
                        <a:rPr lang="en-US" sz="1000" b="0" i="0" u="none" strike="noStrike" baseline="0" dirty="0">
                          <a:solidFill>
                            <a:schemeClr val="bg1"/>
                          </a:solidFill>
                          <a:effectLst/>
                          <a:latin typeface="Arial Narrow" panose="020B0606020202030204" pitchFamily="34" charset="0"/>
                          <a:cs typeface="Calibri" panose="020F0502020204030204" pitchFamily="34" charset="0"/>
                        </a:rPr>
                        <a:t> </a:t>
                      </a:r>
                      <a:r>
                        <a:rPr lang="en-US" sz="1000" b="0" i="0" u="none" strike="noStrike" dirty="0">
                          <a:solidFill>
                            <a:schemeClr val="bg1"/>
                          </a:solidFill>
                          <a:effectLst/>
                          <a:latin typeface="Arial Narrow" panose="020B0606020202030204" pitchFamily="34" charset="0"/>
                          <a:cs typeface="Calibri" panose="020F0502020204030204" pitchFamily="34" charset="0"/>
                        </a:rPr>
                        <a:t>Disc.</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22.7%</a:t>
                      </a:r>
                    </a:p>
                  </a:txBody>
                  <a:tcPr marL="0" marR="0" marT="0" marB="0" anchor="ctr">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2.0%</a:t>
                      </a:r>
                    </a:p>
                  </a:txBody>
                  <a:tcPr marL="0" marR="0" marT="0"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37.4%</a:t>
                      </a:r>
                    </a:p>
                  </a:txBody>
                  <a:tcPr marL="0" marR="0" marT="0" marB="0" anchor="ctr">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21.2%</a:t>
                      </a:r>
                    </a:p>
                  </a:txBody>
                  <a:tcPr marL="0" marR="0" marT="0" marB="0" anchor="ctr">
                    <a:solidFill>
                      <a:srgbClr val="FFC000"/>
                    </a:solidFill>
                  </a:tcPr>
                </a:tc>
                <a:tc>
                  <a:txBody>
                    <a:bodyPr/>
                    <a:lstStyle/>
                    <a:p>
                      <a:pPr algn="ctr" fontAlgn="b"/>
                      <a:r>
                        <a:rPr lang="en-US" sz="1000" b="0" i="0" u="none" strike="noStrike" dirty="0">
                          <a:solidFill>
                            <a:schemeClr val="bg1"/>
                          </a:solidFill>
                          <a:effectLst/>
                          <a:latin typeface="Arial Narrow" panose="020B0606020202030204" pitchFamily="34" charset="0"/>
                        </a:rPr>
                        <a:t>Real Estate</a:t>
                      </a:r>
                    </a:p>
                    <a:p>
                      <a:pPr algn="ctr" fontAlgn="b"/>
                      <a:r>
                        <a:rPr lang="en-US" sz="1000" b="0" i="0" u="none" strike="noStrike" dirty="0">
                          <a:solidFill>
                            <a:schemeClr val="bg1"/>
                          </a:solidFill>
                          <a:effectLst/>
                          <a:latin typeface="Arial Narrow" panose="020B0606020202030204" pitchFamily="34" charset="0"/>
                        </a:rPr>
                        <a:t>37.4%</a:t>
                      </a:r>
                    </a:p>
                  </a:txBody>
                  <a:tcPr marL="0" marR="0" marT="0"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rPr>
                        <a:t>Cons. Staples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10.1%</a:t>
                      </a:r>
                    </a:p>
                  </a:txBody>
                  <a:tcPr marL="9525" marR="9525" marT="9525" marB="0" anchor="ctr">
                    <a:lnB w="12700" cap="flat" cmpd="sng" algn="ctr">
                      <a:solidFill>
                        <a:schemeClr val="bg1"/>
                      </a:solidFill>
                      <a:prstDash val="solid"/>
                      <a:round/>
                      <a:headEnd type="none" w="med" len="med"/>
                      <a:tailEnd type="none" w="med" len="med"/>
                    </a:lnB>
                    <a:solidFill>
                      <a:srgbClr val="002567"/>
                    </a:solidFill>
                  </a:tcPr>
                </a:tc>
                <a:tc>
                  <a:txBody>
                    <a:bodyPr/>
                    <a:lstStyle/>
                    <a:p>
                      <a:pPr algn="ctr" fontAlgn="ctr"/>
                      <a:r>
                        <a:rPr lang="en-US" sz="1000" b="0" i="0" u="none" strike="noStrike" dirty="0">
                          <a:solidFill>
                            <a:schemeClr val="bg1"/>
                          </a:solidFill>
                          <a:effectLst/>
                          <a:latin typeface="Arial Narrow" panose="020B0606020202030204" pitchFamily="34" charset="0"/>
                        </a:rPr>
                        <a:t>Health Care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18.3%</a:t>
                      </a:r>
                    </a:p>
                  </a:txBody>
                  <a:tcPr marL="9525" marR="9525" marT="9525" marB="0" anchor="ctr">
                    <a:lnB w="12700" cap="flat" cmpd="sng" algn="ctr">
                      <a:solidFill>
                        <a:schemeClr val="bg1"/>
                      </a:solidFill>
                      <a:prstDash val="solid"/>
                      <a:round/>
                      <a:headEnd type="none" w="med" len="med"/>
                      <a:tailEnd type="none" w="med" len="med"/>
                    </a:lnB>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rPr>
                        <a:t>Financials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30.1%</a:t>
                      </a:r>
                    </a:p>
                  </a:txBody>
                  <a:tcPr marL="9525" marR="9525" marT="9525" marB="0" anchor="ctr">
                    <a:lnB w="12700" cap="flat" cmpd="sng" algn="ctr">
                      <a:solidFill>
                        <a:schemeClr val="bg1"/>
                      </a:solidFill>
                      <a:prstDash val="solid"/>
                      <a:round/>
                      <a:headEnd type="none" w="med" len="med"/>
                      <a:tailEnd type="none" w="med" len="med"/>
                    </a:lnB>
                    <a:solidFill>
                      <a:srgbClr val="558A9F"/>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Cons. Staples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11.0%</a:t>
                      </a:r>
                    </a:p>
                  </a:txBody>
                  <a:tcPr marL="9525" marR="9525" marT="9525" marB="0" anchor="ctr">
                    <a:solidFill>
                      <a:srgbClr val="002567"/>
                    </a:solidFill>
                  </a:tcPr>
                </a:tc>
                <a:extLst>
                  <a:ext uri="{0D108BD9-81ED-4DB2-BD59-A6C34878D82A}">
                    <a16:rowId xmlns:a16="http://schemas.microsoft.com/office/drawing/2014/main" val="10002"/>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Comm. Services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11.3%</a:t>
                      </a:r>
                    </a:p>
                  </a:txBody>
                  <a:tcPr marL="9525" marR="9525" marT="9525" marB="0" anchor="ctr">
                    <a:solidFill>
                      <a:srgbClr val="339933"/>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30.3%</a:t>
                      </a:r>
                    </a:p>
                  </a:txBody>
                  <a:tcPr marL="0" marR="0" marT="0"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7.0%</a:t>
                      </a:r>
                    </a:p>
                  </a:txBody>
                  <a:tcPr marL="0" marR="0" marT="0"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24.1%</a:t>
                      </a:r>
                    </a:p>
                  </a:txBody>
                  <a:tcPr marL="0" marR="0" marT="0" marB="0" anchor="ctr">
                    <a:solidFill>
                      <a:schemeClr val="accent1">
                        <a:lumMod val="75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19.6%</a:t>
                      </a:r>
                    </a:p>
                  </a:txBody>
                  <a:tcPr marL="0" marR="0" marT="0" marB="0" anchor="ctr">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 </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2.0%</a:t>
                      </a:r>
                    </a:p>
                  </a:txBody>
                  <a:tcPr marL="0" marR="0" marT="0" marB="0" anchor="ctr">
                    <a:solidFill>
                      <a:schemeClr val="accent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25.5%</a:t>
                      </a:r>
                    </a:p>
                  </a:txBody>
                  <a:tcPr marL="0" marR="0" marT="0" marB="0" anchor="ctr">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17%</a:t>
                      </a:r>
                    </a:p>
                  </a:txBody>
                  <a:tcPr marL="0" marR="0" marT="0" marB="0" anchor="ctr">
                    <a:solidFill>
                      <a:srgbClr val="662AA2"/>
                    </a:solidFill>
                  </a:tcPr>
                </a:tc>
                <a:tc>
                  <a:txBody>
                    <a:bodyPr/>
                    <a:lstStyle/>
                    <a:p>
                      <a:pPr algn="ctr" fontAlgn="b"/>
                      <a:r>
                        <a:rPr lang="en-US" sz="1000" b="0" i="0" u="none" strike="noStrike" dirty="0">
                          <a:solidFill>
                            <a:schemeClr val="bg1"/>
                          </a:solidFill>
                          <a:effectLst/>
                          <a:latin typeface="Arial Narrow" panose="020B0606020202030204" pitchFamily="34" charset="0"/>
                        </a:rPr>
                        <a:t>Financials</a:t>
                      </a:r>
                    </a:p>
                    <a:p>
                      <a:pPr algn="ctr" fontAlgn="b"/>
                      <a:r>
                        <a:rPr lang="en-US" sz="1000" b="0" i="0" u="none" strike="noStrike" dirty="0">
                          <a:solidFill>
                            <a:schemeClr val="bg1"/>
                          </a:solidFill>
                          <a:effectLst/>
                          <a:latin typeface="Arial Narrow" panose="020B0606020202030204" pitchFamily="34" charset="0"/>
                        </a:rPr>
                        <a:t>36.6%</a:t>
                      </a:r>
                    </a:p>
                  </a:txBody>
                  <a:tcPr marL="0" marR="0" marT="0" marB="0" anchor="ctr">
                    <a:lnB w="19050" cap="flat" cmpd="sng" algn="ctr">
                      <a:solidFill>
                        <a:srgbClr val="FF0000"/>
                      </a:solidFill>
                      <a:prstDash val="sysDash"/>
                      <a:round/>
                      <a:headEnd type="none" w="med" len="med"/>
                      <a:tailEnd type="none" w="med" len="med"/>
                    </a:lnB>
                    <a:solidFill>
                      <a:srgbClr val="558A9F"/>
                    </a:solidFill>
                  </a:tcPr>
                </a:tc>
                <a:tc>
                  <a:txBody>
                    <a:bodyPr/>
                    <a:lstStyle/>
                    <a:p>
                      <a:pPr algn="ctr" fontAlgn="ctr"/>
                      <a:r>
                        <a:rPr lang="en-US" sz="1000" b="0" i="0" u="none" strike="noStrike" dirty="0">
                          <a:solidFill>
                            <a:schemeClr val="bg1"/>
                          </a:solidFill>
                          <a:effectLst/>
                          <a:latin typeface="Arial Narrow" panose="020B0606020202030204" pitchFamily="34" charset="0"/>
                        </a:rPr>
                        <a:t>Materials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1.8%</a:t>
                      </a:r>
                    </a:p>
                  </a:txBody>
                  <a:tcPr marL="9525" marR="9525" marT="9525"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rPr>
                        <a:t>Financials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13.9%</a:t>
                      </a:r>
                    </a:p>
                  </a:txBody>
                  <a:tcPr marL="9525" marR="9525" marT="9525"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58A9F"/>
                    </a:solidFill>
                  </a:tcPr>
                </a:tc>
                <a:tc>
                  <a:txBody>
                    <a:bodyPr/>
                    <a:lstStyle/>
                    <a:p>
                      <a:pPr algn="ctr" fontAlgn="ctr"/>
                      <a:r>
                        <a:rPr lang="en-US" sz="1000" b="0" i="0" u="none" strike="noStrike" dirty="0">
                          <a:solidFill>
                            <a:schemeClr val="bg1"/>
                          </a:solidFill>
                          <a:effectLst/>
                          <a:latin typeface="Arial Narrow" panose="020B0606020202030204" pitchFamily="34" charset="0"/>
                        </a:rPr>
                        <a:t>Energy</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23.8%</a:t>
                      </a:r>
                    </a:p>
                  </a:txBody>
                  <a:tcPr marL="9525" marR="9525" marT="9525" marB="0" anchor="ct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solidFill>
                      <a:srgbClr val="66330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Financials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11.0%</a:t>
                      </a:r>
                    </a:p>
                  </a:txBody>
                  <a:tcPr marL="9525" marR="9525" marT="9525" marB="0" anchor="ctr">
                    <a:solidFill>
                      <a:srgbClr val="558A9F"/>
                    </a:solidFill>
                  </a:tcPr>
                </a:tc>
                <a:extLst>
                  <a:ext uri="{0D108BD9-81ED-4DB2-BD59-A6C34878D82A}">
                    <a16:rowId xmlns:a16="http://schemas.microsoft.com/office/drawing/2014/main" val="10003"/>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Cons. Staples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10.6%</a:t>
                      </a:r>
                    </a:p>
                  </a:txBody>
                  <a:tcPr marL="9525" marR="9525" marT="9525" marB="0" anchor="ctr">
                    <a:solidFill>
                      <a:srgbClr val="002567"/>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Disc.</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29.1%</a:t>
                      </a:r>
                    </a:p>
                  </a:txBody>
                  <a:tcPr marL="0" marR="0" marT="0" marB="0" anchor="ctr">
                    <a:solidFill>
                      <a:srgbClr val="94854A"/>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3.6%</a:t>
                      </a:r>
                    </a:p>
                  </a:txBody>
                  <a:tcPr marL="0" marR="0" marT="0" marB="0" anchor="ctr">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22.8%</a:t>
                      </a:r>
                    </a:p>
                  </a:txBody>
                  <a:tcPr marL="0" marR="0" marT="0" marB="0" anchor="ctr">
                    <a:lnB w="19050" cap="flat" cmpd="sng" algn="ctr">
                      <a:solidFill>
                        <a:srgbClr val="FF0000"/>
                      </a:solidFill>
                      <a:prstDash val="sysDash"/>
                      <a:round/>
                      <a:headEnd type="none" w="med" len="med"/>
                      <a:tailEnd type="none" w="med" len="med"/>
                    </a:lnB>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 </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16.8%</a:t>
                      </a:r>
                    </a:p>
                  </a:txBody>
                  <a:tcPr marL="0" marR="0" marT="0" marB="0" anchor="ctr">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-0.8%</a:t>
                      </a:r>
                    </a:p>
                  </a:txBody>
                  <a:tcPr marL="0" marR="0" marT="0" marB="0" anchor="ctr">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23.8%</a:t>
                      </a:r>
                    </a:p>
                  </a:txBody>
                  <a:tcPr marL="0" marR="0" marT="0" marB="0" anchor="ctr">
                    <a:lnB w="19050" cap="flat" cmpd="sng" algn="ctr">
                      <a:solidFill>
                        <a:srgbClr val="FF0000"/>
                      </a:solidFill>
                      <a:prstDash val="sysDash"/>
                      <a:round/>
                      <a:headEnd type="none" w="med" len="med"/>
                      <a:tailEnd type="none" w="med" len="med"/>
                    </a:lnB>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Disc.</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17%</a:t>
                      </a:r>
                    </a:p>
                  </a:txBody>
                  <a:tcPr marL="0" marR="0" marT="0" marB="0" anchor="ctr">
                    <a:lnR w="19050" cap="flat" cmpd="sng" algn="ctr">
                      <a:solidFill>
                        <a:srgbClr val="FF0000"/>
                      </a:solidFill>
                      <a:prstDash val="sysDash"/>
                      <a:round/>
                      <a:headEnd type="none" w="med" len="med"/>
                      <a:tailEnd type="none" w="med" len="med"/>
                    </a:lnR>
                    <a:solidFill>
                      <a:srgbClr val="94854A"/>
                    </a:solidFill>
                  </a:tcPr>
                </a:tc>
                <a:tc>
                  <a:txBody>
                    <a:bodyPr/>
                    <a:lstStyle/>
                    <a:p>
                      <a:pPr algn="ctr" fontAlgn="b"/>
                      <a:r>
                        <a:rPr lang="en-US" sz="1000" b="1" i="0" u="none" strike="noStrike" dirty="0">
                          <a:solidFill>
                            <a:schemeClr val="bg1"/>
                          </a:solidFill>
                          <a:effectLst/>
                          <a:latin typeface="Arial Narrow" panose="020B0606020202030204" pitchFamily="34" charset="0"/>
                        </a:rPr>
                        <a:t>TSX</a:t>
                      </a:r>
                    </a:p>
                    <a:p>
                      <a:pPr algn="ctr" fontAlgn="b"/>
                      <a:r>
                        <a:rPr lang="en-US" sz="1000" b="1" i="0" u="none" strike="noStrike" dirty="0">
                          <a:solidFill>
                            <a:schemeClr val="bg1"/>
                          </a:solidFill>
                          <a:effectLst/>
                          <a:latin typeface="Arial Narrow" panose="020B0606020202030204" pitchFamily="34" charset="0"/>
                        </a:rPr>
                        <a:t>25.2%</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tc>
                  <a:txBody>
                    <a:bodyPr/>
                    <a:lstStyle/>
                    <a:p>
                      <a:pPr algn="ctr" fontAlgn="ctr"/>
                      <a:r>
                        <a:rPr lang="en-US" sz="1000" b="0" i="0" u="none" strike="noStrike" dirty="0">
                          <a:solidFill>
                            <a:schemeClr val="bg1"/>
                          </a:solidFill>
                          <a:effectLst/>
                          <a:latin typeface="Arial Narrow" panose="020B0606020202030204" pitchFamily="34" charset="0"/>
                        </a:rPr>
                        <a:t>Industrials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1.5%</a:t>
                      </a:r>
                    </a:p>
                  </a:txBody>
                  <a:tcPr marL="9525" marR="9525" marT="9525" marB="0" anchor="ctr">
                    <a:lnL w="19050" cap="flat" cmpd="sng" algn="ctr">
                      <a:solidFill>
                        <a:srgbClr val="FF0000"/>
                      </a:solidFill>
                      <a:prstDash val="sysDash"/>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rPr>
                        <a:t>Cons. Staples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12.2%</a:t>
                      </a:r>
                    </a:p>
                  </a:txBody>
                  <a:tcPr marL="9525" marR="9525" marT="9525" marB="0" anchor="ctr">
                    <a:lnL w="12700" cap="flat" cmpd="sng" algn="ctr">
                      <a:solidFill>
                        <a:schemeClr val="bg1"/>
                      </a:solidFill>
                      <a:prstDash val="solid"/>
                      <a:round/>
                      <a:headEnd type="none" w="med" len="med"/>
                      <a:tailEnd type="none" w="med" len="med"/>
                    </a:lnL>
                    <a:lnR w="19050" cap="flat" cmpd="sng" algn="ctr">
                      <a:solidFill>
                        <a:srgbClr val="FF0000"/>
                      </a:solidFill>
                      <a:prstDash val="sysDash"/>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567"/>
                    </a:solidFill>
                  </a:tcPr>
                </a:tc>
                <a:tc>
                  <a:txBody>
                    <a:bodyPr/>
                    <a:lstStyle/>
                    <a:p>
                      <a:pPr algn="ctr" fontAlgn="ctr"/>
                      <a:r>
                        <a:rPr lang="en-US" sz="1000" b="0" i="0" u="none" strike="noStrike" dirty="0">
                          <a:solidFill>
                            <a:schemeClr val="bg1"/>
                          </a:solidFill>
                          <a:effectLst/>
                          <a:latin typeface="Arial Narrow" panose="020B0606020202030204" pitchFamily="34" charset="0"/>
                        </a:rPr>
                        <a:t>TSX</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21.7%</a:t>
                      </a:r>
                    </a:p>
                  </a:txBody>
                  <a:tcPr marL="9525" marR="9525" marT="9525"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9050" cap="flat" cmpd="sng" algn="ctr">
                      <a:solidFill>
                        <a:srgbClr val="FF0000"/>
                      </a:solidFill>
                      <a:prstDash val="sysDash"/>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Industrials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10.5%</a:t>
                      </a:r>
                    </a:p>
                  </a:txBody>
                  <a:tcPr marL="9525" marR="9525" marT="9525" marB="0" anchor="ctr">
                    <a:lnL w="12700" cap="flat" cmpd="sng" algn="ctr">
                      <a:solidFill>
                        <a:schemeClr val="bg1"/>
                      </a:solidFill>
                      <a:prstDash val="solid"/>
                      <a:round/>
                      <a:headEnd type="none" w="med" len="med"/>
                      <a:tailEnd type="none" w="med" len="med"/>
                    </a:lnL>
                    <a:lnB w="19050" cap="flat" cmpd="sng" algn="ctr">
                      <a:solidFill>
                        <a:srgbClr val="FF0000"/>
                      </a:solidFill>
                      <a:prstDash val="sysDash"/>
                      <a:round/>
                      <a:headEnd type="none" w="med" len="med"/>
                      <a:tailEnd type="none" w="med" len="med"/>
                    </a:lnB>
                    <a:solidFill>
                      <a:srgbClr val="662AA2"/>
                    </a:solidFill>
                  </a:tcPr>
                </a:tc>
                <a:extLst>
                  <a:ext uri="{0D108BD9-81ED-4DB2-BD59-A6C34878D82A}">
                    <a16:rowId xmlns:a16="http://schemas.microsoft.com/office/drawing/2014/main" val="10004"/>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Real Estate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9.9%</a:t>
                      </a:r>
                    </a:p>
                  </a:txBody>
                  <a:tcPr marL="9525" marR="9525" marT="9525" marB="0" anchor="ctr">
                    <a:solidFill>
                      <a:srgbClr val="0070C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22.8%</a:t>
                      </a:r>
                    </a:p>
                  </a:txBody>
                  <a:tcPr marL="0" marR="0" marT="0"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Disc.</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-1.5%</a:t>
                      </a:r>
                    </a:p>
                  </a:txBody>
                  <a:tcPr marL="0" marR="0" marT="0" marB="0" anchor="ctr">
                    <a:lnR w="19050" cap="flat" cmpd="sng" algn="ctr">
                      <a:solidFill>
                        <a:srgbClr val="FF0000"/>
                      </a:solidFill>
                      <a:prstDash val="sysDash"/>
                      <a:round/>
                      <a:headEnd type="none" w="med" len="med"/>
                      <a:tailEnd type="none" w="med" len="med"/>
                    </a:lnR>
                    <a:solidFill>
                      <a:srgbClr val="94854A"/>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21.0%</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14.7%</a:t>
                      </a:r>
                    </a:p>
                  </a:txBody>
                  <a:tcPr marL="0" marR="0" marT="0" marB="0" anchor="ctr">
                    <a:lnL w="19050" cap="flat" cmpd="sng" algn="ctr">
                      <a:solidFill>
                        <a:srgbClr val="FF0000"/>
                      </a:solidFill>
                      <a:prstDash val="sysDash"/>
                      <a:round/>
                      <a:headEnd type="none" w="med" len="med"/>
                      <a:tailEnd type="none" w="med" len="med"/>
                    </a:lnL>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-2.4%</a:t>
                      </a:r>
                    </a:p>
                  </a:txBody>
                  <a:tcPr marL="0" marR="0" marT="0" marB="0" anchor="ctr">
                    <a:lnR w="19050" cap="flat" cmpd="sng" algn="ctr">
                      <a:solidFill>
                        <a:srgbClr val="FF0000"/>
                      </a:solidFill>
                      <a:prstDash val="sysDash"/>
                      <a:round/>
                      <a:headEnd type="none" w="med" len="med"/>
                      <a:tailEnd type="none" w="med" len="med"/>
                    </a:lnR>
                    <a:lnB w="19050" cap="flat" cmpd="sng" algn="ctr">
                      <a:solidFill>
                        <a:srgbClr val="FF0000"/>
                      </a:solidFill>
                      <a:prstDash val="sysDash"/>
                      <a:round/>
                      <a:headEnd type="none" w="med" len="med"/>
                      <a:tailEnd type="none" w="med" len="med"/>
                    </a:lnB>
                    <a:solidFill>
                      <a:srgbClr val="662AA2"/>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22.8%</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15.2%</a:t>
                      </a:r>
                    </a:p>
                  </a:txBody>
                  <a:tcPr marL="0" marR="0" marT="0" marB="0" anchor="ctr">
                    <a:lnL w="19050" cap="flat" cmpd="sng" algn="ctr">
                      <a:solidFill>
                        <a:srgbClr val="FF0000"/>
                      </a:solidFill>
                      <a:prstDash val="sysDash"/>
                      <a:round/>
                      <a:headEnd type="none" w="med" len="med"/>
                      <a:tailEnd type="none" w="med" len="med"/>
                    </a:lnL>
                    <a:lnB w="19050" cap="flat" cmpd="sng" algn="ctr">
                      <a:solidFill>
                        <a:srgbClr val="FF0000"/>
                      </a:solidFill>
                      <a:prstDash val="sysDash"/>
                      <a:round/>
                      <a:headEnd type="none" w="med" len="med"/>
                      <a:tailEnd type="none" w="med" len="med"/>
                    </a:lnB>
                    <a:solidFill>
                      <a:srgbClr val="F93F26"/>
                    </a:solidFill>
                  </a:tcPr>
                </a:tc>
                <a:tc>
                  <a:txBody>
                    <a:bodyPr/>
                    <a:lstStyle/>
                    <a:p>
                      <a:pPr algn="ctr" fontAlgn="b"/>
                      <a:r>
                        <a:rPr lang="en-US" sz="1000" b="0" i="0" u="none" strike="noStrike" dirty="0">
                          <a:solidFill>
                            <a:schemeClr val="bg1"/>
                          </a:solidFill>
                          <a:effectLst/>
                          <a:latin typeface="Arial Narrow" panose="020B0606020202030204" pitchFamily="34" charset="0"/>
                          <a:cs typeface="Calibri" panose="020F0502020204030204" pitchFamily="34" charset="0"/>
                        </a:rPr>
                        <a:t>Comm. Services</a:t>
                      </a:r>
                    </a:p>
                    <a:p>
                      <a:pPr algn="ctr" fontAlgn="b"/>
                      <a:r>
                        <a:rPr lang="en-US" sz="1000" b="0" i="0" u="none" strike="noStrike" dirty="0">
                          <a:solidFill>
                            <a:schemeClr val="bg1"/>
                          </a:solidFill>
                          <a:effectLst/>
                          <a:latin typeface="Arial Narrow" panose="020B0606020202030204" pitchFamily="34" charset="0"/>
                        </a:rPr>
                        <a:t>24.7%</a:t>
                      </a:r>
                    </a:p>
                  </a:txBody>
                  <a:tcPr marL="0" marR="0" marT="0" marB="0" anchor="ctr">
                    <a:lnT w="19050" cap="flat" cmpd="sng" algn="ctr">
                      <a:solidFill>
                        <a:srgbClr val="FF0000"/>
                      </a:solidFill>
                      <a:prstDash val="sysDash"/>
                      <a:round/>
                      <a:headEnd type="none" w="med" len="med"/>
                      <a:tailEnd type="none" w="med" len="med"/>
                    </a:lnT>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rPr>
                        <a:t>Comm. Services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-2.6%</a:t>
                      </a:r>
                    </a:p>
                  </a:txBody>
                  <a:tcPr marL="9525" marR="9525" marT="9525" marB="0" anchor="ct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rPr>
                        <a:t>Industrials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11.9%</a:t>
                      </a:r>
                    </a:p>
                  </a:txBody>
                  <a:tcPr marL="9525" marR="9525" marT="9525" marB="0" anchor="ct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rPr>
                        <a:t>Materials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21.4%</a:t>
                      </a:r>
                    </a:p>
                  </a:txBody>
                  <a:tcPr marL="9525" marR="9525" marT="9525" marB="0" anchor="ctr">
                    <a:lnT w="19050" cap="flat" cmpd="sng" algn="ctr">
                      <a:solidFill>
                        <a:srgbClr val="FF0000"/>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R w="19050" cap="flat" cmpd="sng" algn="ctr">
                      <a:solidFill>
                        <a:srgbClr val="FF0000"/>
                      </a:solidFill>
                      <a:prstDash val="sysDash"/>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TSX</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8.7%</a:t>
                      </a:r>
                    </a:p>
                  </a:txBody>
                  <a:tcPr marL="9525" marR="9525" marT="9525"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extLst>
                  <a:ext uri="{0D108BD9-81ED-4DB2-BD59-A6C34878D82A}">
                    <a16:rowId xmlns:a16="http://schemas.microsoft.com/office/drawing/2014/main" val="10005"/>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Cons. Disc.</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9.2%</a:t>
                      </a:r>
                    </a:p>
                  </a:txBody>
                  <a:tcPr marL="9525" marR="9525" marT="9525" marB="0" anchor="ctr">
                    <a:lnB w="12700" cap="flat" cmpd="sng" algn="ctr">
                      <a:solidFill>
                        <a:schemeClr val="bg1"/>
                      </a:solidFill>
                      <a:prstDash val="solid"/>
                      <a:round/>
                      <a:headEnd type="none" w="med" len="med"/>
                      <a:tailEnd type="none" w="med" len="med"/>
                    </a:lnB>
                    <a:solidFill>
                      <a:srgbClr val="94854A"/>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21.8%</a:t>
                      </a:r>
                    </a:p>
                  </a:txBody>
                  <a:tcPr marL="0" marR="0" marT="0" marB="0" anchor="ctr">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-1.7%</a:t>
                      </a:r>
                    </a:p>
                  </a:txBody>
                  <a:tcPr marL="0" marR="0" marT="0" marB="0" anchor="ctr">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17.6%</a:t>
                      </a:r>
                    </a:p>
                  </a:txBody>
                  <a:tcPr marL="0" marR="0" marT="0" marB="0" anchor="ctr">
                    <a:lnT w="19050" cap="flat" cmpd="sng" algn="ctr">
                      <a:solidFill>
                        <a:srgbClr val="FF0000"/>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13.3%</a:t>
                      </a:r>
                    </a:p>
                  </a:txBody>
                  <a:tcPr marL="0" marR="0" marT="0" marB="0" anchor="ctr">
                    <a:lnR w="19050" cap="flat" cmpd="sng" algn="ctr">
                      <a:solidFill>
                        <a:srgbClr val="FF0000"/>
                      </a:solidFill>
                      <a:prstDash val="sysDash"/>
                      <a:round/>
                      <a:headEnd type="none" w="med" len="med"/>
                      <a:tailEnd type="none" w="med" len="med"/>
                    </a:lnR>
                    <a:solidFill>
                      <a:schemeClr val="accent1">
                        <a:lumMod val="75000"/>
                      </a:schemeClr>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br>
                        <a:rPr lang="en-US" sz="1000" b="1" i="0" u="none" strike="noStrike" dirty="0">
                          <a:solidFill>
                            <a:schemeClr val="bg1"/>
                          </a:solidFill>
                          <a:effectLst/>
                          <a:latin typeface="Arial Narrow" panose="020B0606020202030204" pitchFamily="34" charset="0"/>
                          <a:cs typeface="Calibri" panose="020F0502020204030204" pitchFamily="34" charset="0"/>
                        </a:rPr>
                      </a:br>
                      <a:r>
                        <a:rPr lang="en-US" sz="1000" b="1" i="0" u="none" strike="noStrike" dirty="0">
                          <a:solidFill>
                            <a:schemeClr val="bg1"/>
                          </a:solidFill>
                          <a:effectLst/>
                          <a:latin typeface="Arial Narrow" panose="020B0606020202030204" pitchFamily="34" charset="0"/>
                          <a:cs typeface="Calibri" panose="020F0502020204030204" pitchFamily="34" charset="0"/>
                        </a:rPr>
                        <a:t>-8.8%</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22.6%</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solidFill>
                      <a:srgbClr val="0070C0"/>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5.6%</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b"/>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p>
                    <a:p>
                      <a:pPr algn="ctr" fontAlgn="b"/>
                      <a:r>
                        <a:rPr lang="en-US" sz="1000" b="0" i="0" u="none" strike="noStrike" dirty="0">
                          <a:solidFill>
                            <a:schemeClr val="bg1"/>
                          </a:solidFill>
                          <a:effectLst/>
                          <a:latin typeface="Arial Narrow" panose="020B0606020202030204" pitchFamily="34" charset="0"/>
                        </a:rPr>
                        <a:t>22.3%</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solidFill>
                      <a:srgbClr val="002567"/>
                    </a:solidFill>
                  </a:tcPr>
                </a:tc>
                <a:tc>
                  <a:txBody>
                    <a:bodyPr/>
                    <a:lstStyle/>
                    <a:p>
                      <a:pPr algn="ctr" fontAlgn="ctr"/>
                      <a:r>
                        <a:rPr lang="en-US" sz="1000" b="0" i="0" u="none" strike="noStrike" dirty="0">
                          <a:solidFill>
                            <a:schemeClr val="bg1"/>
                          </a:solidFill>
                          <a:effectLst/>
                          <a:latin typeface="Arial Narrow" panose="020B0606020202030204" pitchFamily="34" charset="0"/>
                        </a:rPr>
                        <a:t>TSX</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-5.8%</a:t>
                      </a:r>
                    </a:p>
                  </a:txBody>
                  <a:tcPr marL="9525" marR="9525" marT="9525"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tc>
                  <a:txBody>
                    <a:bodyPr/>
                    <a:lstStyle/>
                    <a:p>
                      <a:pPr algn="ctr" fontAlgn="ctr"/>
                      <a:r>
                        <a:rPr lang="en-US" sz="1000" b="0" i="0" u="none" strike="noStrike" dirty="0">
                          <a:solidFill>
                            <a:schemeClr val="bg1"/>
                          </a:solidFill>
                          <a:effectLst/>
                          <a:latin typeface="Arial Narrow" panose="020B0606020202030204" pitchFamily="34" charset="0"/>
                        </a:rPr>
                        <a:t>TSX</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11.8%</a:t>
                      </a:r>
                    </a:p>
                  </a:txBody>
                  <a:tcPr marL="9525" marR="9525" marT="9525" marB="0" anchor="ctr">
                    <a:lnL w="19050" cap="flat" cmpd="sng" algn="ctr">
                      <a:solidFill>
                        <a:srgbClr val="FF0000"/>
                      </a:solidFill>
                      <a:prstDash val="sysDash"/>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tc>
                  <a:txBody>
                    <a:bodyPr/>
                    <a:lstStyle/>
                    <a:p>
                      <a:pPr algn="ctr" fontAlgn="ctr"/>
                      <a:r>
                        <a:rPr lang="en-US" sz="1000" b="0" i="0" u="none" strike="noStrike" dirty="0">
                          <a:solidFill>
                            <a:schemeClr val="bg1"/>
                          </a:solidFill>
                          <a:effectLst/>
                          <a:latin typeface="Arial Narrow" panose="020B0606020202030204" pitchFamily="34" charset="0"/>
                        </a:rPr>
                        <a:t>Cons. Staples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19.1%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567"/>
                    </a:solidFill>
                  </a:tcPr>
                </a:tc>
                <a:tc>
                  <a:txBody>
                    <a:bodyPr/>
                    <a:lstStyle/>
                    <a:p>
                      <a:pPr algn="ctr" fontAlgn="ctr"/>
                      <a:endParaRPr lang="en-US" sz="1000" b="1"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Cons. Disc.</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7.7%</a:t>
                      </a:r>
                    </a:p>
                  </a:txBody>
                  <a:tcPr marL="9525" marR="9525" marT="9525" marB="0" anchor="ctr">
                    <a:lnT w="19050" cap="flat" cmpd="sng" algn="ctr">
                      <a:solidFill>
                        <a:srgbClr val="FF0000"/>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rgbClr val="94854A"/>
                    </a:solidFill>
                  </a:tcPr>
                </a:tc>
                <a:extLst>
                  <a:ext uri="{0D108BD9-81ED-4DB2-BD59-A6C34878D82A}">
                    <a16:rowId xmlns:a16="http://schemas.microsoft.com/office/drawing/2014/main" val="10006"/>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Financials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9.1%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558A9F"/>
                    </a:solidFill>
                  </a:tcPr>
                </a:tc>
                <a:tc>
                  <a:txBody>
                    <a:bodyPr/>
                    <a:lstStyle/>
                    <a:p>
                      <a:pPr algn="ctr" fontAlgn="ctr"/>
                      <a:endParaRPr lang="en-US" sz="1000" b="1"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16.1%</a:t>
                      </a:r>
                    </a:p>
                  </a:txBody>
                  <a:tcPr marL="0" marR="0" marT="0" marB="0" anchor="ctr">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-3.5%</a:t>
                      </a:r>
                    </a:p>
                  </a:txBody>
                  <a:tcPr marL="0" marR="0" marT="0" marB="0" anchor="ct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14.6%</a:t>
                      </a:r>
                    </a:p>
                  </a:txBody>
                  <a:tcPr marL="0" marR="0" marT="0" marB="0" anchor="ctr">
                    <a:lnT w="12700" cap="flat" cmpd="sng" algn="ctr">
                      <a:solidFill>
                        <a:schemeClr val="bg1"/>
                      </a:solidFill>
                      <a:prstDash val="solid"/>
                      <a:round/>
                      <a:headEnd type="none" w="med" len="med"/>
                      <a:tailEnd type="none" w="med" len="med"/>
                    </a:lnT>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11.2%</a:t>
                      </a:r>
                    </a:p>
                  </a:txBody>
                  <a:tcPr marL="0" marR="0" marT="0"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-8.9%</a:t>
                      </a:r>
                    </a:p>
                  </a:txBody>
                  <a:tcPr marL="0" marR="0" marT="0" marB="0" anchor="ctr">
                    <a:lnT w="19050" cap="flat" cmpd="sng" algn="ctr">
                      <a:solidFill>
                        <a:srgbClr val="FF0000"/>
                      </a:solidFill>
                      <a:prstDash val="sysDash"/>
                      <a:round/>
                      <a:headEnd type="none" w="med" len="med"/>
                      <a:tailEnd type="none" w="med" len="med"/>
                    </a:lnT>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21.7%</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1.6%</a:t>
                      </a:r>
                    </a:p>
                  </a:txBody>
                  <a:tcPr marL="0" marR="0" marT="0" marB="0" anchor="ctr">
                    <a:lnT w="19050" cap="flat" cmpd="sng" algn="ctr">
                      <a:solidFill>
                        <a:srgbClr val="FF0000"/>
                      </a:solidFill>
                      <a:prstDash val="sysDash"/>
                      <a:round/>
                      <a:headEnd type="none" w="med" len="med"/>
                      <a:tailEnd type="none" w="med" len="med"/>
                    </a:lnT>
                    <a:solidFill>
                      <a:schemeClr val="accent1">
                        <a:lumMod val="75000"/>
                      </a:schemeClr>
                    </a:solidFill>
                  </a:tcPr>
                </a:tc>
                <a:tc>
                  <a:txBody>
                    <a:bodyPr/>
                    <a:lstStyle/>
                    <a:p>
                      <a:pPr algn="ctr" fontAlgn="b"/>
                      <a:r>
                        <a:rPr lang="en-US" sz="1000" b="0" i="0" u="none" strike="noStrike" dirty="0">
                          <a:solidFill>
                            <a:schemeClr val="bg1"/>
                          </a:solidFill>
                          <a:effectLst/>
                          <a:latin typeface="Arial Narrow" panose="020B0606020202030204" pitchFamily="34" charset="0"/>
                        </a:rPr>
                        <a:t>Info Tech</a:t>
                      </a:r>
                    </a:p>
                    <a:p>
                      <a:pPr algn="ctr" fontAlgn="b"/>
                      <a:r>
                        <a:rPr lang="en-US" sz="1000" b="0" i="0" u="none" strike="noStrike" dirty="0">
                          <a:solidFill>
                            <a:schemeClr val="bg1"/>
                          </a:solidFill>
                          <a:effectLst/>
                          <a:latin typeface="Arial Narrow" panose="020B0606020202030204" pitchFamily="34" charset="0"/>
                        </a:rPr>
                        <a:t>18.4%</a:t>
                      </a:r>
                    </a:p>
                  </a:txBody>
                  <a:tcPr marL="0" marR="0" marT="0" marB="0" anchor="ctr">
                    <a:solidFill>
                      <a:srgbClr val="588886"/>
                    </a:solidFill>
                  </a:tcPr>
                </a:tc>
                <a:tc>
                  <a:txBody>
                    <a:bodyPr/>
                    <a:lstStyle/>
                    <a:p>
                      <a:pPr algn="ctr" fontAlgn="ctr"/>
                      <a:r>
                        <a:rPr lang="en-US" sz="1000" b="0" i="0" u="none" strike="noStrike" dirty="0">
                          <a:solidFill>
                            <a:schemeClr val="bg1"/>
                          </a:solidFill>
                          <a:effectLst/>
                          <a:latin typeface="Arial Narrow" panose="020B0606020202030204" pitchFamily="34" charset="0"/>
                        </a:rPr>
                        <a:t>Cons. Disc.</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-6.0%</a:t>
                      </a:r>
                    </a:p>
                  </a:txBody>
                  <a:tcPr marL="9525" marR="9525" marT="9525" marB="0" anchor="ctr">
                    <a:lnT w="19050" cap="flat" cmpd="sng" algn="ctr">
                      <a:solidFill>
                        <a:srgbClr val="FF0000"/>
                      </a:solidFill>
                      <a:prstDash val="sysDash"/>
                      <a:round/>
                      <a:headEnd type="none" w="med" len="med"/>
                      <a:tailEnd type="none" w="med" len="med"/>
                    </a:lnT>
                    <a:lnB w="12700" cap="flat" cmpd="sng" algn="ctr">
                      <a:solidFill>
                        <a:schemeClr val="bg1"/>
                      </a:solidFill>
                      <a:prstDash val="solid"/>
                      <a:round/>
                      <a:headEnd type="none" w="med" len="med"/>
                      <a:tailEnd type="none" w="med" len="med"/>
                    </a:lnB>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rPr>
                        <a:t>Cons. Disc.</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11.0%</a:t>
                      </a:r>
                    </a:p>
                  </a:txBody>
                  <a:tcPr marL="9525" marR="9525" marT="9525" marB="0" anchor="ctr">
                    <a:lnT w="19050" cap="flat" cmpd="sng" algn="ctr">
                      <a:solidFill>
                        <a:srgbClr val="FF0000"/>
                      </a:solidFill>
                      <a:prstDash val="sysDash"/>
                      <a:round/>
                      <a:headEnd type="none" w="med" len="med"/>
                      <a:tailEnd type="none" w="med" len="med"/>
                    </a:lnT>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rPr>
                        <a:t>Utilities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13.8%</a:t>
                      </a:r>
                    </a:p>
                  </a:txBody>
                  <a:tcPr marL="9525" marR="9525" marT="9525" marB="0" anchor="ctr">
                    <a:lnT w="12700" cap="flat" cmpd="sng" algn="ctr">
                      <a:solidFill>
                        <a:schemeClr val="bg1"/>
                      </a:solidFill>
                      <a:prstDash val="solid"/>
                      <a:round/>
                      <a:headEnd type="none" w="med" len="med"/>
                      <a:tailEnd type="none" w="med" len="med"/>
                    </a:lnT>
                    <a:solidFill>
                      <a:srgbClr val="F93F26"/>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R w="12700" cap="flat" cmpd="sng" algn="ctr">
                      <a:solidFill>
                        <a:schemeClr val="bg1"/>
                      </a:solidFill>
                      <a:prstDash val="solid"/>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Materials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7.6%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0007"/>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Utilities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8.6%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lnTlToBr w="12700" cmpd="sng">
                      <a:noFill/>
                      <a:prstDash val="solid"/>
                    </a:lnTlToBr>
                    <a:lnBlToTr w="12700" cmpd="sng">
                      <a:noFill/>
                      <a:prstDash val="solid"/>
                    </a:lnBlToTr>
                    <a:solidFill>
                      <a:srgbClr val="F93F26"/>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15.5%</a:t>
                      </a:r>
                    </a:p>
                  </a:txBody>
                  <a:tcPr marL="0" marR="0" marT="0" marB="0" anchor="ctr">
                    <a:lnL w="12700" cap="flat" cmpd="sng" algn="ctr">
                      <a:solidFill>
                        <a:schemeClr val="bg1"/>
                      </a:solidFill>
                      <a:prstDash val="solid"/>
                      <a:round/>
                      <a:headEnd type="none" w="med" len="med"/>
                      <a:tailEnd type="none" w="med" len="med"/>
                    </a:lnL>
                    <a:lnR w="19050" cap="flat" cmpd="sng" algn="ctr">
                      <a:solidFill>
                        <a:srgbClr val="FF0000"/>
                      </a:solidFill>
                      <a:prstDash val="sysDash"/>
                      <a:round/>
                      <a:headEnd type="none" w="med" len="med"/>
                      <a:tailEnd type="none" w="med" len="med"/>
                    </a:lnR>
                    <a:lnB w="12700" cap="flat" cmpd="sng" algn="ctr">
                      <a:solidFill>
                        <a:schemeClr val="bg1"/>
                      </a:solidFill>
                      <a:prstDash val="solid"/>
                      <a:round/>
                      <a:headEnd type="none" w="med" len="med"/>
                      <a:tailEnd type="none" w="med" len="med"/>
                    </a:lnB>
                    <a:solidFill>
                      <a:srgbClr val="339933"/>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-8.3%</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a:t>
                      </a:r>
                      <a:r>
                        <a:rPr lang="en-US" sz="1000" b="0" i="0" u="none" strike="noStrike" baseline="0" dirty="0">
                          <a:solidFill>
                            <a:schemeClr val="bg1"/>
                          </a:solidFill>
                          <a:effectLst/>
                          <a:latin typeface="Arial Narrow" panose="020B0606020202030204" pitchFamily="34" charset="0"/>
                          <a:cs typeface="Calibri" panose="020F0502020204030204" pitchFamily="34" charset="0"/>
                        </a:rPr>
                        <a:t> </a:t>
                      </a:r>
                      <a:r>
                        <a:rPr lang="en-US" sz="1000" b="0" i="0" u="none" strike="noStrike" dirty="0">
                          <a:solidFill>
                            <a:schemeClr val="bg1"/>
                          </a:solidFill>
                          <a:effectLst/>
                          <a:latin typeface="Arial Narrow" panose="020B0606020202030204" pitchFamily="34" charset="0"/>
                          <a:cs typeface="Calibri" panose="020F0502020204030204" pitchFamily="34" charset="0"/>
                        </a:rPr>
                        <a:t>Disc.</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10.6%</a:t>
                      </a:r>
                    </a:p>
                  </a:txBody>
                  <a:tcPr marL="0" marR="0" marT="0" marB="0" anchor="ctr">
                    <a:lnL w="19050" cap="flat" cmpd="sng" algn="ctr">
                      <a:solidFill>
                        <a:srgbClr val="FF0000"/>
                      </a:solidFill>
                      <a:prstDash val="sysDash"/>
                      <a:round/>
                      <a:headEnd type="none" w="med" len="med"/>
                      <a:tailEnd type="none" w="med" len="med"/>
                    </a:lnL>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Utilities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10.7%</a:t>
                      </a:r>
                    </a:p>
                  </a:txBody>
                  <a:tcPr marL="0" marR="0" marT="0" marB="0" anchor="ctr">
                    <a:lnB w="19050" cap="flat" cmpd="sng" algn="ctr">
                      <a:solidFill>
                        <a:srgbClr val="FF0000"/>
                      </a:solidFill>
                      <a:prstDash val="sysDash"/>
                      <a:round/>
                      <a:headEnd type="none" w="med" len="med"/>
                      <a:tailEnd type="none" w="med" len="med"/>
                    </a:lnB>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-9.2%</a:t>
                      </a:r>
                    </a:p>
                  </a:txBody>
                  <a:tcPr marL="0" marR="0" marT="0" marB="0" anchor="ctr">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21.3%</a:t>
                      </a:r>
                    </a:p>
                  </a:txBody>
                  <a:tcPr marL="0" marR="0" marT="0" marB="0" anchor="ctr">
                    <a:solidFill>
                      <a:schemeClr val="accent1">
                        <a:lumMod val="75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4.2%</a:t>
                      </a:r>
                    </a:p>
                  </a:txBody>
                  <a:tcPr marL="0" marR="0" marT="0" marB="0" anchor="ctr">
                    <a:solidFill>
                      <a:schemeClr val="accent6"/>
                    </a:solidFill>
                  </a:tcPr>
                </a:tc>
                <a:tc>
                  <a:txBody>
                    <a:bodyPr/>
                    <a:lstStyle/>
                    <a:p>
                      <a:pPr algn="ctr" fontAlgn="b"/>
                      <a:r>
                        <a:rPr lang="en-US" sz="1000" b="0" i="0" u="none" strike="noStrike" dirty="0">
                          <a:solidFill>
                            <a:schemeClr val="bg1"/>
                          </a:solidFill>
                          <a:effectLst/>
                          <a:latin typeface="Arial Narrow" panose="020B0606020202030204" pitchFamily="34" charset="0"/>
                        </a:rPr>
                        <a:t>Cons. Disc.</a:t>
                      </a:r>
                    </a:p>
                    <a:p>
                      <a:pPr algn="ctr" fontAlgn="b"/>
                      <a:r>
                        <a:rPr lang="en-US" sz="1000" b="0" i="0" u="none" strike="noStrike" dirty="0">
                          <a:solidFill>
                            <a:schemeClr val="bg1"/>
                          </a:solidFill>
                          <a:effectLst/>
                          <a:latin typeface="Arial Narrow" panose="020B0606020202030204" pitchFamily="34" charset="0"/>
                        </a:rPr>
                        <a:t>18.4%</a:t>
                      </a:r>
                    </a:p>
                  </a:txBody>
                  <a:tcPr marL="0" marR="0" marT="0" marB="0" anchor="ctr">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rPr>
                        <a:t>Financials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-9.4%</a:t>
                      </a:r>
                    </a:p>
                  </a:txBody>
                  <a:tcPr marL="9525" marR="9525" marT="9525" marB="0" anchor="ctr">
                    <a:lnT w="12700" cap="flat" cmpd="sng" algn="ctr">
                      <a:solidFill>
                        <a:schemeClr val="bg1"/>
                      </a:solidFill>
                      <a:prstDash val="solid"/>
                      <a:round/>
                      <a:headEnd type="none" w="med" len="med"/>
                      <a:tailEnd type="none" w="med" len="med"/>
                    </a:lnT>
                    <a:solidFill>
                      <a:srgbClr val="558A9F"/>
                    </a:solidFill>
                  </a:tcPr>
                </a:tc>
                <a:tc>
                  <a:txBody>
                    <a:bodyPr/>
                    <a:lstStyle/>
                    <a:p>
                      <a:pPr algn="ctr" fontAlgn="ctr"/>
                      <a:r>
                        <a:rPr lang="en-US" sz="1000" b="0" i="0" u="none" strike="noStrike" dirty="0">
                          <a:solidFill>
                            <a:schemeClr val="bg1"/>
                          </a:solidFill>
                          <a:effectLst/>
                          <a:latin typeface="Arial Narrow" panose="020B0606020202030204" pitchFamily="34" charset="0"/>
                        </a:rPr>
                        <a:t>Real Estate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6.9%</a:t>
                      </a:r>
                    </a:p>
                  </a:txBody>
                  <a:tcPr marL="9525" marR="9525" marT="9525"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rPr>
                        <a:t>Cons. Disc.</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11.9%</a:t>
                      </a:r>
                    </a:p>
                  </a:txBody>
                  <a:tcPr marL="9525" marR="9525" marT="9525" marB="0" anchor="ctr">
                    <a:solidFill>
                      <a:srgbClr val="94854A"/>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R w="12700" cap="flat" cmpd="sng" algn="ctr">
                      <a:solidFill>
                        <a:schemeClr val="bg1"/>
                      </a:solidFill>
                      <a:prstDash val="solid"/>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Utilities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7.5%</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93F26"/>
                    </a:solidFill>
                  </a:tcPr>
                </a:tc>
                <a:extLst>
                  <a:ext uri="{0D108BD9-81ED-4DB2-BD59-A6C34878D82A}">
                    <a16:rowId xmlns:a16="http://schemas.microsoft.com/office/drawing/2014/main" val="10008"/>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TSX</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7.6%</a:t>
                      </a:r>
                    </a:p>
                  </a:txBody>
                  <a:tcPr marL="9525" marR="9525" marT="9525"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rgbClr val="26272A"/>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L w="19050" cap="flat" cmpd="sng" algn="ctr">
                      <a:solidFill>
                        <a:srgbClr val="FF0000"/>
                      </a:solidFill>
                      <a:prstDash val="sysDash"/>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13.7%</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rgbClr val="FF0000"/>
                      </a:solidFill>
                      <a:prstDash val="sysDash"/>
                      <a:round/>
                      <a:headEnd type="none" w="med" len="med"/>
                      <a:tailEnd type="none" w="med" len="med"/>
                    </a:lnB>
                    <a:solidFill>
                      <a:schemeClr val="accent1">
                        <a:lumMod val="75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Industrials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-11.1%</a:t>
                      </a:r>
                    </a:p>
                  </a:txBody>
                  <a:tcPr marL="0" marR="0" marT="0" marB="0" anchor="ctr">
                    <a:lnL w="12700" cap="flat" cmpd="sng" algn="ctr">
                      <a:solidFill>
                        <a:schemeClr val="bg1"/>
                      </a:solidFill>
                      <a:prstDash val="solid"/>
                      <a:round/>
                      <a:headEnd type="none" w="med" len="med"/>
                      <a:tailEnd type="none" w="med" len="med"/>
                    </a:lnL>
                    <a:lnT w="19050" cap="flat" cmpd="sng" algn="ctr">
                      <a:solidFill>
                        <a:srgbClr val="FF0000"/>
                      </a:solidFill>
                      <a:prstDash val="sysDash"/>
                      <a:round/>
                      <a:headEnd type="none" w="med" len="med"/>
                      <a:tailEnd type="none" w="med" len="med"/>
                    </a:lnT>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9.1%</a:t>
                      </a:r>
                    </a:p>
                  </a:txBody>
                  <a:tcPr marL="0" marR="0" marT="0" marB="0" anchor="ctr">
                    <a:lnR w="19050" cap="flat" cmpd="sng" algn="ctr">
                      <a:solidFill>
                        <a:srgbClr val="FF0000"/>
                      </a:solidFill>
                      <a:prstDash val="sysDash"/>
                      <a:round/>
                      <a:headEnd type="none" w="med" len="med"/>
                      <a:tailEnd type="none" w="med" len="med"/>
                    </a:lnR>
                    <a:solidFill>
                      <a:srgbClr val="0070C0"/>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9.1%</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Financials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-9.3%</a:t>
                      </a:r>
                    </a:p>
                  </a:txBody>
                  <a:tcPr marL="0" marR="0" marT="0" marB="0" anchor="ctr">
                    <a:lnL w="19050" cap="flat" cmpd="sng" algn="ctr">
                      <a:solidFill>
                        <a:srgbClr val="FF0000"/>
                      </a:solidFill>
                      <a:prstDash val="sysDash"/>
                      <a:round/>
                      <a:headEnd type="none" w="med" len="med"/>
                      <a:tailEnd type="none" w="med" len="med"/>
                    </a:lnL>
                    <a:solidFill>
                      <a:schemeClr val="accent1">
                        <a:lumMod val="75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Disc.</a:t>
                      </a:r>
                      <a:endParaRPr lang="en-US" sz="1000" b="0" i="0" u="none" strike="noStrike" baseline="0" dirty="0">
                        <a:solidFill>
                          <a:schemeClr val="bg1"/>
                        </a:solidFill>
                        <a:effectLst/>
                        <a:latin typeface="Arial Narrow" panose="020B0606020202030204" pitchFamily="34" charset="0"/>
                        <a:cs typeface="Calibri" panose="020F0502020204030204" pitchFamily="34" charset="0"/>
                      </a:endParaRP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15.2%</a:t>
                      </a:r>
                    </a:p>
                  </a:txBody>
                  <a:tcPr marL="0" marR="0" marT="0" marB="0" anchor="ctr">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-3.7%</a:t>
                      </a:r>
                    </a:p>
                  </a:txBody>
                  <a:tcPr marL="0" marR="0" marT="0" marB="0" anchor="ctr">
                    <a:solidFill>
                      <a:srgbClr val="339933"/>
                    </a:solidFill>
                  </a:tcPr>
                </a:tc>
                <a:tc>
                  <a:txBody>
                    <a:bodyPr/>
                    <a:lstStyle/>
                    <a:p>
                      <a:pPr algn="ctr" fontAlgn="b"/>
                      <a:r>
                        <a:rPr lang="en-US" sz="1000" b="0" i="0" u="none" strike="noStrike" dirty="0">
                          <a:solidFill>
                            <a:schemeClr val="bg1"/>
                          </a:solidFill>
                          <a:effectLst/>
                          <a:latin typeface="Arial Narrow" panose="020B0606020202030204" pitchFamily="34" charset="0"/>
                        </a:rPr>
                        <a:t>Industrials</a:t>
                      </a:r>
                    </a:p>
                    <a:p>
                      <a:pPr algn="ctr" fontAlgn="b"/>
                      <a:r>
                        <a:rPr lang="en-US" sz="1000" b="0" i="0" u="none" strike="noStrike" dirty="0">
                          <a:solidFill>
                            <a:schemeClr val="bg1"/>
                          </a:solidFill>
                          <a:effectLst/>
                          <a:latin typeface="Arial Narrow" panose="020B0606020202030204" pitchFamily="34" charset="0"/>
                        </a:rPr>
                        <a:t>16.5%</a:t>
                      </a:r>
                    </a:p>
                  </a:txBody>
                  <a:tcPr marL="0" marR="0" marT="0" marB="0" anchor="ctr">
                    <a:solidFill>
                      <a:srgbClr val="662AA2"/>
                    </a:solidFill>
                  </a:tcPr>
                </a:tc>
                <a:tc>
                  <a:txBody>
                    <a:bodyPr/>
                    <a:lstStyle/>
                    <a:p>
                      <a:pPr algn="ctr" fontAlgn="ctr"/>
                      <a:r>
                        <a:rPr lang="en-US" sz="1000" b="0" i="0" u="none" strike="noStrike" dirty="0">
                          <a:solidFill>
                            <a:schemeClr val="bg1"/>
                          </a:solidFill>
                          <a:effectLst/>
                          <a:latin typeface="Arial Narrow" panose="020B0606020202030204" pitchFamily="34" charset="0"/>
                        </a:rPr>
                        <a:t>Utilities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-10.6%</a:t>
                      </a:r>
                    </a:p>
                  </a:txBody>
                  <a:tcPr marL="9525" marR="9525" marT="9525" marB="0" anchor="ctr">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rPr>
                        <a:t>Energy</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6.7%</a:t>
                      </a:r>
                    </a:p>
                  </a:txBody>
                  <a:tcPr marL="9525" marR="9525" marT="9525"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rPr>
                        <a:t>Industrials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9.7%</a:t>
                      </a:r>
                    </a:p>
                  </a:txBody>
                  <a:tcPr marL="9525" marR="9525" marT="9525" marB="0" anchor="ctr">
                    <a:solidFill>
                      <a:srgbClr val="662AA2"/>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Energy</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6.1%</a:t>
                      </a:r>
                    </a:p>
                  </a:txBody>
                  <a:tcPr marL="9525" marR="9525" marT="9525" marB="0" anchor="ctr">
                    <a:lnT w="12700" cap="flat" cmpd="sng" algn="ctr">
                      <a:solidFill>
                        <a:schemeClr val="bg1"/>
                      </a:solidFill>
                      <a:prstDash val="solid"/>
                      <a:round/>
                      <a:headEnd type="none" w="med" len="med"/>
                      <a:tailEnd type="none" w="med" len="med"/>
                    </a:lnT>
                    <a:solidFill>
                      <a:srgbClr val="663300"/>
                    </a:solidFill>
                  </a:tcPr>
                </a:tc>
                <a:extLst>
                  <a:ext uri="{0D108BD9-81ED-4DB2-BD59-A6C34878D82A}">
                    <a16:rowId xmlns:a16="http://schemas.microsoft.com/office/drawing/2014/main" val="10009"/>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Energy</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6.6%</a:t>
                      </a:r>
                    </a:p>
                  </a:txBody>
                  <a:tcPr marL="9525" marR="9525" marT="9525" marB="0" anchor="ctr">
                    <a:lnT w="19050" cap="flat" cmpd="sng" algn="ctr">
                      <a:solidFill>
                        <a:srgbClr val="FF0000"/>
                      </a:solidFill>
                      <a:prstDash val="sysDash"/>
                      <a:round/>
                      <a:headEnd type="none" w="med" len="med"/>
                      <a:tailEnd type="none" w="med" len="med"/>
                    </a:lnT>
                    <a:solidFill>
                      <a:srgbClr val="66330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lnR w="19050" cap="flat" cmpd="sng" algn="ctr">
                      <a:solidFill>
                        <a:srgbClr val="FF0000"/>
                      </a:solidFill>
                      <a:prstDash val="sysDash"/>
                      <a:round/>
                      <a:headEnd type="none" w="med" len="med"/>
                      <a:tailEnd type="none" w="med" len="med"/>
                    </a:lnR>
                    <a:solidFill>
                      <a:schemeClr val="bg1"/>
                    </a:solidFill>
                  </a:tcPr>
                </a:tc>
                <a:tc>
                  <a:txBody>
                    <a:bodyPr/>
                    <a:lstStyle/>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TSX </a:t>
                      </a:r>
                    </a:p>
                    <a:p>
                      <a:pPr algn="ctr" fontAlgn="ctr"/>
                      <a:r>
                        <a:rPr lang="en-US" sz="1000" b="1" i="0" u="none" strike="noStrike" dirty="0">
                          <a:solidFill>
                            <a:schemeClr val="bg1"/>
                          </a:solidFill>
                          <a:effectLst/>
                          <a:latin typeface="Arial Narrow" panose="020B0606020202030204" pitchFamily="34" charset="0"/>
                          <a:cs typeface="Calibri" panose="020F0502020204030204" pitchFamily="34" charset="0"/>
                        </a:rPr>
                        <a:t>10.5%</a:t>
                      </a:r>
                    </a:p>
                  </a:txBody>
                  <a:tcPr marL="0" marR="0" marT="0" marB="0" anchor="ctr">
                    <a:lnL w="19050" cap="flat" cmpd="sng" algn="ctr">
                      <a:solidFill>
                        <a:srgbClr val="FF0000"/>
                      </a:solidFill>
                      <a:prstDash val="sysDash"/>
                      <a:round/>
                      <a:headEnd type="none" w="med" len="med"/>
                      <a:tailEnd type="none" w="med" len="med"/>
                    </a:lnL>
                    <a:lnR w="19050" cap="flat" cmpd="sng" algn="ctr">
                      <a:solidFill>
                        <a:srgbClr val="FF0000"/>
                      </a:solidFill>
                      <a:prstDash val="sysDash"/>
                      <a:round/>
                      <a:headEnd type="none" w="med" len="med"/>
                      <a:tailEnd type="none" w="med" len="med"/>
                    </a:lnR>
                    <a:lnT w="19050" cap="flat" cmpd="sng" algn="ctr">
                      <a:solidFill>
                        <a:srgbClr val="FF0000"/>
                      </a:solidFill>
                      <a:prstDash val="sysDash"/>
                      <a:round/>
                      <a:headEnd type="none" w="med" len="med"/>
                      <a:tailEnd type="none" w="med" len="med"/>
                    </a:lnT>
                    <a:lnB w="19050" cap="flat" cmpd="sng" algn="ctr">
                      <a:solidFill>
                        <a:srgbClr val="FF0000"/>
                      </a:solidFill>
                      <a:prstDash val="sysDash"/>
                      <a:round/>
                      <a:headEnd type="none" w="med" len="med"/>
                      <a:tailEnd type="none" w="med" len="med"/>
                    </a:lnB>
                    <a:solidFill>
                      <a:schemeClr val="tx1">
                        <a:lumMod val="50000"/>
                      </a:schemeClr>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-15.6%</a:t>
                      </a:r>
                    </a:p>
                  </a:txBody>
                  <a:tcPr marL="0" marR="0" marT="0" marB="0" anchor="ctr">
                    <a:lnL w="19050" cap="flat" cmpd="sng" algn="ctr">
                      <a:solidFill>
                        <a:srgbClr val="FF0000"/>
                      </a:solidFill>
                      <a:prstDash val="sysDash"/>
                      <a:round/>
                      <a:headEnd type="none" w="med" len="med"/>
                      <a:tailEnd type="none" w="med" len="med"/>
                    </a:lnL>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7.4%</a:t>
                      </a:r>
                    </a:p>
                  </a:txBody>
                  <a:tcPr marL="0" marR="0" marT="0" marB="0" anchor="ctr">
                    <a:solidFill>
                      <a:srgbClr val="002567"/>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7.7%</a:t>
                      </a:r>
                    </a:p>
                  </a:txBody>
                  <a:tcPr marL="0" marR="0" marT="0" marB="0" anchor="ctr">
                    <a:lnT w="19050" cap="flat" cmpd="sng" algn="ctr">
                      <a:solidFill>
                        <a:srgbClr val="FF0000"/>
                      </a:solidFill>
                      <a:prstDash val="sysDash"/>
                      <a:round/>
                      <a:headEnd type="none" w="med" len="med"/>
                      <a:tailEnd type="none" w="med" len="med"/>
                    </a:lnT>
                    <a:solidFill>
                      <a:schemeClr val="accent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Disc.</a:t>
                      </a:r>
                      <a:endParaRPr lang="en-US" sz="1000" b="0" i="0" u="none" strike="noStrike" baseline="0" dirty="0">
                        <a:solidFill>
                          <a:schemeClr val="bg1"/>
                        </a:solidFill>
                        <a:effectLst/>
                        <a:latin typeface="Arial Narrow" panose="020B0606020202030204" pitchFamily="34" charset="0"/>
                        <a:cs typeface="Calibri" panose="020F0502020204030204" pitchFamily="34" charset="0"/>
                      </a:endParaRP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-15.9%</a:t>
                      </a:r>
                    </a:p>
                  </a:txBody>
                  <a:tcPr marL="0" marR="0" marT="0" marB="0" anchor="ctr">
                    <a:solidFill>
                      <a:srgbClr val="94854A"/>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Cons. Staples 14.3%</a:t>
                      </a:r>
                    </a:p>
                  </a:txBody>
                  <a:tcPr marL="0" marR="0" marT="0" marB="0" anchor="ctr">
                    <a:solidFill>
                      <a:schemeClr val="accent6"/>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Real Estate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-8.6%</a:t>
                      </a:r>
                    </a:p>
                  </a:txBody>
                  <a:tcPr marL="0" marR="0" marT="0" marB="0" anchor="ctr">
                    <a:solidFill>
                      <a:srgbClr val="0070C0"/>
                    </a:solidFill>
                  </a:tcPr>
                </a:tc>
                <a:tc>
                  <a:txBody>
                    <a:bodyPr/>
                    <a:lstStyle/>
                    <a:p>
                      <a:pPr algn="ctr" fontAlgn="b"/>
                      <a:r>
                        <a:rPr lang="en-US" sz="1000" b="0" i="0" u="none" strike="noStrike" dirty="0">
                          <a:solidFill>
                            <a:schemeClr val="bg1"/>
                          </a:solidFill>
                          <a:effectLst/>
                          <a:latin typeface="Arial Narrow" panose="020B0606020202030204" pitchFamily="34" charset="0"/>
                        </a:rPr>
                        <a:t>Utilities</a:t>
                      </a:r>
                    </a:p>
                    <a:p>
                      <a:pPr algn="ctr" fontAlgn="b"/>
                      <a:r>
                        <a:rPr lang="en-US" sz="1000" b="0" i="0" u="none" strike="noStrike" dirty="0">
                          <a:solidFill>
                            <a:schemeClr val="bg1"/>
                          </a:solidFill>
                          <a:effectLst/>
                          <a:latin typeface="Arial Narrow" panose="020B0606020202030204" pitchFamily="34" charset="0"/>
                        </a:rPr>
                        <a:t>11.6%</a:t>
                      </a:r>
                    </a:p>
                  </a:txBody>
                  <a:tcPr marL="0" marR="0" marT="0" marB="0" anchor="ctr">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rPr>
                        <a:t>Real Estate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-21.5%</a:t>
                      </a:r>
                    </a:p>
                  </a:txBody>
                  <a:tcPr marL="9525" marR="9525" marT="9525" marB="0" anchor="ctr">
                    <a:solidFill>
                      <a:srgbClr val="0070C0"/>
                    </a:solidFill>
                  </a:tcPr>
                </a:tc>
                <a:tc>
                  <a:txBody>
                    <a:bodyPr/>
                    <a:lstStyle/>
                    <a:p>
                      <a:pPr algn="ctr" fontAlgn="ctr"/>
                      <a:r>
                        <a:rPr lang="en-US" sz="1000" b="0" i="0" u="none" strike="noStrike" dirty="0">
                          <a:solidFill>
                            <a:schemeClr val="bg1"/>
                          </a:solidFill>
                          <a:effectLst/>
                          <a:latin typeface="Arial Narrow" panose="020B0606020202030204" pitchFamily="34" charset="0"/>
                        </a:rPr>
                        <a:t>Utilities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0.2%</a:t>
                      </a:r>
                    </a:p>
                  </a:txBody>
                  <a:tcPr marL="9525" marR="9525" marT="9525" marB="0" anchor="ctr">
                    <a:solidFill>
                      <a:srgbClr val="F93F26"/>
                    </a:solidFill>
                  </a:tcPr>
                </a:tc>
                <a:tc>
                  <a:txBody>
                    <a:bodyPr/>
                    <a:lstStyle/>
                    <a:p>
                      <a:pPr algn="ctr" fontAlgn="ctr"/>
                      <a:r>
                        <a:rPr lang="en-US" sz="1000" b="0" i="0" u="none" strike="noStrike" dirty="0">
                          <a:solidFill>
                            <a:schemeClr val="bg1"/>
                          </a:solidFill>
                          <a:effectLst/>
                          <a:latin typeface="Arial Narrow" panose="020B0606020202030204" pitchFamily="34" charset="0"/>
                        </a:rPr>
                        <a:t>Health Care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8.2%</a:t>
                      </a:r>
                    </a:p>
                  </a:txBody>
                  <a:tcPr marL="9525" marR="9525" marT="9525" marB="0" anchor="ctr">
                    <a:solidFill>
                      <a:srgbClr val="14ACA8"/>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Real Estate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6.1%</a:t>
                      </a:r>
                    </a:p>
                  </a:txBody>
                  <a:tcPr marL="9525" marR="9525" marT="9525" marB="0" anchor="ctr">
                    <a:solidFill>
                      <a:srgbClr val="0070C0"/>
                    </a:solidFill>
                  </a:tcPr>
                </a:tc>
                <a:extLst>
                  <a:ext uri="{0D108BD9-81ED-4DB2-BD59-A6C34878D82A}">
                    <a16:rowId xmlns:a16="http://schemas.microsoft.com/office/drawing/2014/main" val="10010"/>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Materials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3.8%</a:t>
                      </a:r>
                    </a:p>
                  </a:txBody>
                  <a:tcPr marL="9525" marR="9525" marT="9525" marB="0" anchor="ctr">
                    <a:solidFill>
                      <a:srgbClr val="FFC00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-2.5%</a:t>
                      </a:r>
                    </a:p>
                  </a:txBody>
                  <a:tcPr marL="0" marR="0" marT="0" marB="0" anchor="ctr">
                    <a:lnT w="19050" cap="flat" cmpd="sng" algn="ctr">
                      <a:solidFill>
                        <a:srgbClr val="FF0000"/>
                      </a:solidFill>
                      <a:prstDash val="sysDash"/>
                      <a:round/>
                      <a:headEnd type="none" w="med" len="med"/>
                      <a:tailEnd type="none" w="med" len="med"/>
                    </a:lnT>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-21.0%</a:t>
                      </a:r>
                    </a:p>
                  </a:txBody>
                  <a:tcPr marL="0" marR="0" marT="0" marB="0" anchor="ctr">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Info Tech  </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5.2%</a:t>
                      </a:r>
                    </a:p>
                  </a:txBody>
                  <a:tcPr marL="0" marR="0" marT="0" marB="0" anchor="ctr">
                    <a:solidFill>
                      <a:schemeClr val="accent4"/>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Materials</a:t>
                      </a:r>
                    </a:p>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7.6%</a:t>
                      </a:r>
                    </a:p>
                  </a:txBody>
                  <a:tcPr marL="0" marR="0" marT="0" marB="0" anchor="ctr">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-15.9%</a:t>
                      </a:r>
                    </a:p>
                  </a:txBody>
                  <a:tcPr marL="0" marR="0" marT="0"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Comm. Services 12.9%</a:t>
                      </a:r>
                    </a:p>
                  </a:txBody>
                  <a:tcPr marL="0" marR="0" marT="0" marB="0" anchor="ctr">
                    <a:solidFill>
                      <a:srgbClr val="339933"/>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-22.9%</a:t>
                      </a:r>
                    </a:p>
                  </a:txBody>
                  <a:tcPr marL="0" marR="0" marT="0" marB="0" anchor="ctr">
                    <a:solidFill>
                      <a:srgbClr val="14ACA8"/>
                    </a:solidFill>
                  </a:tcPr>
                </a:tc>
                <a:tc>
                  <a:txBody>
                    <a:bodyPr/>
                    <a:lstStyle/>
                    <a:p>
                      <a:pPr algn="ctr" fontAlgn="b"/>
                      <a:r>
                        <a:rPr lang="en-US" sz="1000" b="0" i="0" u="none" strike="noStrike" dirty="0">
                          <a:solidFill>
                            <a:schemeClr val="bg1"/>
                          </a:solidFill>
                          <a:effectLst/>
                          <a:latin typeface="Arial Narrow" panose="020B0606020202030204" pitchFamily="34" charset="0"/>
                        </a:rPr>
                        <a:t>Materials</a:t>
                      </a:r>
                    </a:p>
                    <a:p>
                      <a:pPr algn="ctr" fontAlgn="b"/>
                      <a:r>
                        <a:rPr lang="en-US" sz="1000" b="0" i="0" u="none" strike="noStrike" dirty="0">
                          <a:solidFill>
                            <a:schemeClr val="bg1"/>
                          </a:solidFill>
                          <a:effectLst/>
                          <a:latin typeface="Arial Narrow" panose="020B0606020202030204" pitchFamily="34" charset="0"/>
                        </a:rPr>
                        <a:t>4.1%</a:t>
                      </a:r>
                    </a:p>
                  </a:txBody>
                  <a:tcPr marL="0" marR="0" marT="0" marB="0" anchor="ctr">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rPr>
                        <a:t>Info Tech</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-52.0%</a:t>
                      </a:r>
                    </a:p>
                  </a:txBody>
                  <a:tcPr marL="9525" marR="9525" marT="9525" marB="0" anchor="ctr">
                    <a:solidFill>
                      <a:srgbClr val="588886"/>
                    </a:solidFill>
                  </a:tcPr>
                </a:tc>
                <a:tc>
                  <a:txBody>
                    <a:bodyPr/>
                    <a:lstStyle/>
                    <a:p>
                      <a:pPr algn="ctr" fontAlgn="ctr"/>
                      <a:r>
                        <a:rPr lang="en-US" sz="1000" b="0" i="0" u="none" strike="noStrike" dirty="0">
                          <a:solidFill>
                            <a:schemeClr val="bg1"/>
                          </a:solidFill>
                          <a:effectLst/>
                          <a:latin typeface="Arial Narrow" panose="020B0606020202030204" pitchFamily="34" charset="0"/>
                        </a:rPr>
                        <a:t>Materials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-1.3%</a:t>
                      </a:r>
                    </a:p>
                  </a:txBody>
                  <a:tcPr marL="9525" marR="9525" marT="9525" marB="0" anchor="ctr">
                    <a:solidFill>
                      <a:srgbClr val="FFC000"/>
                    </a:solidFill>
                  </a:tcPr>
                </a:tc>
                <a:tc>
                  <a:txBody>
                    <a:bodyPr/>
                    <a:lstStyle/>
                    <a:p>
                      <a:pPr algn="ctr" fontAlgn="ctr"/>
                      <a:r>
                        <a:rPr lang="en-US" sz="1000" b="0" i="0" u="none" strike="noStrike" dirty="0">
                          <a:solidFill>
                            <a:schemeClr val="bg1"/>
                          </a:solidFill>
                          <a:effectLst/>
                          <a:latin typeface="Arial Narrow" panose="020B0606020202030204" pitchFamily="34" charset="0"/>
                        </a:rPr>
                        <a:t>Real Estate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5.5%</a:t>
                      </a:r>
                    </a:p>
                  </a:txBody>
                  <a:tcPr marL="9525" marR="9525" marT="9525" marB="0" anchor="ctr">
                    <a:solidFill>
                      <a:srgbClr val="0070C0"/>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Comm. Services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3.1%</a:t>
                      </a:r>
                    </a:p>
                  </a:txBody>
                  <a:tcPr marL="9525" marR="9525" marT="9525" marB="0" anchor="ctr">
                    <a:solidFill>
                      <a:srgbClr val="2C852C"/>
                    </a:solidFill>
                  </a:tcPr>
                </a:tc>
                <a:extLst>
                  <a:ext uri="{0D108BD9-81ED-4DB2-BD59-A6C34878D82A}">
                    <a16:rowId xmlns:a16="http://schemas.microsoft.com/office/drawing/2014/main" val="10011"/>
                  </a:ext>
                </a:extLst>
              </a:tr>
              <a:tr h="374904">
                <a:tc>
                  <a:txBody>
                    <a:bodyPr/>
                    <a:lstStyle/>
                    <a:p>
                      <a:pPr algn="ctr" fontAlgn="ctr"/>
                      <a:r>
                        <a:rPr lang="en-US" sz="1000" b="0" i="0" u="none" strike="noStrike" dirty="0">
                          <a:solidFill>
                            <a:schemeClr val="bg1"/>
                          </a:solidFill>
                          <a:effectLst/>
                          <a:latin typeface="Arial Narrow" panose="020B0606020202030204" pitchFamily="34" charset="0"/>
                        </a:rPr>
                        <a:t>Info Tech</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-2.3%</a:t>
                      </a:r>
                    </a:p>
                  </a:txBody>
                  <a:tcPr marL="9525" marR="9525" marT="9525" marB="0" anchor="ctr">
                    <a:solidFill>
                      <a:srgbClr val="588886"/>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-4.8%</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-22.9%</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-78.4%</a:t>
                      </a:r>
                    </a:p>
                  </a:txBody>
                  <a:tcPr marL="0" marR="0" marT="0"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-7.0%</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-18.2%</a:t>
                      </a:r>
                    </a:p>
                  </a:txBody>
                  <a:tcPr marL="0" marR="0" marT="0" marB="0" anchor="ctr">
                    <a:solidFill>
                      <a:srgbClr val="663300"/>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Health Care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-10.9%</a:t>
                      </a:r>
                    </a:p>
                  </a:txBody>
                  <a:tcPr marL="0" marR="0" marT="0"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cs typeface="Calibri" panose="020F0502020204030204" pitchFamily="34" charset="0"/>
                        </a:rPr>
                        <a:t>Energy  </a:t>
                      </a:r>
                      <a:br>
                        <a:rPr lang="en-US" sz="1000" b="0" i="0" u="none" strike="noStrike" dirty="0">
                          <a:solidFill>
                            <a:schemeClr val="bg1"/>
                          </a:solidFill>
                          <a:effectLst/>
                          <a:latin typeface="Arial Narrow" panose="020B0606020202030204" pitchFamily="34" charset="0"/>
                          <a:cs typeface="Calibri" panose="020F0502020204030204" pitchFamily="34" charset="0"/>
                        </a:rPr>
                      </a:br>
                      <a:r>
                        <a:rPr lang="en-US" sz="1000" b="0" i="0" u="none" strike="noStrike" dirty="0">
                          <a:solidFill>
                            <a:schemeClr val="bg1"/>
                          </a:solidFill>
                          <a:effectLst/>
                          <a:latin typeface="Arial Narrow" panose="020B0606020202030204" pitchFamily="34" charset="0"/>
                          <a:cs typeface="Calibri" panose="020F0502020204030204" pitchFamily="34" charset="0"/>
                        </a:rPr>
                        <a:t>-26.5%</a:t>
                      </a:r>
                    </a:p>
                  </a:txBody>
                  <a:tcPr marL="0" marR="0" marT="0" marB="0" anchor="ctr">
                    <a:solidFill>
                      <a:srgbClr val="663300"/>
                    </a:solidFill>
                  </a:tcPr>
                </a:tc>
                <a:tc>
                  <a:txBody>
                    <a:bodyPr/>
                    <a:lstStyle/>
                    <a:p>
                      <a:pPr algn="ctr" fontAlgn="b"/>
                      <a:r>
                        <a:rPr lang="en-US" sz="1000" b="0" i="0" u="none" strike="noStrike" dirty="0">
                          <a:solidFill>
                            <a:schemeClr val="bg1"/>
                          </a:solidFill>
                          <a:effectLst/>
                          <a:latin typeface="Arial Narrow" panose="020B0606020202030204" pitchFamily="34" charset="0"/>
                        </a:rPr>
                        <a:t>Health Care</a:t>
                      </a:r>
                    </a:p>
                    <a:p>
                      <a:pPr algn="ctr" fontAlgn="b"/>
                      <a:r>
                        <a:rPr lang="en-US" sz="1000" b="0" i="0" u="none" strike="noStrike" dirty="0">
                          <a:solidFill>
                            <a:schemeClr val="bg1"/>
                          </a:solidFill>
                          <a:effectLst/>
                          <a:latin typeface="Arial Narrow" panose="020B0606020202030204" pitchFamily="34" charset="0"/>
                        </a:rPr>
                        <a:t>-19.6%</a:t>
                      </a:r>
                    </a:p>
                  </a:txBody>
                  <a:tcPr marL="0" marR="0" marT="0"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rPr>
                        <a:t>Health Care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-61.6%</a:t>
                      </a:r>
                    </a:p>
                  </a:txBody>
                  <a:tcPr marL="9525" marR="9525" marT="9525" marB="0" anchor="ctr">
                    <a:solidFill>
                      <a:srgbClr val="14ACA8"/>
                    </a:solidFill>
                  </a:tcPr>
                </a:tc>
                <a:tc>
                  <a:txBody>
                    <a:bodyPr/>
                    <a:lstStyle/>
                    <a:p>
                      <a:pPr algn="ctr" fontAlgn="ctr"/>
                      <a:r>
                        <a:rPr lang="en-US" sz="1000" b="0" i="0" u="none" strike="noStrike" dirty="0">
                          <a:solidFill>
                            <a:schemeClr val="bg1"/>
                          </a:solidFill>
                          <a:effectLst/>
                          <a:latin typeface="Arial Narrow" panose="020B0606020202030204" pitchFamily="34" charset="0"/>
                        </a:rPr>
                        <a:t>Comm. Services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-3.9%</a:t>
                      </a:r>
                    </a:p>
                  </a:txBody>
                  <a:tcPr marL="9525" marR="9525" marT="9525" marB="0" anchor="ctr">
                    <a:solidFill>
                      <a:srgbClr val="2C852C"/>
                    </a:solidFill>
                  </a:tcPr>
                </a:tc>
                <a:tc>
                  <a:txBody>
                    <a:bodyPr/>
                    <a:lstStyle/>
                    <a:p>
                      <a:pPr algn="ctr" fontAlgn="ctr"/>
                      <a:r>
                        <a:rPr lang="en-US" sz="1000" b="0" i="0" u="none" strike="noStrike" dirty="0">
                          <a:solidFill>
                            <a:schemeClr val="bg1"/>
                          </a:solidFill>
                          <a:effectLst/>
                          <a:latin typeface="Arial Narrow" panose="020B0606020202030204" pitchFamily="34" charset="0"/>
                        </a:rPr>
                        <a:t>Comm. Services</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-21.1%</a:t>
                      </a:r>
                    </a:p>
                  </a:txBody>
                  <a:tcPr marL="9525" marR="9525" marT="9525" marB="0" anchor="ctr">
                    <a:solidFill>
                      <a:srgbClr val="2C852C"/>
                    </a:solidFill>
                  </a:tcPr>
                </a:tc>
                <a:tc>
                  <a:txBody>
                    <a:bodyPr/>
                    <a:lstStyle/>
                    <a:p>
                      <a:pPr algn="ctr" fontAlgn="ctr"/>
                      <a:endParaRPr lang="en-US" sz="1000" b="0" i="0" u="none" strike="noStrike" dirty="0">
                        <a:solidFill>
                          <a:schemeClr val="bg1"/>
                        </a:solidFill>
                        <a:effectLst/>
                        <a:latin typeface="Arial Narrow" panose="020B0606020202030204" pitchFamily="34" charset="0"/>
                        <a:cs typeface="Calibri" panose="020F0502020204030204" pitchFamily="34" charset="0"/>
                      </a:endParaRPr>
                    </a:p>
                  </a:txBody>
                  <a:tcPr marL="0" marR="0" marT="0" marB="0" anchor="ctr">
                    <a:solidFill>
                      <a:schemeClr val="bg1"/>
                    </a:solidFill>
                  </a:tcPr>
                </a:tc>
                <a:tc>
                  <a:txBody>
                    <a:bodyPr/>
                    <a:lstStyle/>
                    <a:p>
                      <a:pPr algn="ctr" fontAlgn="ctr"/>
                      <a:r>
                        <a:rPr lang="en-US" sz="1000" b="0" i="0" u="none" strike="noStrike" dirty="0">
                          <a:solidFill>
                            <a:schemeClr val="bg1"/>
                          </a:solidFill>
                          <a:effectLst/>
                          <a:latin typeface="Arial Narrow" panose="020B0606020202030204" pitchFamily="34" charset="0"/>
                        </a:rPr>
                        <a:t>Health Care</a:t>
                      </a:r>
                      <a:br>
                        <a:rPr lang="en-US" sz="1000" b="0" i="0" u="none" strike="noStrike" dirty="0">
                          <a:solidFill>
                            <a:schemeClr val="bg1"/>
                          </a:solidFill>
                          <a:effectLst/>
                          <a:latin typeface="Arial Narrow" panose="020B0606020202030204" pitchFamily="34" charset="0"/>
                        </a:rPr>
                      </a:br>
                      <a:r>
                        <a:rPr lang="en-US" sz="1000" b="0" i="0" u="none" strike="noStrike" dirty="0">
                          <a:solidFill>
                            <a:schemeClr val="bg1"/>
                          </a:solidFill>
                          <a:effectLst/>
                          <a:latin typeface="Arial Narrow" panose="020B0606020202030204" pitchFamily="34" charset="0"/>
                        </a:rPr>
                        <a:t>-25.1%</a:t>
                      </a:r>
                    </a:p>
                  </a:txBody>
                  <a:tcPr marL="9525" marR="9525" marT="9525" marB="0" anchor="ctr">
                    <a:solidFill>
                      <a:srgbClr val="14ACA8"/>
                    </a:solidFill>
                  </a:tcPr>
                </a:tc>
                <a:extLst>
                  <a:ext uri="{0D108BD9-81ED-4DB2-BD59-A6C34878D82A}">
                    <a16:rowId xmlns:a16="http://schemas.microsoft.com/office/drawing/2014/main" val="10012"/>
                  </a:ext>
                </a:extLst>
              </a:tr>
            </a:tbl>
          </a:graphicData>
        </a:graphic>
      </p:graphicFrame>
      <p:sp>
        <p:nvSpPr>
          <p:cNvPr id="2" name="Title 1"/>
          <p:cNvSpPr>
            <a:spLocks noGrp="1"/>
          </p:cNvSpPr>
          <p:nvPr>
            <p:ph type="title"/>
          </p:nvPr>
        </p:nvSpPr>
        <p:spPr/>
        <p:txBody>
          <a:bodyPr/>
          <a:lstStyle/>
          <a:p>
            <a:r>
              <a:rPr lang="en-US" dirty="0"/>
              <a:t>S&amp;P/TSX Composite: Equity sector quilt</a:t>
            </a:r>
          </a:p>
        </p:txBody>
      </p:sp>
      <p:sp>
        <p:nvSpPr>
          <p:cNvPr id="4" name="Date Placeholder 3"/>
          <p:cNvSpPr>
            <a:spLocks noGrp="1"/>
          </p:cNvSpPr>
          <p:nvPr>
            <p:ph type="dt" sz="half" idx="10"/>
          </p:nvPr>
        </p:nvSpPr>
        <p:spPr/>
        <p:txBody>
          <a:bodyPr/>
          <a:lstStyle/>
          <a:p>
            <a:r>
              <a:rPr lang="en-US"/>
              <a:t>6-Jan-25</a:t>
            </a:r>
            <a:endParaRPr lang="en-GB" dirty="0"/>
          </a:p>
        </p:txBody>
      </p:sp>
      <p:sp>
        <p:nvSpPr>
          <p:cNvPr id="5" name="Slide Number Placeholder 4"/>
          <p:cNvSpPr>
            <a:spLocks noGrp="1"/>
          </p:cNvSpPr>
          <p:nvPr>
            <p:ph type="sldNum" sz="quarter" idx="11"/>
          </p:nvPr>
        </p:nvSpPr>
        <p:spPr/>
        <p:txBody>
          <a:bodyPr/>
          <a:lstStyle/>
          <a:p>
            <a:fld id="{25B621E3-93B7-4D21-B912-57376FAAC5A7}" type="slidenum">
              <a:rPr lang="en-GB" smtClean="0"/>
              <a:pPr/>
              <a:t>9</a:t>
            </a:fld>
            <a:endParaRPr lang="en-GB" dirty="0"/>
          </a:p>
        </p:txBody>
      </p:sp>
      <p:sp>
        <p:nvSpPr>
          <p:cNvPr id="8" name="Footer Placeholder 7"/>
          <p:cNvSpPr>
            <a:spLocks noGrp="1"/>
          </p:cNvSpPr>
          <p:nvPr>
            <p:ph type="ftr" sz="quarter" idx="15"/>
          </p:nvPr>
        </p:nvSpPr>
        <p:spPr/>
        <p:txBody>
          <a:bodyPr/>
          <a:lstStyle/>
          <a:p>
            <a:r>
              <a:rPr lang="en-US" dirty="0"/>
              <a:t>RBC Wealth Management  |  RBC Dominion Securities  |  Portfolio Advisory Group</a:t>
            </a:r>
            <a:endParaRPr lang="en-GB" dirty="0"/>
          </a:p>
        </p:txBody>
      </p:sp>
      <p:sp>
        <p:nvSpPr>
          <p:cNvPr id="9" name="Text Box 378"/>
          <p:cNvSpPr txBox="1">
            <a:spLocks noChangeArrowheads="1"/>
          </p:cNvSpPr>
          <p:nvPr/>
        </p:nvSpPr>
        <p:spPr bwMode="auto">
          <a:xfrm>
            <a:off x="575733" y="5790241"/>
            <a:ext cx="77882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lstStyle/>
          <a:p>
            <a:pPr eaLnBrk="0" hangingPunct="0">
              <a:spcAft>
                <a:spcPts val="600"/>
              </a:spcAft>
              <a:defRPr/>
            </a:pPr>
            <a:r>
              <a:rPr lang="en-US" altLang="en-US" sz="800" dirty="0"/>
              <a:t>Source: RBC Wealth Management, Bloomberg; data through 12/31/24; 10-year periods are annualized</a:t>
            </a:r>
            <a:r>
              <a:rPr lang="en-CA" sz="800" dirty="0"/>
              <a:t> </a:t>
            </a:r>
            <a:endParaRPr lang="en-US" altLang="en-US" sz="800" dirty="0"/>
          </a:p>
        </p:txBody>
      </p:sp>
    </p:spTree>
    <p:extLst>
      <p:ext uri="{BB962C8B-B14F-4D97-AF65-F5344CB8AC3E}">
        <p14:creationId xmlns:p14="http://schemas.microsoft.com/office/powerpoint/2010/main" val="349153947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theme/theme1.xml><?xml version="1.0" encoding="utf-8"?>
<a:theme xmlns:a="http://schemas.openxmlformats.org/drawingml/2006/main" name="General use">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7AFBF"/>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200" dirty="0" smtClean="0"/>
        </a:defPPr>
      </a:lstStyle>
    </a:txDef>
  </a:objectDefaults>
  <a:extraClrSchemeLst/>
  <a:extLst>
    <a:ext uri="{05A4C25C-085E-4340-85A3-A5531E510DB2}">
      <thm15:themeFamily xmlns:thm15="http://schemas.microsoft.com/office/thememl/2012/main" name="PowerPoint_Template_2015d" id="{F6E0DD43-18B0-48DE-B8FB-514BD942DF70}" vid="{8C0DAF11-5D43-4C73-B217-32C093ED8FD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 PPT</Template>
  <TotalTime>60226</TotalTime>
  <Words>2308</Words>
  <Application>Microsoft Office PowerPoint</Application>
  <PresentationFormat>Widescreen</PresentationFormat>
  <Paragraphs>579</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Arial Narrow</vt:lpstr>
      <vt:lpstr>Calibri</vt:lpstr>
      <vt:lpstr>General use</vt:lpstr>
      <vt:lpstr>PowerPoint Presentation</vt:lpstr>
      <vt:lpstr>S&amp;P/TSX Composite: Ranked calendar year total returns (1957 – 2024)</vt:lpstr>
      <vt:lpstr>S&amp;P/TSX Composite: Calendar year total returns (1957 – 2024)</vt:lpstr>
      <vt:lpstr>S&amp;P/TSX Composite: Average total returns in up years and down years</vt:lpstr>
      <vt:lpstr>S&amp;P/TSX Composite: Annual return distribution range (1957 – 2024)</vt:lpstr>
      <vt:lpstr>S&amp;P/TSX Composite: Percentage of years with positive total returns by decade</vt:lpstr>
      <vt:lpstr>S&amp;P/TSX Composite: Annual total returns (1957 – 2024)</vt:lpstr>
      <vt:lpstr>TSX Composite: Percentage of years with positive total returns by decade</vt:lpstr>
      <vt:lpstr>S&amp;P/TSX Composite: Equity sector quilt</vt:lpstr>
      <vt:lpstr>PowerPoint Presentation</vt:lpstr>
    </vt:vector>
  </TitlesOfParts>
  <Company>RBC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 Cuff</dc:creator>
  <cp:keywords>RBC Internal</cp:keywords>
  <cp:lastModifiedBy>Perks, Lesley</cp:lastModifiedBy>
  <cp:revision>2216</cp:revision>
  <cp:lastPrinted>2017-02-14T23:11:53Z</cp:lastPrinted>
  <dcterms:created xsi:type="dcterms:W3CDTF">2015-12-05T16:16:55Z</dcterms:created>
  <dcterms:modified xsi:type="dcterms:W3CDTF">2025-01-24T20:59:30Z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TT_RBC_Internal</vt:lpwstr>
  </property>
</Properties>
</file>