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9" r:id="rId1"/>
    <p:sldMasterId id="2147483824" r:id="rId2"/>
  </p:sldMasterIdLst>
  <p:notesMasterIdLst>
    <p:notesMasterId r:id="rId28"/>
  </p:notesMasterIdLst>
  <p:handoutMasterIdLst>
    <p:handoutMasterId r:id="rId29"/>
  </p:handoutMasterIdLst>
  <p:sldIdLst>
    <p:sldId id="344" r:id="rId3"/>
    <p:sldId id="260" r:id="rId4"/>
    <p:sldId id="371" r:id="rId5"/>
    <p:sldId id="345" r:id="rId6"/>
    <p:sldId id="346" r:id="rId7"/>
    <p:sldId id="348" r:id="rId8"/>
    <p:sldId id="359" r:id="rId9"/>
    <p:sldId id="351" r:id="rId10"/>
    <p:sldId id="347" r:id="rId11"/>
    <p:sldId id="352" r:id="rId12"/>
    <p:sldId id="368" r:id="rId13"/>
    <p:sldId id="354" r:id="rId14"/>
    <p:sldId id="362" r:id="rId15"/>
    <p:sldId id="364" r:id="rId16"/>
    <p:sldId id="360" r:id="rId17"/>
    <p:sldId id="357" r:id="rId18"/>
    <p:sldId id="374" r:id="rId19"/>
    <p:sldId id="365" r:id="rId20"/>
    <p:sldId id="372" r:id="rId21"/>
    <p:sldId id="369" r:id="rId22"/>
    <p:sldId id="361" r:id="rId23"/>
    <p:sldId id="373" r:id="rId24"/>
    <p:sldId id="366" r:id="rId25"/>
    <p:sldId id="342" r:id="rId26"/>
    <p:sldId id="343"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A51B0510-7526-4DDD-A422-D1B40747E048}">
          <p14:sldIdLst>
            <p14:sldId id="344"/>
            <p14:sldId id="260"/>
            <p14:sldId id="371"/>
            <p14:sldId id="345"/>
            <p14:sldId id="346"/>
            <p14:sldId id="348"/>
            <p14:sldId id="359"/>
            <p14:sldId id="351"/>
            <p14:sldId id="347"/>
            <p14:sldId id="352"/>
            <p14:sldId id="368"/>
            <p14:sldId id="354"/>
            <p14:sldId id="362"/>
            <p14:sldId id="364"/>
            <p14:sldId id="360"/>
            <p14:sldId id="357"/>
            <p14:sldId id="374"/>
            <p14:sldId id="365"/>
            <p14:sldId id="372"/>
            <p14:sldId id="369"/>
            <p14:sldId id="361"/>
            <p14:sldId id="373"/>
            <p14:sldId id="366"/>
            <p14:sldId id="342"/>
            <p14:sldId id="343"/>
          </p14:sldIdLst>
        </p14:section>
      </p14:sectionLst>
    </p:ex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a R (Insurance) Santos" initials="MS" lastIdx="44" clrIdx="0"/>
  <p:cmAuthor id="1" name="Adam Littlejohn" initials="A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567"/>
    <a:srgbClr val="293C60"/>
    <a:srgbClr val="4B4F54"/>
    <a:srgbClr val="51B5E0"/>
    <a:srgbClr val="C1B5A5"/>
    <a:srgbClr val="87AFBF"/>
    <a:srgbClr val="F93F26"/>
    <a:srgbClr val="AABA0A"/>
    <a:srgbClr val="D6CE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88058" autoAdjust="0"/>
  </p:normalViewPr>
  <p:slideViewPr>
    <p:cSldViewPr snapToGrid="0" showGuides="1">
      <p:cViewPr>
        <p:scale>
          <a:sx n="66" d="100"/>
          <a:sy n="66" d="100"/>
        </p:scale>
        <p:origin x="-1998" y="-336"/>
      </p:cViewPr>
      <p:guideLst>
        <p:guide orient="horz" pos="2160"/>
        <p:guide pos="2880"/>
      </p:guideLst>
    </p:cSldViewPr>
  </p:slideViewPr>
  <p:notesTextViewPr>
    <p:cViewPr>
      <p:scale>
        <a:sx n="1" d="1"/>
        <a:sy n="1" d="1"/>
      </p:scale>
      <p:origin x="0" y="0"/>
    </p:cViewPr>
  </p:notesTextViewPr>
  <p:sorterViewPr>
    <p:cViewPr>
      <p:scale>
        <a:sx n="20" d="100"/>
        <a:sy n="20" d="100"/>
      </p:scale>
      <p:origin x="0" y="2888"/>
    </p:cViewPr>
  </p:sorterViewPr>
  <p:notesViewPr>
    <p:cSldViewPr snapToGrid="0" showGuides="1">
      <p:cViewPr varScale="1">
        <p:scale>
          <a:sx n="51" d="100"/>
          <a:sy n="51" d="100"/>
        </p:scale>
        <p:origin x="-2318" y="-8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7B4C8B2-A7DB-42C3-9F99-3039C5C94690}" type="datetimeFigureOut">
              <a:rPr lang="en-GB" smtClean="0"/>
              <a:t>06/06/2016</a:t>
            </a:fld>
            <a:endParaRPr lang="en-GB"/>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CF73439-917E-4819-A304-561D45CA53E6}" type="slidenum">
              <a:rPr lang="en-GB" smtClean="0"/>
              <a:t>‹#›</a:t>
            </a:fld>
            <a:endParaRPr lang="en-GB"/>
          </a:p>
        </p:txBody>
      </p:sp>
    </p:spTree>
    <p:extLst>
      <p:ext uri="{BB962C8B-B14F-4D97-AF65-F5344CB8AC3E}">
        <p14:creationId xmlns:p14="http://schemas.microsoft.com/office/powerpoint/2010/main" val="24033540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F033A9-7130-4998-8CC8-1B5FE87710ED}" type="datetimeFigureOut">
              <a:rPr lang="en-GB" smtClean="0"/>
              <a:t>06/06/2016</a:t>
            </a:fld>
            <a:endParaRPr lang="en-GB"/>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378AAFC-4B30-4204-9849-0711C279DE3B}" type="slidenum">
              <a:rPr lang="en-GB" smtClean="0"/>
              <a:t>‹#›</a:t>
            </a:fld>
            <a:endParaRPr lang="en-GB"/>
          </a:p>
        </p:txBody>
      </p:sp>
    </p:spTree>
    <p:extLst>
      <p:ext uri="{BB962C8B-B14F-4D97-AF65-F5344CB8AC3E}">
        <p14:creationId xmlns:p14="http://schemas.microsoft.com/office/powerpoint/2010/main" val="7457088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Clr>
                <a:schemeClr val="accent6"/>
              </a:buClr>
            </a:pPr>
            <a:r>
              <a:rPr lang="en-US" altLang="en-US" sz="1200" b="0" dirty="0" smtClean="0">
                <a:solidFill>
                  <a:schemeClr val="tx1"/>
                </a:solidFill>
                <a:latin typeface="Arial" panose="020B0604020202020204" pitchFamily="34" charset="0"/>
                <a:ea typeface="ＭＳ Ｐゴシック" pitchFamily="34" charset="-128"/>
                <a:cs typeface="Arial" panose="020B0604020202020204" pitchFamily="34" charset="0"/>
              </a:rPr>
              <a:t>An estate is the total property, real and personal, owned by an individual prior to distribution through a trust or will.</a:t>
            </a:r>
            <a:endParaRPr lang="en-US" altLang="en-US" sz="1200" b="0" dirty="0">
              <a:solidFill>
                <a:schemeClr val="tx1"/>
              </a:solidFill>
              <a:latin typeface="Arial" panose="020B0604020202020204" pitchFamily="34" charset="0"/>
              <a:ea typeface="ＭＳ Ｐゴシック" pitchFamily="34" charset="-128"/>
              <a:cs typeface="Arial" panose="020B0604020202020204" pitchFamily="34" charset="0"/>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3</a:t>
            </a:fld>
            <a:endParaRPr lang="en-GB"/>
          </a:p>
        </p:txBody>
      </p:sp>
    </p:spTree>
    <p:extLst>
      <p:ext uri="{BB962C8B-B14F-4D97-AF65-F5344CB8AC3E}">
        <p14:creationId xmlns:p14="http://schemas.microsoft.com/office/powerpoint/2010/main" val="304877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smtClean="0"/>
              <a:t>Note to Presenter:</a:t>
            </a:r>
          </a:p>
          <a:p>
            <a:endParaRPr lang="en-CA" altLang="en-US" dirty="0" smtClean="0"/>
          </a:p>
          <a:p>
            <a:r>
              <a:rPr lang="en-CA" altLang="en-US" dirty="0" smtClean="0"/>
              <a:t>If you have an older client you can check with your Estate Planning</a:t>
            </a:r>
            <a:r>
              <a:rPr lang="en-CA" altLang="en-US" baseline="0" dirty="0" smtClean="0"/>
              <a:t> Specialist </a:t>
            </a:r>
            <a:r>
              <a:rPr lang="en-CA" altLang="en-US" dirty="0" smtClean="0"/>
              <a:t>to discuss the insurability process.</a:t>
            </a:r>
          </a:p>
          <a:p>
            <a:endParaRPr lang="en-CA"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CA" altLang="en-US" dirty="0" smtClean="0"/>
              <a:t>Some people are so used to buying what they want they forget that you have to apply for insurance.</a:t>
            </a:r>
            <a:br>
              <a:rPr lang="en-CA" altLang="en-US" dirty="0" smtClean="0"/>
            </a:br>
            <a:r>
              <a:rPr lang="en-CA" altLang="en-US" dirty="0" smtClean="0"/>
              <a:t/>
            </a:r>
            <a:br>
              <a:rPr lang="en-CA" altLang="en-US" dirty="0" smtClean="0"/>
            </a:br>
            <a:r>
              <a:rPr lang="en-CA" altLang="en-US" dirty="0" smtClean="0"/>
              <a:t>Note to Presenter:</a:t>
            </a:r>
          </a:p>
          <a:p>
            <a:pPr>
              <a:buFontTx/>
              <a:buChar char="•"/>
            </a:pPr>
            <a:r>
              <a:rPr lang="en-CA" sz="1200" kern="1200" dirty="0" smtClean="0">
                <a:solidFill>
                  <a:schemeClr val="tx1"/>
                </a:solidFill>
                <a:effectLst/>
                <a:latin typeface="+mn-lt"/>
                <a:ea typeface="+mn-ea"/>
                <a:cs typeface="+mn-cs"/>
              </a:rPr>
              <a:t>Educate clients about the process and what is expected from the life company which includes health and medical disclosures</a:t>
            </a:r>
          </a:p>
          <a:p>
            <a:pPr>
              <a:buFontTx/>
              <a:buChar char="•"/>
            </a:pPr>
            <a:r>
              <a:rPr lang="en-CA" altLang="en-US" dirty="0" smtClean="0"/>
              <a:t>If your clients have proper expectations then the entire process is much smoother than if they don’t know what to expect.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smtClean="0"/>
              <a:t>As you age your insurance premiums will increase;</a:t>
            </a:r>
            <a:r>
              <a:rPr lang="en-CA" altLang="en-US" baseline="0" dirty="0" smtClean="0"/>
              <a:t> this is a matter of fact.</a:t>
            </a:r>
          </a:p>
          <a:p>
            <a:endParaRPr lang="en-CA" altLang="en-US" baseline="0" dirty="0" smtClean="0"/>
          </a:p>
          <a:p>
            <a:r>
              <a:rPr lang="en-CA" altLang="en-US" baseline="0" dirty="0" smtClean="0"/>
              <a:t>Life insurance may be purchased on a single life or on a joint basis. Often this is dependent on what you are trying to achieve with the coverage. </a:t>
            </a:r>
          </a:p>
          <a:p>
            <a:r>
              <a:rPr lang="en-CA" altLang="en-US" baseline="0" dirty="0" smtClean="0"/>
              <a:t>However, if you are at a point in your life where the cost of insurance on your life alone is too high, you may consider the purchase of a joint-last-to-die insurance policy with your spouse to lower the base insurance premium costs.</a:t>
            </a:r>
          </a:p>
          <a:p>
            <a:endParaRPr lang="en-CA" alt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CA" altLang="en-US" dirty="0" smtClean="0"/>
              <a:t>A joint couple will always, actuarially, live longer than any one individual of the same age</a:t>
            </a:r>
          </a:p>
          <a:p>
            <a:pPr>
              <a:buFontTx/>
              <a:buChar char="•"/>
            </a:pPr>
            <a:r>
              <a:rPr lang="en-CA" altLang="en-US" dirty="0" smtClean="0"/>
              <a:t>Most companies assign a couple a “joint equivalent age”, which is often about ten years younger than the youngest spouse;</a:t>
            </a:r>
          </a:p>
          <a:p>
            <a:pPr>
              <a:buFontTx/>
              <a:buChar char="•"/>
            </a:pPr>
            <a:endParaRPr lang="en-CA" altLang="en-US" dirty="0" smtClean="0"/>
          </a:p>
          <a:p>
            <a:pPr>
              <a:buFontTx/>
              <a:buChar char="•"/>
            </a:pPr>
            <a:r>
              <a:rPr lang="en-CA" altLang="en-US" dirty="0" smtClean="0"/>
              <a:t>The result of a lower joint age for this couple will result in lower premiums for a joint last to die</a:t>
            </a:r>
            <a:r>
              <a:rPr lang="en-CA" altLang="en-US" baseline="0" dirty="0" smtClean="0"/>
              <a:t> policy, then it would if this couple were to each purchase a separate insurance policy on their lives.</a:t>
            </a:r>
            <a:endParaRPr lang="en-CA" alt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pitchFamily="34" charset="-128"/>
              </a:rPr>
              <a:t>Term insurance coverage is fairly straight forward:</a:t>
            </a:r>
          </a:p>
          <a:p>
            <a:r>
              <a:rPr lang="en-US" altLang="en-US" dirty="0" smtClean="0">
                <a:ea typeface="ＭＳ Ｐゴシック" pitchFamily="34" charset="-128"/>
              </a:rPr>
              <a:t>It</a:t>
            </a:r>
            <a:r>
              <a:rPr lang="en-US" altLang="en-US" baseline="0" dirty="0" smtClean="0">
                <a:ea typeface="ＭＳ Ｐゴシック" pitchFamily="34" charset="-128"/>
              </a:rPr>
              <a:t> is the most economical type of coverage;</a:t>
            </a:r>
          </a:p>
          <a:p>
            <a:r>
              <a:rPr lang="en-US" altLang="en-US" baseline="0" dirty="0" smtClean="0">
                <a:ea typeface="ＭＳ Ｐゴシック" pitchFamily="34" charset="-128"/>
              </a:rPr>
              <a:t>The premiums are level for the term, but increase on every renewal period up to expiration;</a:t>
            </a:r>
          </a:p>
          <a:p>
            <a:r>
              <a:rPr lang="en-US" altLang="en-US" baseline="0" dirty="0" smtClean="0">
                <a:ea typeface="ＭＳ Ｐゴシック" pitchFamily="34" charset="-128"/>
              </a:rPr>
              <a:t>Most term products have conversion privileges to a permanent product.</a:t>
            </a:r>
            <a:endParaRPr lang="en-US" altLang="en-US" dirty="0" smtClean="0">
              <a:ea typeface="ＭＳ Ｐゴシック" pitchFamily="34" charset="-128"/>
            </a:endParaRPr>
          </a:p>
          <a:p>
            <a:endParaRPr lang="en-US" altLang="en-US" dirty="0" smtClean="0">
              <a:ea typeface="ＭＳ Ｐゴシック" pitchFamily="34" charset="-128"/>
            </a:endParaRPr>
          </a:p>
          <a:p>
            <a:endParaRPr lang="en-US" altLang="en-US" dirty="0" smtClean="0">
              <a:ea typeface="ＭＳ Ｐゴシック" pitchFamily="34" charset="-128"/>
            </a:endParaRPr>
          </a:p>
          <a:p>
            <a:r>
              <a:rPr lang="en-US" altLang="en-US" dirty="0" smtClean="0">
                <a:ea typeface="ＭＳ Ｐゴシック" pitchFamily="34" charset="-128"/>
              </a:rPr>
              <a:t>“There are three different types of permanent life insurance. </a:t>
            </a:r>
          </a:p>
          <a:p>
            <a:endParaRPr lang="en-US" altLang="en-US" dirty="0" smtClean="0">
              <a:ea typeface="ＭＳ Ｐゴシック" pitchFamily="34" charset="-128"/>
            </a:endParaRPr>
          </a:p>
          <a:p>
            <a:r>
              <a:rPr lang="en-US" altLang="en-US" b="1" dirty="0" smtClean="0">
                <a:ea typeface="ＭＳ Ｐゴシック" pitchFamily="34" charset="-128"/>
              </a:rPr>
              <a:t>Term to 100 </a:t>
            </a:r>
            <a:r>
              <a:rPr lang="en-US" altLang="en-US" dirty="0" smtClean="0">
                <a:ea typeface="ＭＳ Ｐゴシック" pitchFamily="34" charset="-128"/>
              </a:rPr>
              <a:t>life insurance is a product that will remain in force for your life time. With this policy the owner is required to pay level premiums that will not change up to age 100 of the life insured. This kind of contract does not accumulate any cash value.</a:t>
            </a:r>
          </a:p>
          <a:p>
            <a:endParaRPr lang="en-US" altLang="en-US" dirty="0" smtClean="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smtClean="0">
                <a:ea typeface="ＭＳ Ｐゴシック" pitchFamily="34" charset="-128"/>
              </a:rPr>
              <a:t>Universal Life </a:t>
            </a:r>
            <a:r>
              <a:rPr lang="en-US" altLang="en-US" dirty="0" smtClean="0">
                <a:ea typeface="ＭＳ Ｐゴシック" pitchFamily="34" charset="-128"/>
              </a:rPr>
              <a:t>insurance is permanent tax exempt insurance that combines permanent life insurance with an investment account. This kind of product can be over funded so that enough cash value accumulates within the investment account so that the policy will be able to continue funding itself. Or the policy can be set up so that only the minimum premium is paid on an annual basis (minimum meaning what is necessary to keep the policy in force – without accumulating a cash value). Any excess cash value in the investment account inside of the policy is managed by and the responsibility of policy owner.” </a:t>
            </a:r>
            <a:r>
              <a:rPr lang="en-CA" altLang="en-US" dirty="0" smtClean="0">
                <a:solidFill>
                  <a:schemeClr val="tx1"/>
                </a:solidFill>
                <a:ea typeface="ＭＳ Ｐゴシック" pitchFamily="34" charset="-128"/>
              </a:rPr>
              <a:t>Intended to maximize and achieve long-term estate growth.</a:t>
            </a:r>
          </a:p>
          <a:p>
            <a:endParaRPr lang="en-US" altLang="en-US" dirty="0" smtClean="0">
              <a:ea typeface="ＭＳ Ｐゴシック" pitchFamily="34" charset="-128"/>
            </a:endParaRPr>
          </a:p>
          <a:p>
            <a:endParaRPr lang="en-US" altLang="en-US" dirty="0" smtClean="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smtClean="0">
                <a:ea typeface="ＭＳ Ｐゴシック" pitchFamily="34" charset="-128"/>
              </a:rPr>
              <a:t>Whole Life </a:t>
            </a:r>
            <a:r>
              <a:rPr lang="en-US" altLang="en-US" dirty="0" smtClean="0">
                <a:ea typeface="ＭＳ Ｐゴシック" pitchFamily="34" charset="-128"/>
              </a:rPr>
              <a:t>insurance is also a form of permanent tax exempt life insurance. However, unlike UL insurance whereby the investments are managed by the policy owner and advisor, the additional cash value inside of a whole life policy is invested by the insurance company and managed by professional insurance fund managers. There are whole life PAR (participating) policies that pay out to all PAR policy holders annual dividends or there are non participating policies which do not include an annual dividends may include policy credits or bonus payments. </a:t>
            </a:r>
            <a:r>
              <a:rPr lang="en-CA" altLang="en-US" b="0" dirty="0" smtClean="0">
                <a:solidFill>
                  <a:schemeClr val="tx1"/>
                </a:solidFill>
                <a:ea typeface="ＭＳ Ｐゴシック" pitchFamily="34" charset="-128"/>
              </a:rPr>
              <a:t>Focus on slow steady growth to maximize long term estate growth.</a:t>
            </a:r>
          </a:p>
          <a:p>
            <a:endParaRPr lang="en-US" altLang="en-US" dirty="0" smtClean="0">
              <a:ea typeface="ＭＳ Ｐゴシック" pitchFamily="34" charset="-128"/>
            </a:endParaRPr>
          </a:p>
          <a:p>
            <a:endParaRPr lang="en-US" altLang="en-US" dirty="0" smtClean="0">
              <a:ea typeface="ＭＳ Ｐゴシック" pitchFamily="34" charset="-128"/>
            </a:endParaRP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87" eaLnBrk="0" hangingPunct="0">
              <a:spcBef>
                <a:spcPct val="30000"/>
              </a:spcBef>
              <a:defRPr sz="1200">
                <a:solidFill>
                  <a:schemeClr val="tx1"/>
                </a:solidFill>
                <a:latin typeface="Arial" charset="0"/>
                <a:ea typeface="ＭＳ Ｐゴシック" pitchFamily="34" charset="-128"/>
              </a:defRPr>
            </a:lvl1pPr>
            <a:lvl2pPr marL="716130" indent="-275434" defTabSz="931887" eaLnBrk="0" hangingPunct="0">
              <a:spcBef>
                <a:spcPct val="30000"/>
              </a:spcBef>
              <a:defRPr sz="1200">
                <a:solidFill>
                  <a:schemeClr val="tx1"/>
                </a:solidFill>
                <a:latin typeface="Arial" charset="0"/>
                <a:ea typeface="ＭＳ Ｐゴシック" pitchFamily="34" charset="-128"/>
              </a:defRPr>
            </a:lvl2pPr>
            <a:lvl3pPr marL="1101738" indent="-220348" defTabSz="931887" eaLnBrk="0" hangingPunct="0">
              <a:spcBef>
                <a:spcPct val="30000"/>
              </a:spcBef>
              <a:defRPr sz="1200">
                <a:solidFill>
                  <a:schemeClr val="tx1"/>
                </a:solidFill>
                <a:latin typeface="Arial" charset="0"/>
                <a:ea typeface="ＭＳ Ｐゴシック" pitchFamily="34" charset="-128"/>
              </a:defRPr>
            </a:lvl3pPr>
            <a:lvl4pPr marL="1542433" indent="-220348" defTabSz="931887" eaLnBrk="0" hangingPunct="0">
              <a:spcBef>
                <a:spcPct val="30000"/>
              </a:spcBef>
              <a:defRPr sz="1200">
                <a:solidFill>
                  <a:schemeClr val="tx1"/>
                </a:solidFill>
                <a:latin typeface="Arial" charset="0"/>
                <a:ea typeface="ＭＳ Ｐゴシック" pitchFamily="34" charset="-128"/>
              </a:defRPr>
            </a:lvl4pPr>
            <a:lvl5pPr marL="1983128" indent="-220348" defTabSz="931887" eaLnBrk="0" hangingPunct="0">
              <a:spcBef>
                <a:spcPct val="30000"/>
              </a:spcBef>
              <a:defRPr sz="1200">
                <a:solidFill>
                  <a:schemeClr val="tx1"/>
                </a:solidFill>
                <a:latin typeface="Arial" charset="0"/>
                <a:ea typeface="ＭＳ Ｐゴシック" pitchFamily="34" charset="-128"/>
              </a:defRPr>
            </a:lvl5pPr>
            <a:lvl6pPr marL="242382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6pPr>
            <a:lvl7pPr marL="286451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7pPr>
            <a:lvl8pPr marL="330521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8pPr>
            <a:lvl9pPr marL="374590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37BF012D-98F1-4EF1-A50B-78D74AF4191B}" type="slidenum">
              <a:rPr lang="en-US" altLang="en-US" sz="1300"/>
              <a:pPr eaLnBrk="1" hangingPunct="1">
                <a:spcBef>
                  <a:spcPct val="0"/>
                </a:spcBef>
              </a:pPr>
              <a:t>17</a:t>
            </a:fld>
            <a:endParaRPr lang="en-US" altLang="en-US" sz="13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Rot="1" noChangeAspect="1" noChangeArrowheads="1" noTextEdit="1"/>
          </p:cNvSpPr>
          <p:nvPr>
            <p:ph type="sldImg"/>
          </p:nvPr>
        </p:nvSpPr>
        <p:spPr>
          <a:ln/>
        </p:spPr>
      </p:sp>
      <p:sp>
        <p:nvSpPr>
          <p:cNvPr id="300035"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dirty="0" smtClean="0"/>
              <a:t>This is why certain insurance suppliers quote better than others for different client ages</a:t>
            </a:r>
          </a:p>
          <a:p>
            <a:pPr>
              <a:buFontTx/>
              <a:buChar char="•"/>
            </a:pPr>
            <a:r>
              <a:rPr lang="en-US" altLang="en-US" dirty="0" smtClean="0"/>
              <a:t>If they don’t experience clients of a certain age dying within their life expectancy then they are more likely to take on that risk, and possibly charge less than a competitor</a:t>
            </a:r>
          </a:p>
          <a:p>
            <a:pPr marL="0" marR="0" indent="0" algn="l" defTabSz="914400" rtl="0" eaLnBrk="1" fontAlgn="auto" latinLnBrk="0" hangingPunct="1">
              <a:lnSpc>
                <a:spcPct val="100000"/>
              </a:lnSpc>
              <a:spcBef>
                <a:spcPts val="0"/>
              </a:spcBef>
              <a:spcAft>
                <a:spcPts val="0"/>
              </a:spcAft>
              <a:buClrTx/>
              <a:buSzTx/>
              <a:buFontTx/>
              <a:buChar char="•"/>
              <a:tabLst/>
              <a:defRPr/>
            </a:pPr>
            <a:r>
              <a:rPr lang="en-CA" altLang="en-US" dirty="0" smtClean="0"/>
              <a:t>In addition</a:t>
            </a:r>
            <a:r>
              <a:rPr lang="en-CA" altLang="en-US" baseline="0" dirty="0" smtClean="0"/>
              <a:t> to the other determining factors of cost that we just discussed, of course as you get older life insurance premiums increase.</a:t>
            </a:r>
            <a:endParaRPr lang="en-CA" altLang="en-US" dirty="0" smtClean="0"/>
          </a:p>
          <a:p>
            <a:pPr>
              <a:buFontTx/>
              <a:buChar char="•"/>
            </a:pPr>
            <a:endParaRPr lang="en-US"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Clr>
                <a:schemeClr val="accent6"/>
              </a:buClr>
            </a:pPr>
            <a:r>
              <a:rPr lang="en-US" altLang="en-US" sz="1200" b="0" dirty="0" smtClean="0">
                <a:solidFill>
                  <a:schemeClr val="tx1"/>
                </a:solidFill>
                <a:latin typeface="Arial" panose="020B0604020202020204" pitchFamily="34" charset="0"/>
                <a:ea typeface="ＭＳ Ｐゴシック" pitchFamily="34" charset="-128"/>
                <a:cs typeface="Arial" panose="020B0604020202020204" pitchFamily="34" charset="0"/>
              </a:rPr>
              <a:t>An estate is the total property, real and personal, owned by an individual prior to distribution through a trust or will.</a:t>
            </a:r>
            <a:endParaRPr lang="en-US" altLang="en-US" sz="1200" b="0" dirty="0">
              <a:solidFill>
                <a:schemeClr val="tx1"/>
              </a:solidFill>
              <a:latin typeface="Arial" panose="020B0604020202020204" pitchFamily="34" charset="0"/>
              <a:ea typeface="ＭＳ Ｐゴシック" pitchFamily="34" charset="-128"/>
              <a:cs typeface="Arial" panose="020B0604020202020204" pitchFamily="34" charset="0"/>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19</a:t>
            </a:fld>
            <a:endParaRPr lang="en-GB"/>
          </a:p>
        </p:txBody>
      </p:sp>
    </p:spTree>
    <p:extLst>
      <p:ext uri="{BB962C8B-B14F-4D97-AF65-F5344CB8AC3E}">
        <p14:creationId xmlns:p14="http://schemas.microsoft.com/office/powerpoint/2010/main" val="30487721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pitchFamily="34" charset="-128"/>
              </a:rPr>
              <a:t>Term insurance coverage is fairly straight forward:</a:t>
            </a:r>
          </a:p>
          <a:p>
            <a:r>
              <a:rPr lang="en-US" altLang="en-US" dirty="0" smtClean="0">
                <a:ea typeface="ＭＳ Ｐゴシック" pitchFamily="34" charset="-128"/>
              </a:rPr>
              <a:t>It</a:t>
            </a:r>
            <a:r>
              <a:rPr lang="en-US" altLang="en-US" baseline="0" dirty="0" smtClean="0">
                <a:ea typeface="ＭＳ Ｐゴシック" pitchFamily="34" charset="-128"/>
              </a:rPr>
              <a:t> is the most economical type of coverage;</a:t>
            </a:r>
          </a:p>
          <a:p>
            <a:r>
              <a:rPr lang="en-US" altLang="en-US" baseline="0" dirty="0" smtClean="0">
                <a:ea typeface="ＭＳ Ｐゴシック" pitchFamily="34" charset="-128"/>
              </a:rPr>
              <a:t>The premiums are level for the term, but increase on every renewal period up to expiration;</a:t>
            </a:r>
          </a:p>
          <a:p>
            <a:r>
              <a:rPr lang="en-US" altLang="en-US" baseline="0" dirty="0" smtClean="0">
                <a:ea typeface="ＭＳ Ｐゴシック" pitchFamily="34" charset="-128"/>
              </a:rPr>
              <a:t>Most term products have conversion privileges to a permanent product.</a:t>
            </a:r>
            <a:endParaRPr lang="en-US" altLang="en-US" dirty="0" smtClean="0">
              <a:ea typeface="ＭＳ Ｐゴシック" pitchFamily="34" charset="-128"/>
            </a:endParaRPr>
          </a:p>
          <a:p>
            <a:endParaRPr lang="en-US" altLang="en-US" dirty="0" smtClean="0">
              <a:ea typeface="ＭＳ Ｐゴシック" pitchFamily="34" charset="-128"/>
            </a:endParaRPr>
          </a:p>
          <a:p>
            <a:endParaRPr lang="en-US" altLang="en-US" dirty="0" smtClean="0">
              <a:ea typeface="ＭＳ Ｐゴシック" pitchFamily="34" charset="-128"/>
            </a:endParaRPr>
          </a:p>
          <a:p>
            <a:r>
              <a:rPr lang="en-US" altLang="en-US" dirty="0" smtClean="0">
                <a:ea typeface="ＭＳ Ｐゴシック" pitchFamily="34" charset="-128"/>
              </a:rPr>
              <a:t>“There are three different types of permanent life insurance. </a:t>
            </a:r>
          </a:p>
          <a:p>
            <a:endParaRPr lang="en-US" altLang="en-US" dirty="0" smtClean="0">
              <a:ea typeface="ＭＳ Ｐゴシック" pitchFamily="34" charset="-128"/>
            </a:endParaRPr>
          </a:p>
          <a:p>
            <a:r>
              <a:rPr lang="en-US" altLang="en-US" b="1" dirty="0" smtClean="0">
                <a:ea typeface="ＭＳ Ｐゴシック" pitchFamily="34" charset="-128"/>
              </a:rPr>
              <a:t>Term to 100 </a:t>
            </a:r>
            <a:r>
              <a:rPr lang="en-US" altLang="en-US" dirty="0" smtClean="0">
                <a:ea typeface="ＭＳ Ｐゴシック" pitchFamily="34" charset="-128"/>
              </a:rPr>
              <a:t>life insurance is a product that will remain in force for your life time. With this policy the owner is required to pay level premiums that will not change up to age 100 of the life insured. This kind of contract does not accumulate any cash value.</a:t>
            </a:r>
          </a:p>
          <a:p>
            <a:endParaRPr lang="en-US" altLang="en-US" dirty="0" smtClean="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smtClean="0">
                <a:ea typeface="ＭＳ Ｐゴシック" pitchFamily="34" charset="-128"/>
              </a:rPr>
              <a:t>Universal Life </a:t>
            </a:r>
            <a:r>
              <a:rPr lang="en-US" altLang="en-US" dirty="0" smtClean="0">
                <a:ea typeface="ＭＳ Ｐゴシック" pitchFamily="34" charset="-128"/>
              </a:rPr>
              <a:t>insurance is permanent tax exempt insurance that combines permanent life insurance with an investment account. This kind of product can be over funded so that enough cash value accumulates within the investment account so that the policy will be able to continue funding itself. Or the policy can be set up so that only the minimum premium is paid on an annual basis (minimum meaning what is necessary to keep the policy in force – without accumulating a cash value). Any excess cash value in the investment account inside of the policy is managed by and the responsibility of policy owner.” </a:t>
            </a:r>
            <a:r>
              <a:rPr lang="en-CA" altLang="en-US" dirty="0" smtClean="0">
                <a:solidFill>
                  <a:schemeClr val="tx1"/>
                </a:solidFill>
                <a:ea typeface="ＭＳ Ｐゴシック" pitchFamily="34" charset="-128"/>
              </a:rPr>
              <a:t>Intended to maximize and achieve long-term estate growth.</a:t>
            </a:r>
          </a:p>
          <a:p>
            <a:endParaRPr lang="en-US" altLang="en-US" dirty="0" smtClean="0">
              <a:ea typeface="ＭＳ Ｐゴシック" pitchFamily="34" charset="-128"/>
            </a:endParaRPr>
          </a:p>
          <a:p>
            <a:endParaRPr lang="en-US" altLang="en-US" dirty="0" smtClean="0">
              <a:ea typeface="ＭＳ Ｐゴシック"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smtClean="0">
                <a:ea typeface="ＭＳ Ｐゴシック" pitchFamily="34" charset="-128"/>
              </a:rPr>
              <a:t>Whole Life </a:t>
            </a:r>
            <a:r>
              <a:rPr lang="en-US" altLang="en-US" dirty="0" smtClean="0">
                <a:ea typeface="ＭＳ Ｐゴシック" pitchFamily="34" charset="-128"/>
              </a:rPr>
              <a:t>insurance is also a form of permanent tax exempt life insurance. However, unlike UL insurance whereby the investments are managed by the policy owner and advisor, the additional cash value inside of a whole life policy is invested by the insurance company and managed by professional insurance fund managers. There are whole life PAR (participating) policies that pay out to all PAR policy holders annual dividends or there are non participating policies which do not include an annual dividends may include policy credits or bonus payments. </a:t>
            </a:r>
            <a:r>
              <a:rPr lang="en-CA" altLang="en-US" b="0" dirty="0" smtClean="0">
                <a:solidFill>
                  <a:schemeClr val="tx1"/>
                </a:solidFill>
                <a:ea typeface="ＭＳ Ｐゴシック" pitchFamily="34" charset="-128"/>
              </a:rPr>
              <a:t>Focus on slow steady growth to maximize long term estate growth.</a:t>
            </a:r>
          </a:p>
          <a:p>
            <a:endParaRPr lang="en-US" altLang="en-US" dirty="0" smtClean="0">
              <a:ea typeface="ＭＳ Ｐゴシック" pitchFamily="34" charset="-128"/>
            </a:endParaRPr>
          </a:p>
          <a:p>
            <a:endParaRPr lang="en-US" altLang="en-US" dirty="0" smtClean="0">
              <a:ea typeface="ＭＳ Ｐゴシック" pitchFamily="34" charset="-128"/>
            </a:endParaRP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87" eaLnBrk="0" hangingPunct="0">
              <a:spcBef>
                <a:spcPct val="30000"/>
              </a:spcBef>
              <a:defRPr sz="1200">
                <a:solidFill>
                  <a:schemeClr val="tx1"/>
                </a:solidFill>
                <a:latin typeface="Arial" charset="0"/>
                <a:ea typeface="ＭＳ Ｐゴシック" pitchFamily="34" charset="-128"/>
              </a:defRPr>
            </a:lvl1pPr>
            <a:lvl2pPr marL="716130" indent="-275434" defTabSz="931887" eaLnBrk="0" hangingPunct="0">
              <a:spcBef>
                <a:spcPct val="30000"/>
              </a:spcBef>
              <a:defRPr sz="1200">
                <a:solidFill>
                  <a:schemeClr val="tx1"/>
                </a:solidFill>
                <a:latin typeface="Arial" charset="0"/>
                <a:ea typeface="ＭＳ Ｐゴシック" pitchFamily="34" charset="-128"/>
              </a:defRPr>
            </a:lvl2pPr>
            <a:lvl3pPr marL="1101738" indent="-220348" defTabSz="931887" eaLnBrk="0" hangingPunct="0">
              <a:spcBef>
                <a:spcPct val="30000"/>
              </a:spcBef>
              <a:defRPr sz="1200">
                <a:solidFill>
                  <a:schemeClr val="tx1"/>
                </a:solidFill>
                <a:latin typeface="Arial" charset="0"/>
                <a:ea typeface="ＭＳ Ｐゴシック" pitchFamily="34" charset="-128"/>
              </a:defRPr>
            </a:lvl3pPr>
            <a:lvl4pPr marL="1542433" indent="-220348" defTabSz="931887" eaLnBrk="0" hangingPunct="0">
              <a:spcBef>
                <a:spcPct val="30000"/>
              </a:spcBef>
              <a:defRPr sz="1200">
                <a:solidFill>
                  <a:schemeClr val="tx1"/>
                </a:solidFill>
                <a:latin typeface="Arial" charset="0"/>
                <a:ea typeface="ＭＳ Ｐゴシック" pitchFamily="34" charset="-128"/>
              </a:defRPr>
            </a:lvl4pPr>
            <a:lvl5pPr marL="1983128" indent="-220348" defTabSz="931887" eaLnBrk="0" hangingPunct="0">
              <a:spcBef>
                <a:spcPct val="30000"/>
              </a:spcBef>
              <a:defRPr sz="1200">
                <a:solidFill>
                  <a:schemeClr val="tx1"/>
                </a:solidFill>
                <a:latin typeface="Arial" charset="0"/>
                <a:ea typeface="ＭＳ Ｐゴシック" pitchFamily="34" charset="-128"/>
              </a:defRPr>
            </a:lvl5pPr>
            <a:lvl6pPr marL="242382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6pPr>
            <a:lvl7pPr marL="286451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7pPr>
            <a:lvl8pPr marL="330521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8pPr>
            <a:lvl9pPr marL="374590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37BF012D-98F1-4EF1-A50B-78D74AF4191B}" type="slidenum">
              <a:rPr lang="en-US" altLang="en-US" sz="1300"/>
              <a:pPr eaLnBrk="1" hangingPunct="1">
                <a:spcBef>
                  <a:spcPct val="0"/>
                </a:spcBef>
              </a:pPr>
              <a:t>20</a:t>
            </a:fld>
            <a:endParaRPr lang="en-US" altLang="en-US" sz="13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CA" altLang="en-US" dirty="0" smtClean="0"/>
              <a:t>Remember that any additional features will increase the cost of insurance.</a:t>
            </a:r>
          </a:p>
          <a:p>
            <a:pPr>
              <a:buFontTx/>
              <a:buChar char="•"/>
            </a:pPr>
            <a:r>
              <a:rPr lang="en-CA" altLang="en-US" dirty="0" smtClean="0"/>
              <a:t>This is also a reason why some plans are more expensive than others.</a:t>
            </a:r>
          </a:p>
          <a:p>
            <a:pPr>
              <a:buFontTx/>
              <a:buChar char="•"/>
            </a:pPr>
            <a:r>
              <a:rPr lang="en-CA" altLang="en-US" dirty="0" smtClean="0"/>
              <a:t>Additional costs</a:t>
            </a:r>
            <a:r>
              <a:rPr lang="en-CA" altLang="en-US" baseline="0" dirty="0" smtClean="0"/>
              <a:t> and </a:t>
            </a:r>
            <a:r>
              <a:rPr lang="en-CA" altLang="en-US" dirty="0" smtClean="0"/>
              <a:t>features should be reviewed to </a:t>
            </a:r>
            <a:r>
              <a:rPr lang="en-CA" altLang="en-US" smtClean="0"/>
              <a:t>determine suitability.</a:t>
            </a:r>
            <a:endParaRPr lang="en-CA"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92797" indent="-292797">
              <a:buFontTx/>
              <a:buChar char="•"/>
            </a:pPr>
            <a:r>
              <a:rPr lang="en-US" altLang="en-US" dirty="0" smtClean="0"/>
              <a:t>Some how people came to believe that estates were financial plans that wealthy individuals used to direct their money, as a part of their tax planning. This is not true.</a:t>
            </a:r>
          </a:p>
          <a:p>
            <a:pPr marL="292797" indent="-292797">
              <a:buFontTx/>
              <a:buChar char="•"/>
            </a:pPr>
            <a:endParaRPr lang="en-US" alt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ea typeface="ＭＳ Ｐゴシック" pitchFamily="34" charset="-128"/>
              </a:rPr>
              <a:t>“The general misconception behind insurance, is that it is only necessary if you need funding to provide for large debt obligations (mortgage), young children or final expenses.</a:t>
            </a:r>
          </a:p>
          <a:p>
            <a:r>
              <a:rPr lang="en-US" altLang="en-US" smtClean="0">
                <a:ea typeface="ＭＳ Ｐゴシック" pitchFamily="34" charset="-128"/>
              </a:rPr>
              <a:t>However there are additional reasons for having life insurance. For instance, permanent tax-exempt life insurance is most often used to build wealth, provide an estate value for heirs and ensure that assets remain within a family (paying capital gains tax). Depending on your families financial needs and goals, there are a variety of different insurance solutions available that utilize permanent tax exempt life insurance.” </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87" eaLnBrk="0" hangingPunct="0">
              <a:spcBef>
                <a:spcPct val="30000"/>
              </a:spcBef>
              <a:defRPr sz="1200">
                <a:solidFill>
                  <a:schemeClr val="tx1"/>
                </a:solidFill>
                <a:latin typeface="Arial" charset="0"/>
                <a:ea typeface="ＭＳ Ｐゴシック" pitchFamily="34" charset="-128"/>
              </a:defRPr>
            </a:lvl1pPr>
            <a:lvl2pPr marL="716130" indent="-275434" defTabSz="931887" eaLnBrk="0" hangingPunct="0">
              <a:spcBef>
                <a:spcPct val="30000"/>
              </a:spcBef>
              <a:defRPr sz="1200">
                <a:solidFill>
                  <a:schemeClr val="tx1"/>
                </a:solidFill>
                <a:latin typeface="Arial" charset="0"/>
                <a:ea typeface="ＭＳ Ｐゴシック" pitchFamily="34" charset="-128"/>
              </a:defRPr>
            </a:lvl2pPr>
            <a:lvl3pPr marL="1101738" indent="-220348" defTabSz="931887" eaLnBrk="0" hangingPunct="0">
              <a:spcBef>
                <a:spcPct val="30000"/>
              </a:spcBef>
              <a:defRPr sz="1200">
                <a:solidFill>
                  <a:schemeClr val="tx1"/>
                </a:solidFill>
                <a:latin typeface="Arial" charset="0"/>
                <a:ea typeface="ＭＳ Ｐゴシック" pitchFamily="34" charset="-128"/>
              </a:defRPr>
            </a:lvl3pPr>
            <a:lvl4pPr marL="1542433" indent="-220348" defTabSz="931887" eaLnBrk="0" hangingPunct="0">
              <a:spcBef>
                <a:spcPct val="30000"/>
              </a:spcBef>
              <a:defRPr sz="1200">
                <a:solidFill>
                  <a:schemeClr val="tx1"/>
                </a:solidFill>
                <a:latin typeface="Arial" charset="0"/>
                <a:ea typeface="ＭＳ Ｐゴシック" pitchFamily="34" charset="-128"/>
              </a:defRPr>
            </a:lvl4pPr>
            <a:lvl5pPr marL="1983128" indent="-220348" defTabSz="931887" eaLnBrk="0" hangingPunct="0">
              <a:spcBef>
                <a:spcPct val="30000"/>
              </a:spcBef>
              <a:defRPr sz="1200">
                <a:solidFill>
                  <a:schemeClr val="tx1"/>
                </a:solidFill>
                <a:latin typeface="Arial" charset="0"/>
                <a:ea typeface="ＭＳ Ｐゴシック" pitchFamily="34" charset="-128"/>
              </a:defRPr>
            </a:lvl5pPr>
            <a:lvl6pPr marL="242382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6pPr>
            <a:lvl7pPr marL="286451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7pPr>
            <a:lvl8pPr marL="3305213"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8pPr>
            <a:lvl9pPr marL="3745908" indent="-220348" defTabSz="931887"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310A1489-BAFC-43A8-9298-78780E14E95D}" type="slidenum">
              <a:rPr lang="en-US" altLang="en-US" sz="1300"/>
              <a:pPr eaLnBrk="1" hangingPunct="1">
                <a:spcBef>
                  <a:spcPct val="0"/>
                </a:spcBef>
              </a:pPr>
              <a:t>22</a:t>
            </a:fld>
            <a:endParaRPr lang="en-US" altLang="en-US" sz="13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Rot="1" noChangeAspect="1" noChangeArrowheads="1" noTextEdit="1"/>
          </p:cNvSpPr>
          <p:nvPr>
            <p:ph type="sldImg"/>
          </p:nvPr>
        </p:nvSpPr>
        <p:spPr>
          <a:ln/>
        </p:spPr>
      </p:sp>
      <p:sp>
        <p:nvSpPr>
          <p:cNvPr id="302083"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CA" altLang="en-US" dirty="0" smtClean="0"/>
              <a:t>If you</a:t>
            </a:r>
            <a:r>
              <a:rPr lang="en-CA" altLang="en-US" baseline="0" dirty="0" smtClean="0"/>
              <a:t> </a:t>
            </a:r>
            <a:r>
              <a:rPr lang="en-CA" altLang="en-US" dirty="0" smtClean="0"/>
              <a:t>know what to expect then there will be no surprises</a:t>
            </a:r>
          </a:p>
          <a:p>
            <a:pPr>
              <a:buFontTx/>
              <a:buChar char="•"/>
            </a:pPr>
            <a:r>
              <a:rPr lang="en-CA" altLang="en-US" dirty="0" smtClean="0"/>
              <a:t>Make sure they know someone will be calling to arrange medical exams</a:t>
            </a:r>
          </a:p>
          <a:p>
            <a:pPr>
              <a:buFontTx/>
              <a:buChar char="•"/>
            </a:pPr>
            <a:r>
              <a:rPr lang="en-CA" altLang="en-US" dirty="0" smtClean="0"/>
              <a:t>The more information you provide up front, with the application, the less will be needed from your clients during the underwriting phase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CA" altLang="en-US" dirty="0" smtClean="0"/>
              <a:t>Life insurance is fairly simple to understand</a:t>
            </a:r>
          </a:p>
          <a:p>
            <a:pPr>
              <a:buFontTx/>
              <a:buChar char="•"/>
            </a:pPr>
            <a:r>
              <a:rPr lang="en-CA" altLang="en-US" dirty="0" smtClean="0"/>
              <a:t>It is more expensive the shorter your life expectancy is. i.e. the older you are, if you are a man, if it is based on one life instead of two, if you are in poor health, etc.</a:t>
            </a:r>
          </a:p>
          <a:p>
            <a:pPr>
              <a:buFontTx/>
              <a:buChar char="•"/>
            </a:pPr>
            <a:r>
              <a:rPr lang="en-CA" altLang="en-US" dirty="0" smtClean="0"/>
              <a:t>It is a long process so be prepared</a:t>
            </a:r>
          </a:p>
          <a:p>
            <a:pPr>
              <a:buFontTx/>
              <a:buChar char="•"/>
            </a:pPr>
            <a:r>
              <a:rPr lang="en-CA" altLang="en-US" dirty="0" smtClean="0"/>
              <a:t>The rewards far outweigh the inconvenience</a:t>
            </a:r>
          </a:p>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24</a:t>
            </a:fld>
            <a:endParaRPr lang="en-GB"/>
          </a:p>
        </p:txBody>
      </p:sp>
    </p:spTree>
    <p:extLst>
      <p:ext uri="{BB962C8B-B14F-4D97-AF65-F5344CB8AC3E}">
        <p14:creationId xmlns:p14="http://schemas.microsoft.com/office/powerpoint/2010/main" val="4131963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Estate planning is prudent financial planning for anyone who plans to die one day</a:t>
            </a:r>
          </a:p>
          <a:p>
            <a:endParaRPr lang="en-CA"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These are some of the items that appear on a simple FNA - Financial Needs Analysis</a:t>
            </a:r>
          </a:p>
          <a:p>
            <a:endParaRPr lang="en-US" altLang="en-US" dirty="0" smtClean="0"/>
          </a:p>
          <a:p>
            <a:r>
              <a:rPr lang="en-US" altLang="en-US" dirty="0" smtClean="0"/>
              <a:t>Nobody</a:t>
            </a:r>
            <a:r>
              <a:rPr lang="en-US" altLang="en-US" baseline="0" dirty="0" smtClean="0"/>
              <a:t> anticipates an early death, and regardless the death of a loved one will create stress, panic and uncertainty. </a:t>
            </a:r>
          </a:p>
          <a:p>
            <a:endParaRPr lang="en-US" altLang="en-US" baseline="0" dirty="0" smtClean="0"/>
          </a:p>
          <a:p>
            <a:r>
              <a:rPr lang="en-US" altLang="en-US" baseline="0" dirty="0" smtClean="0"/>
              <a:t>The stress that results from the death of a loved one will only increase due to financial obligations.</a:t>
            </a:r>
            <a:endParaRPr lang="en-US" altLang="en-US" dirty="0" smtClean="0"/>
          </a:p>
          <a:p>
            <a:endParaRPr lang="en-CA"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an example of what the costs may look like when someone passes away prematurely. </a:t>
            </a: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7</a:t>
            </a:fld>
            <a:endParaRPr lang="en-GB"/>
          </a:p>
        </p:txBody>
      </p:sp>
    </p:spTree>
    <p:extLst>
      <p:ext uri="{BB962C8B-B14F-4D97-AF65-F5344CB8AC3E}">
        <p14:creationId xmlns:p14="http://schemas.microsoft.com/office/powerpoint/2010/main" val="1225805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are just some basic things you need to think about when establishing a plan</a:t>
            </a:r>
            <a:endParaRPr lang="en-CA"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Lack of assets necessitates the creation  of an estate to pay bills and leave a legacy for heirs</a:t>
            </a:r>
          </a:p>
          <a:p>
            <a:endParaRPr lang="en-CA"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are just some basic things you need to think about when establishing a plan</a:t>
            </a:r>
            <a:endParaRPr lang="en-CA"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Life insurance has many different applications and may be crucial to you meeting you and your family's </a:t>
            </a:r>
            <a:r>
              <a:rPr lang="en-US" baseline="0" dirty="0" smtClean="0"/>
              <a:t>financial goals.</a:t>
            </a:r>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11</a:t>
            </a:fld>
            <a:endParaRPr lang="en-GB"/>
          </a:p>
        </p:txBody>
      </p:sp>
    </p:spTree>
    <p:extLst>
      <p:ext uri="{BB962C8B-B14F-4D97-AF65-F5344CB8AC3E}">
        <p14:creationId xmlns:p14="http://schemas.microsoft.com/office/powerpoint/2010/main" val="38072547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creen (1)">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486400"/>
          </a:xfrm>
          <a:prstGeom prst="rect">
            <a:avLst/>
          </a:prstGeom>
        </p:spPr>
      </p:pic>
      <p:sp>
        <p:nvSpPr>
          <p:cNvPr id="10" name="Text Placeholder 9"/>
          <p:cNvSpPr>
            <a:spLocks noGrp="1"/>
          </p:cNvSpPr>
          <p:nvPr>
            <p:ph type="body" sz="quarter" idx="13" hasCustomPrompt="1"/>
          </p:nvPr>
        </p:nvSpPr>
        <p:spPr>
          <a:xfrm>
            <a:off x="3960000" y="954000"/>
            <a:ext cx="4765175"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Wealth Management Financial Services Inc. </a:t>
            </a:r>
          </a:p>
        </p:txBody>
      </p:sp>
      <p:pic>
        <p:nvPicPr>
          <p:cNvPr id="5" name="Picture 4" descr="WM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2099" y="5867400"/>
            <a:ext cx="2104825" cy="635000"/>
          </a:xfrm>
          <a:prstGeom prst="rect">
            <a:avLst/>
          </a:prstGeom>
        </p:spPr>
      </p:pic>
      <p:sp>
        <p:nvSpPr>
          <p:cNvPr id="14" name="TextBox 13"/>
          <p:cNvSpPr txBox="1"/>
          <p:nvPr userDrawn="1"/>
        </p:nvSpPr>
        <p:spPr>
          <a:xfrm>
            <a:off x="381000" y="190500"/>
            <a:ext cx="8318500" cy="338554"/>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RBC Wealth Management Financial Services Inc. </a:t>
            </a:r>
            <a:endParaRPr lang="en-US" sz="1200" dirty="0" smtClean="0"/>
          </a:p>
        </p:txBody>
      </p:sp>
    </p:spTree>
    <p:extLst>
      <p:ext uri="{BB962C8B-B14F-4D97-AF65-F5344CB8AC3E}">
        <p14:creationId xmlns:p14="http://schemas.microsoft.com/office/powerpoint/2010/main" val="4184729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16786" y="280800"/>
            <a:ext cx="8307939" cy="363600"/>
          </a:xfrm>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fld id="{8F4F4164-BFBC-8640-BB48-7B205311463D}"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18925"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4" name="Table Placeholder 3"/>
          <p:cNvSpPr>
            <a:spLocks noGrp="1"/>
          </p:cNvSpPr>
          <p:nvPr>
            <p:ph type="tbl" sz="quarter" idx="14"/>
          </p:nvPr>
        </p:nvSpPr>
        <p:spPr>
          <a:xfrm>
            <a:off x="431800" y="1449388"/>
            <a:ext cx="8289925" cy="4319587"/>
          </a:xfrm>
        </p:spPr>
        <p:txBody>
          <a:bodyPr/>
          <a:lstStyle>
            <a:lvl1pPr>
              <a:defRPr sz="1200"/>
            </a:lvl1pPr>
          </a:lstStyle>
          <a:p>
            <a:r>
              <a:rPr lang="en-US" smtClean="0"/>
              <a:t>Click icon to add table</a:t>
            </a:r>
            <a:endParaRPr lang="en-GB" dirty="0"/>
          </a:p>
        </p:txBody>
      </p:sp>
      <p:sp>
        <p:nvSpPr>
          <p:cNvPr id="3" name="Footer Placeholder 2"/>
          <p:cNvSpPr>
            <a:spLocks noGrp="1"/>
          </p:cNvSpPr>
          <p:nvPr>
            <p:ph type="ftr" sz="quarter" idx="15"/>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42762538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31800" y="1396799"/>
            <a:ext cx="3888000"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AB5DC04-122C-1746-B789-26068E420A86}"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Table Placeholder 4"/>
          <p:cNvSpPr>
            <a:spLocks noGrp="1"/>
          </p:cNvSpPr>
          <p:nvPr>
            <p:ph type="tbl" sz="quarter" idx="14"/>
          </p:nvPr>
        </p:nvSpPr>
        <p:spPr>
          <a:xfrm>
            <a:off x="4572000" y="1449388"/>
            <a:ext cx="4159250" cy="4319587"/>
          </a:xfrm>
        </p:spPr>
        <p:txBody>
          <a:bodyPr/>
          <a:lstStyle>
            <a:lvl1pPr>
              <a:defRPr sz="1200"/>
            </a:lvl1pPr>
          </a:lstStyle>
          <a:p>
            <a:r>
              <a:rPr lang="en-US" smtClean="0"/>
              <a:t>Click icon to add table</a:t>
            </a:r>
            <a:endParaRPr lang="en-GB" dirty="0"/>
          </a:p>
        </p:txBody>
      </p:sp>
      <p:sp>
        <p:nvSpPr>
          <p:cNvPr id="4" name="Footer Placeholder 3"/>
          <p:cNvSpPr>
            <a:spLocks noGrp="1"/>
          </p:cNvSpPr>
          <p:nvPr>
            <p:ph type="ftr" sz="quarter" idx="15"/>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29763380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fld id="{BFDCE636-F830-8642-A528-9A2D30C598DD}"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Chart Placeholder 4"/>
          <p:cNvSpPr>
            <a:spLocks noGrp="1"/>
          </p:cNvSpPr>
          <p:nvPr>
            <p:ph type="chart" sz="quarter" idx="14"/>
          </p:nvPr>
        </p:nvSpPr>
        <p:spPr>
          <a:xfrm>
            <a:off x="431800" y="1449388"/>
            <a:ext cx="8280400" cy="4319587"/>
          </a:xfrm>
        </p:spPr>
        <p:txBody>
          <a:bodyPr/>
          <a:lstStyle>
            <a:lvl1pPr>
              <a:defRPr sz="1200"/>
            </a:lvl1pPr>
          </a:lstStyle>
          <a:p>
            <a:r>
              <a:rPr lang="en-US" smtClean="0"/>
              <a:t>Click icon to add chart</a:t>
            </a:r>
            <a:endParaRPr lang="en-GB" dirty="0"/>
          </a:p>
        </p:txBody>
      </p:sp>
      <p:sp>
        <p:nvSpPr>
          <p:cNvPr id="3" name="Footer Placeholder 2"/>
          <p:cNvSpPr>
            <a:spLocks noGrp="1"/>
          </p:cNvSpPr>
          <p:nvPr>
            <p:ph type="ftr" sz="quarter" idx="15"/>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3166619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harts, Text, Note">
    <p:spTree>
      <p:nvGrpSpPr>
        <p:cNvPr id="1" name=""/>
        <p:cNvGrpSpPr/>
        <p:nvPr/>
      </p:nvGrpSpPr>
      <p:grpSpPr>
        <a:xfrm>
          <a:off x="0" y="0"/>
          <a:ext cx="0" cy="0"/>
          <a:chOff x="0" y="0"/>
          <a:chExt cx="0" cy="0"/>
        </a:xfrm>
      </p:grpSpPr>
      <p:sp>
        <p:nvSpPr>
          <p:cNvPr id="2" name="Title 1"/>
          <p:cNvSpPr>
            <a:spLocks noGrp="1"/>
          </p:cNvSpPr>
          <p:nvPr>
            <p:ph type="title"/>
          </p:nvPr>
        </p:nvSpPr>
        <p:spPr>
          <a:xfrm>
            <a:off x="404261" y="280800"/>
            <a:ext cx="7965040" cy="363600"/>
          </a:xfrm>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fld id="{0F281813-DEC1-1346-99F4-782444314830}"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Chart Placeholder 4"/>
          <p:cNvSpPr>
            <a:spLocks noGrp="1"/>
          </p:cNvSpPr>
          <p:nvPr>
            <p:ph type="chart" sz="quarter" idx="14"/>
          </p:nvPr>
        </p:nvSpPr>
        <p:spPr>
          <a:xfrm>
            <a:off x="431800" y="3778702"/>
            <a:ext cx="2592388" cy="1979612"/>
          </a:xfrm>
        </p:spPr>
        <p:txBody>
          <a:bodyPr/>
          <a:lstStyle>
            <a:lvl1pPr>
              <a:defRPr sz="1200"/>
            </a:lvl1pPr>
          </a:lstStyle>
          <a:p>
            <a:r>
              <a:rPr lang="en-US" smtClean="0"/>
              <a:t>Click icon to add chart</a:t>
            </a:r>
            <a:endParaRPr lang="en-GB" dirty="0"/>
          </a:p>
        </p:txBody>
      </p:sp>
      <p:sp>
        <p:nvSpPr>
          <p:cNvPr id="10" name="Chart Placeholder 4"/>
          <p:cNvSpPr>
            <a:spLocks noGrp="1"/>
          </p:cNvSpPr>
          <p:nvPr>
            <p:ph type="chart" sz="quarter" idx="15"/>
          </p:nvPr>
        </p:nvSpPr>
        <p:spPr>
          <a:xfrm>
            <a:off x="431800" y="1467507"/>
            <a:ext cx="2592388" cy="1979612"/>
          </a:xfrm>
        </p:spPr>
        <p:txBody>
          <a:bodyPr/>
          <a:lstStyle>
            <a:lvl1pPr>
              <a:defRPr sz="1200"/>
            </a:lvl1pPr>
          </a:lstStyle>
          <a:p>
            <a:r>
              <a:rPr lang="en-US" smtClean="0"/>
              <a:t>Click icon to add chart</a:t>
            </a:r>
            <a:endParaRPr lang="en-GB" dirty="0"/>
          </a:p>
        </p:txBody>
      </p:sp>
      <p:sp>
        <p:nvSpPr>
          <p:cNvPr id="11" name="Content Placeholder 2"/>
          <p:cNvSpPr>
            <a:spLocks noGrp="1"/>
          </p:cNvSpPr>
          <p:nvPr>
            <p:ph idx="1"/>
          </p:nvPr>
        </p:nvSpPr>
        <p:spPr>
          <a:xfrm>
            <a:off x="3240088" y="1396799"/>
            <a:ext cx="5472110" cy="3365859"/>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0"/>
          <p:cNvSpPr>
            <a:spLocks noGrp="1"/>
          </p:cNvSpPr>
          <p:nvPr>
            <p:ph type="body" sz="quarter" idx="16" hasCustomPrompt="1"/>
          </p:nvPr>
        </p:nvSpPr>
        <p:spPr>
          <a:xfrm>
            <a:off x="3262828" y="5061818"/>
            <a:ext cx="2604571" cy="696496"/>
          </a:xfrm>
          <a:solidFill>
            <a:schemeClr val="accent3">
              <a:lumMod val="40000"/>
              <a:lumOff val="60000"/>
            </a:schemeClr>
          </a:solidFill>
        </p:spPr>
        <p:txBody>
          <a:bodyPr wrap="square" lIns="162000" tIns="162000" rIns="162000" bIns="162000" anchor="b" anchorCtr="0">
            <a:spAutoFit/>
          </a:bodyPr>
          <a:lstStyle>
            <a:lvl1pPr>
              <a:spcBef>
                <a:spcPts val="0"/>
              </a:spcBef>
              <a:spcAft>
                <a:spcPts val="600"/>
              </a:spcAft>
              <a:defRPr sz="1200" baseline="0">
                <a:solidFill>
                  <a:srgbClr val="4B4F54"/>
                </a:solidFill>
              </a:defRPr>
            </a:lvl1pPr>
            <a:lvl6pPr marL="2286000" indent="0">
              <a:buNone/>
              <a:defRPr/>
            </a:lvl6pPr>
          </a:lstStyle>
          <a:p>
            <a:pPr lvl="0"/>
            <a:r>
              <a:rPr lang="en-GB" dirty="0" smtClean="0"/>
              <a:t>Notes text Arial 12pt, single </a:t>
            </a:r>
            <a:br>
              <a:rPr lang="en-GB" dirty="0" smtClean="0"/>
            </a:br>
            <a:r>
              <a:rPr lang="en-GB" dirty="0" smtClean="0"/>
              <a:t>line space</a:t>
            </a:r>
          </a:p>
        </p:txBody>
      </p:sp>
      <p:sp>
        <p:nvSpPr>
          <p:cNvPr id="3" name="Footer Placeholder 2"/>
          <p:cNvSpPr>
            <a:spLocks noGrp="1"/>
          </p:cNvSpPr>
          <p:nvPr>
            <p:ph type="ftr" sz="quarter" idx="17"/>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28617250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4261" y="280800"/>
            <a:ext cx="7965040" cy="363600"/>
          </a:xfrm>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fld id="{857390B9-8592-174A-AFCD-BB72DC4FD7E7}"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3" name="Footer Placeholder 2"/>
          <p:cNvSpPr>
            <a:spLocks noGrp="1"/>
          </p:cNvSpPr>
          <p:nvPr>
            <p:ph type="ftr" sz="quarter" idx="14"/>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14944853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fld id="{F4262EF5-7DAF-44E1-AF6C-2E35893EBEE8}" type="datetime4">
              <a:rPr lang="en-US" altLang="en-US"/>
              <a:pPr/>
              <a:t>2016, June, 6</a:t>
            </a:fld>
            <a:r>
              <a:rPr lang="en-US" altLang="en-US"/>
              <a:t>	RBC Wealth Management Financial Services Inc.                  </a:t>
            </a:r>
            <a:r>
              <a:rPr lang="en-US" altLang="en-US" b="1"/>
              <a:t>FOR INTERNAL USE ONLY	 	           </a:t>
            </a:r>
            <a:fld id="{2145DE3C-3447-4ED3-BB5D-32437F30FD46}" type="slidenum">
              <a:rPr lang="en-US" altLang="en-US" b="1"/>
              <a:pPr/>
              <a:t>‹#›</a:t>
            </a:fld>
            <a:endParaRPr lang="en-US" altLang="en-US" b="1"/>
          </a:p>
        </p:txBody>
      </p:sp>
    </p:spTree>
    <p:extLst>
      <p:ext uri="{BB962C8B-B14F-4D97-AF65-F5344CB8AC3E}">
        <p14:creationId xmlns:p14="http://schemas.microsoft.com/office/powerpoint/2010/main" val="1721151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fld id="{F4262EF5-7DAF-44E1-AF6C-2E35893EBEE8}" type="datetime4">
              <a:rPr lang="en-US" altLang="en-US"/>
              <a:pPr/>
              <a:t>2016, June, 6</a:t>
            </a:fld>
            <a:r>
              <a:rPr lang="en-US" altLang="en-US"/>
              <a:t>	RBC Wealth Management Financial Services Inc.                  </a:t>
            </a:r>
            <a:r>
              <a:rPr lang="en-US" altLang="en-US" b="1"/>
              <a:t>FOR INTERNAL USE ONLY	 	           </a:t>
            </a:r>
            <a:fld id="{5BBB1F94-EB65-4CB5-8302-91CCD678B47F}" type="slidenum">
              <a:rPr lang="en-US" altLang="en-US" b="1"/>
              <a:pPr/>
              <a:t>‹#›</a:t>
            </a:fld>
            <a:endParaRPr lang="en-US" altLang="en-US" b="1"/>
          </a:p>
        </p:txBody>
      </p:sp>
    </p:spTree>
    <p:extLst>
      <p:ext uri="{BB962C8B-B14F-4D97-AF65-F5344CB8AC3E}">
        <p14:creationId xmlns:p14="http://schemas.microsoft.com/office/powerpoint/2010/main" val="2093263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3563" y="1295400"/>
            <a:ext cx="39274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295400"/>
            <a:ext cx="39274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fld id="{F4262EF5-7DAF-44E1-AF6C-2E35893EBEE8}" type="datetime4">
              <a:rPr lang="en-US" altLang="en-US"/>
              <a:pPr/>
              <a:t>2016, June, 6</a:t>
            </a:fld>
            <a:r>
              <a:rPr lang="en-US" altLang="en-US"/>
              <a:t>	RBC Wealth Management Financial Services Inc.                  </a:t>
            </a:r>
            <a:r>
              <a:rPr lang="en-US" altLang="en-US" b="1"/>
              <a:t>FOR INTERNAL USE ONLY	 	           </a:t>
            </a:r>
            <a:fld id="{0B422C1F-9520-4518-985C-1FD34844640F}" type="slidenum">
              <a:rPr lang="en-US" altLang="en-US" b="1"/>
              <a:pPr/>
              <a:t>‹#›</a:t>
            </a:fld>
            <a:endParaRPr lang="en-US" altLang="en-US" b="1"/>
          </a:p>
        </p:txBody>
      </p:sp>
    </p:spTree>
    <p:extLst>
      <p:ext uri="{BB962C8B-B14F-4D97-AF65-F5344CB8AC3E}">
        <p14:creationId xmlns:p14="http://schemas.microsoft.com/office/powerpoint/2010/main" val="1033998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7938" y="6407150"/>
            <a:ext cx="9159876"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Arial Unicode MS" pitchFamily="34" charset="-128"/>
                <a:cs typeface="Arial Unicode MS" pitchFamily="34" charset="-128"/>
              </a:defRPr>
            </a:lvl1pPr>
            <a:lvl2pPr marL="742950" indent="-285750">
              <a:defRPr sz="2400">
                <a:solidFill>
                  <a:schemeClr val="tx1"/>
                </a:solidFill>
                <a:latin typeface="Arial" pitchFamily="34" charset="0"/>
                <a:ea typeface="Arial Unicode MS" pitchFamily="34" charset="-128"/>
                <a:cs typeface="Arial Unicode MS" pitchFamily="34" charset="-128"/>
              </a:defRPr>
            </a:lvl2pPr>
            <a:lvl3pPr marL="1143000" indent="-228600">
              <a:defRPr sz="2400">
                <a:solidFill>
                  <a:schemeClr val="tx1"/>
                </a:solidFill>
                <a:latin typeface="Arial" pitchFamily="34" charset="0"/>
                <a:ea typeface="Arial Unicode MS" pitchFamily="34" charset="-128"/>
                <a:cs typeface="Arial Unicode MS" pitchFamily="34" charset="-128"/>
              </a:defRPr>
            </a:lvl3pPr>
            <a:lvl4pPr marL="1600200" indent="-228600">
              <a:defRPr sz="2400">
                <a:solidFill>
                  <a:schemeClr val="tx1"/>
                </a:solidFill>
                <a:latin typeface="Arial" pitchFamily="34" charset="0"/>
                <a:ea typeface="Arial Unicode MS" pitchFamily="34" charset="-128"/>
                <a:cs typeface="Arial Unicode MS" pitchFamily="34" charset="-128"/>
              </a:defRPr>
            </a:lvl4pPr>
            <a:lvl5pPr marL="2057400" indent="-228600">
              <a:defRPr sz="24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9pPr>
          </a:lstStyle>
          <a:p>
            <a:pPr fontAlgn="base">
              <a:spcBef>
                <a:spcPct val="41000"/>
              </a:spcBef>
              <a:spcAft>
                <a:spcPct val="0"/>
              </a:spcAft>
              <a:buClr>
                <a:srgbClr val="9D8954"/>
              </a:buClr>
              <a:buFont typeface="Wingdings" pitchFamily="2" charset="2"/>
              <a:buChar char="§"/>
              <a:defRPr/>
            </a:pPr>
            <a:endParaRPr lang="en-CA" altLang="en-US" sz="1200" i="1" smtClean="0">
              <a:solidFill>
                <a:srgbClr val="002144"/>
              </a:solidFill>
              <a:ea typeface="ＭＳ Ｐゴシック" pitchFamily="34" charset="-128"/>
            </a:endParaRPr>
          </a:p>
        </p:txBody>
      </p:sp>
      <p:pic>
        <p:nvPicPr>
          <p:cNvPr id="5" name="Picture 15" descr="Sloga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57213" y="6569075"/>
            <a:ext cx="22494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4"/>
          <p:cNvGrpSpPr>
            <a:grpSpLocks/>
          </p:cNvGrpSpPr>
          <p:nvPr userDrawn="1"/>
        </p:nvGrpSpPr>
        <p:grpSpPr bwMode="auto">
          <a:xfrm>
            <a:off x="0" y="830263"/>
            <a:ext cx="9156700" cy="2184400"/>
            <a:chOff x="-5" y="523"/>
            <a:chExt cx="5768" cy="1376"/>
          </a:xfrm>
        </p:grpSpPr>
        <p:pic>
          <p:nvPicPr>
            <p:cNvPr id="7" name="Picture 26" descr="RBC_Montreal_Image_01a"/>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4" y="523"/>
              <a:ext cx="1929" cy="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RBC_Toronto_Image_01a"/>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5" y="523"/>
              <a:ext cx="1929" cy="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descr="RBC_Vancouver_Image_01a"/>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 y="523"/>
              <a:ext cx="1929" cy="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 Box 6"/>
          <p:cNvSpPr txBox="1">
            <a:spLocks noChangeArrowheads="1"/>
          </p:cNvSpPr>
          <p:nvPr userDrawn="1"/>
        </p:nvSpPr>
        <p:spPr bwMode="auto">
          <a:xfrm>
            <a:off x="571500" y="266700"/>
            <a:ext cx="79978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pitchFamily="34" charset="0"/>
                <a:ea typeface="Arial Unicode MS" pitchFamily="34" charset="-128"/>
                <a:cs typeface="Arial Unicode MS" pitchFamily="34" charset="-128"/>
              </a:defRPr>
            </a:lvl1pPr>
            <a:lvl2pPr marL="742950" indent="-285750">
              <a:defRPr sz="2400">
                <a:solidFill>
                  <a:schemeClr val="tx1"/>
                </a:solidFill>
                <a:latin typeface="Arial" pitchFamily="34" charset="0"/>
                <a:ea typeface="Arial Unicode MS" pitchFamily="34" charset="-128"/>
                <a:cs typeface="Arial Unicode MS" pitchFamily="34" charset="-128"/>
              </a:defRPr>
            </a:lvl2pPr>
            <a:lvl3pPr marL="1143000" indent="-228600">
              <a:defRPr sz="2400">
                <a:solidFill>
                  <a:schemeClr val="tx1"/>
                </a:solidFill>
                <a:latin typeface="Arial" pitchFamily="34" charset="0"/>
                <a:ea typeface="Arial Unicode MS" pitchFamily="34" charset="-128"/>
                <a:cs typeface="Arial Unicode MS" pitchFamily="34" charset="-128"/>
              </a:defRPr>
            </a:lvl3pPr>
            <a:lvl4pPr marL="1600200" indent="-228600">
              <a:defRPr sz="2400">
                <a:solidFill>
                  <a:schemeClr val="tx1"/>
                </a:solidFill>
                <a:latin typeface="Arial" pitchFamily="34" charset="0"/>
                <a:ea typeface="Arial Unicode MS" pitchFamily="34" charset="-128"/>
                <a:cs typeface="Arial Unicode MS" pitchFamily="34" charset="-128"/>
              </a:defRPr>
            </a:lvl4pPr>
            <a:lvl5pPr marL="2057400" indent="-228600">
              <a:defRPr sz="24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9pPr>
          </a:lstStyle>
          <a:p>
            <a:pPr fontAlgn="base">
              <a:spcBef>
                <a:spcPct val="50000"/>
              </a:spcBef>
              <a:spcAft>
                <a:spcPct val="0"/>
              </a:spcAft>
              <a:defRPr/>
            </a:pPr>
            <a:r>
              <a:rPr lang="en-US" altLang="en-US" sz="1200" b="1" smtClean="0">
                <a:solidFill>
                  <a:srgbClr val="9D8954"/>
                </a:solidFill>
                <a:ea typeface="ＭＳ Ｐゴシック" pitchFamily="34" charset="-128"/>
              </a:rPr>
              <a:t>RBC Wealth Management Financial Services Inc.</a:t>
            </a:r>
          </a:p>
        </p:txBody>
      </p:sp>
      <p:pic>
        <p:nvPicPr>
          <p:cNvPr id="11" name="Picture 9" descr="RBC WM Logo - Gold (EN) - file-722969"/>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943600" y="5597525"/>
            <a:ext cx="26352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42" name="Rectangle 10"/>
          <p:cNvSpPr>
            <a:spLocks noGrp="1" noChangeArrowheads="1"/>
          </p:cNvSpPr>
          <p:nvPr>
            <p:ph type="ctrTitle"/>
          </p:nvPr>
        </p:nvSpPr>
        <p:spPr>
          <a:xfrm>
            <a:off x="571500" y="3014663"/>
            <a:ext cx="8007350" cy="110013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lvl1pPr>
              <a:defRPr sz="2800"/>
            </a:lvl1pPr>
          </a:lstStyle>
          <a:p>
            <a:pPr lvl="0"/>
            <a:r>
              <a:rPr lang="en-CA" altLang="en-US" noProof="0" smtClean="0"/>
              <a:t>Click to edit Master title style</a:t>
            </a:r>
          </a:p>
        </p:txBody>
      </p:sp>
      <p:sp>
        <p:nvSpPr>
          <p:cNvPr id="95243" name="Rectangle 11"/>
          <p:cNvSpPr>
            <a:spLocks noGrp="1" noChangeArrowheads="1"/>
          </p:cNvSpPr>
          <p:nvPr>
            <p:ph type="subTitle" idx="1"/>
          </p:nvPr>
        </p:nvSpPr>
        <p:spPr>
          <a:xfrm>
            <a:off x="571500" y="4267200"/>
            <a:ext cx="8007350" cy="9144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lvl1pPr marL="0" indent="0">
              <a:defRPr b="0"/>
            </a:lvl1pPr>
          </a:lstStyle>
          <a:p>
            <a:pPr lvl="0"/>
            <a:r>
              <a:rPr lang="en-CA" altLang="en-US" noProof="0" smtClean="0"/>
              <a:t>Click to edit Master subtitle style</a:t>
            </a:r>
          </a:p>
        </p:txBody>
      </p:sp>
    </p:spTree>
    <p:extLst>
      <p:ext uri="{BB962C8B-B14F-4D97-AF65-F5344CB8AC3E}">
        <p14:creationId xmlns:p14="http://schemas.microsoft.com/office/powerpoint/2010/main" val="469162199"/>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930549AC-FA40-46F5-8845-C5B669A5CC52}"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234301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creen (2)">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rotWithShape="1">
          <a:blip r:embed="rId2" cstate="print">
            <a:extLst>
              <a:ext uri="{28A0092B-C50C-407E-A947-70E740481C1C}">
                <a14:useLocalDpi xmlns:a14="http://schemas.microsoft.com/office/drawing/2010/main" val="0"/>
              </a:ext>
            </a:extLst>
          </a:blip>
          <a:srcRect r="1143" b="1143"/>
          <a:stretch/>
        </p:blipFill>
        <p:spPr>
          <a:xfrm>
            <a:off x="0" y="0"/>
            <a:ext cx="9144000" cy="5487000"/>
          </a:xfrm>
          <a:prstGeom prst="rect">
            <a:avLst/>
          </a:prstGeom>
        </p:spPr>
      </p:pic>
      <p:sp>
        <p:nvSpPr>
          <p:cNvPr id="10" name="Text Placeholder 9"/>
          <p:cNvSpPr>
            <a:spLocks noGrp="1"/>
          </p:cNvSpPr>
          <p:nvPr>
            <p:ph type="body" sz="quarter" idx="13"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Wealth Management Financial Services Inc. </a:t>
            </a:r>
          </a:p>
        </p:txBody>
      </p:sp>
      <p:pic>
        <p:nvPicPr>
          <p:cNvPr id="13" name="Picture 12" descr="WM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2099" y="5867400"/>
            <a:ext cx="2104825" cy="635000"/>
          </a:xfrm>
          <a:prstGeom prst="rect">
            <a:avLst/>
          </a:prstGeom>
        </p:spPr>
      </p:pic>
      <p:sp>
        <p:nvSpPr>
          <p:cNvPr id="14" name="TextBox 13"/>
          <p:cNvSpPr txBox="1"/>
          <p:nvPr userDrawn="1"/>
        </p:nvSpPr>
        <p:spPr>
          <a:xfrm>
            <a:off x="381000" y="190500"/>
            <a:ext cx="5410200" cy="33855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Wealth Management Financial Services Inc. </a:t>
            </a:r>
            <a:endParaRPr lang="en-US" sz="1200" dirty="0" smtClean="0"/>
          </a:p>
        </p:txBody>
      </p:sp>
    </p:spTree>
    <p:extLst>
      <p:ext uri="{BB962C8B-B14F-4D97-AF65-F5344CB8AC3E}">
        <p14:creationId xmlns:p14="http://schemas.microsoft.com/office/powerpoint/2010/main" val="8776850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DED08C62-A5AB-4ABC-9983-68CBC8BCF79F}"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4100727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3563" y="1295400"/>
            <a:ext cx="39274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295400"/>
            <a:ext cx="39274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15952AB1-FFB8-4AA7-BC1D-D813429EA755}"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3591249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74DCBEFC-6B19-40B0-BB87-0127EDCE0C14}"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7485939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9A54C9DC-C291-485B-A8B7-FE30AA924386}"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173971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4EFC27AD-0A47-4598-BD68-CC5FD04D1758}"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3943936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ED4D745F-09E5-4DC8-973F-8D1A576C38E1}"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1222726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70DED46B-4814-4501-8B57-26B4A910DD9B}"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955041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FAB4824C-B9C2-49F2-A39B-A4D75BE6B0A7}"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32362874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9075" y="233363"/>
            <a:ext cx="2001838" cy="5710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1975" y="233363"/>
            <a:ext cx="5854700" cy="5710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fld id="{417A7A8C-B3B8-4B9B-B64F-A15460FCD40A}" type="datetime4">
              <a:rPr lang="en-US" altLang="en-US">
                <a:solidFill>
                  <a:srgbClr val="FFFFFF"/>
                </a:solidFill>
              </a:rPr>
              <a:pPr>
                <a:defRPr/>
              </a:pPr>
              <a:t>2016, June, 6</a:t>
            </a:fld>
            <a:r>
              <a:rPr lang="en-US" altLang="en-US">
                <a:solidFill>
                  <a:srgbClr val="FFFFFF"/>
                </a:solidFill>
              </a:rPr>
              <a:t>	RBC Wealth Management Financial Services Inc.                  </a:t>
            </a:r>
            <a:r>
              <a:rPr lang="en-US" altLang="en-US" b="1">
                <a:solidFill>
                  <a:srgbClr val="FFFFFF"/>
                </a:solidFill>
              </a:rPr>
              <a:t>FOR INTERNAL USE ONLY	 	           </a:t>
            </a:r>
            <a:fld id="{989B0F4E-52EC-474A-A509-55DB7A44215C}" type="slidenum">
              <a:rPr lang="en-US" altLang="en-US" b="1">
                <a:solidFill>
                  <a:srgbClr val="FFFFFF"/>
                </a:solidFill>
              </a:rPr>
              <a:pPr>
                <a:defRPr/>
              </a:pPr>
              <a:t>‹#›</a:t>
            </a:fld>
            <a:endParaRPr lang="en-US" altLang="en-US" b="1">
              <a:solidFill>
                <a:srgbClr val="FFFFFF"/>
              </a:solidFill>
            </a:endParaRPr>
          </a:p>
        </p:txBody>
      </p:sp>
    </p:spTree>
    <p:extLst>
      <p:ext uri="{BB962C8B-B14F-4D97-AF65-F5344CB8AC3E}">
        <p14:creationId xmlns:p14="http://schemas.microsoft.com/office/powerpoint/2010/main" val="2075731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creen (3)">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487000"/>
          </a:xfrm>
          <a:prstGeom prst="rect">
            <a:avLst/>
          </a:prstGeom>
        </p:spPr>
      </p:pic>
      <p:sp>
        <p:nvSpPr>
          <p:cNvPr id="10" name="Text Placeholder 9"/>
          <p:cNvSpPr>
            <a:spLocks noGrp="1"/>
          </p:cNvSpPr>
          <p:nvPr>
            <p:ph type="body" sz="quarter" idx="13"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Wealth Management Financial Services Inc. </a:t>
            </a:r>
            <a:endParaRPr lang="en-GB" dirty="0"/>
          </a:p>
        </p:txBody>
      </p:sp>
      <p:pic>
        <p:nvPicPr>
          <p:cNvPr id="13" name="Picture 12" descr="WM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2099" y="5867400"/>
            <a:ext cx="2104825" cy="635000"/>
          </a:xfrm>
          <a:prstGeom prst="rect">
            <a:avLst/>
          </a:prstGeom>
        </p:spPr>
      </p:pic>
      <p:sp>
        <p:nvSpPr>
          <p:cNvPr id="14" name="TextBox 13"/>
          <p:cNvSpPr txBox="1"/>
          <p:nvPr userDrawn="1"/>
        </p:nvSpPr>
        <p:spPr>
          <a:xfrm>
            <a:off x="381000" y="190500"/>
            <a:ext cx="5410200" cy="33855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Wealth Management Financial Services Inc. </a:t>
            </a:r>
            <a:endParaRPr lang="en-US" sz="1200" dirty="0" smtClean="0"/>
          </a:p>
        </p:txBody>
      </p:sp>
    </p:spTree>
    <p:extLst>
      <p:ext uri="{BB962C8B-B14F-4D97-AF65-F5344CB8AC3E}">
        <p14:creationId xmlns:p14="http://schemas.microsoft.com/office/powerpoint/2010/main" val="336176418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creen (4)">
    <p:bg>
      <p:bgPr>
        <a:solidFill>
          <a:srgbClr val="FFFFFF"/>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l="23638" t="7563" r="314" b="22716"/>
          <a:stretch/>
        </p:blipFill>
        <p:spPr>
          <a:xfrm flipH="1">
            <a:off x="0" y="0"/>
            <a:ext cx="9144000" cy="5487000"/>
          </a:xfrm>
          <a:prstGeom prst="rect">
            <a:avLst/>
          </a:prstGeom>
        </p:spPr>
      </p:pic>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9"/>
          <p:cNvSpPr>
            <a:spLocks noGrp="1"/>
          </p:cNvSpPr>
          <p:nvPr>
            <p:ph type="body" sz="quarter" idx="13"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Wealth Management Financial Services Inc. </a:t>
            </a:r>
            <a:endParaRPr lang="en-GB" dirty="0"/>
          </a:p>
        </p:txBody>
      </p:sp>
      <p:pic>
        <p:nvPicPr>
          <p:cNvPr id="13" name="Picture 12" descr="WM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2099" y="5867400"/>
            <a:ext cx="2104825" cy="635000"/>
          </a:xfrm>
          <a:prstGeom prst="rect">
            <a:avLst/>
          </a:prstGeom>
        </p:spPr>
      </p:pic>
      <p:sp>
        <p:nvSpPr>
          <p:cNvPr id="14" name="TextBox 13"/>
          <p:cNvSpPr txBox="1"/>
          <p:nvPr userDrawn="1"/>
        </p:nvSpPr>
        <p:spPr>
          <a:xfrm>
            <a:off x="381000" y="190500"/>
            <a:ext cx="5410200" cy="33855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Wealth Management Financial Services Inc. </a:t>
            </a:r>
            <a:endParaRPr lang="en-US" sz="1200" dirty="0" smtClean="0"/>
          </a:p>
        </p:txBody>
      </p:sp>
    </p:spTree>
    <p:extLst>
      <p:ext uri="{BB962C8B-B14F-4D97-AF65-F5344CB8AC3E}">
        <p14:creationId xmlns:p14="http://schemas.microsoft.com/office/powerpoint/2010/main" val="75716324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Break Screen">
    <p:bg>
      <p:bgPr>
        <a:solidFill>
          <a:srgbClr val="4B4F54"/>
        </a:solidFill>
        <a:effectLst/>
      </p:bgPr>
    </p:bg>
    <p:spTree>
      <p:nvGrpSpPr>
        <p:cNvPr id="1" name=""/>
        <p:cNvGrpSpPr/>
        <p:nvPr/>
      </p:nvGrpSpPr>
      <p:grpSpPr>
        <a:xfrm>
          <a:off x="0" y="0"/>
          <a:ext cx="0" cy="0"/>
          <a:chOff x="0" y="0"/>
          <a:chExt cx="0" cy="0"/>
        </a:xfrm>
      </p:grpSpPr>
      <p:cxnSp>
        <p:nvCxnSpPr>
          <p:cNvPr id="11" name="Straight Connector 10"/>
          <p:cNvCxnSpPr/>
          <p:nvPr userDrawn="1"/>
        </p:nvCxnSpPr>
        <p:spPr>
          <a:xfrm>
            <a:off x="431800" y="6067251"/>
            <a:ext cx="8299450"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fld id="{3E1BA27D-B3B7-F24E-8E65-BCD9F994FA1F}" type="datetime4">
              <a:rPr lang="en-US" smtClean="0"/>
              <a:t>2016, June, 6</a:t>
            </a:fld>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3857375"/>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smtClean="0"/>
              <a:t>Arial 30pt section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 name="Footer Placeholder 1"/>
          <p:cNvSpPr>
            <a:spLocks noGrp="1"/>
          </p:cNvSpPr>
          <p:nvPr>
            <p:ph type="ftr" sz="quarter" idx="14"/>
          </p:nvPr>
        </p:nvSpPr>
        <p:spPr/>
        <p:txBody>
          <a:bodyPr/>
          <a:lstStyle>
            <a:lvl1pPr>
              <a:defRPr>
                <a:solidFill>
                  <a:schemeClr val="bg1"/>
                </a:solidFill>
              </a:defRPr>
            </a:lvl1pPr>
          </a:lstStyle>
          <a:p>
            <a:r>
              <a:rPr lang="en-US" dirty="0" smtClean="0"/>
              <a:t>RBC Wealth Management Financial Services Inc. </a:t>
            </a:r>
            <a:r>
              <a:rPr lang="en-GB" dirty="0" smtClean="0"/>
              <a:t>|  Presentation Title</a:t>
            </a:r>
            <a:endParaRPr lang="en-GB" dirty="0"/>
          </a:p>
        </p:txBody>
      </p:sp>
      <p:pic>
        <p:nvPicPr>
          <p:cNvPr id="12" name="Picture 11" descr="WM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8999" y="6224258"/>
            <a:ext cx="1511301" cy="455941"/>
          </a:xfrm>
          <a:prstGeom prst="rect">
            <a:avLst/>
          </a:prstGeom>
        </p:spPr>
      </p:pic>
      <p:sp>
        <p:nvSpPr>
          <p:cNvPr id="14" name="TextBox 13"/>
          <p:cNvSpPr txBox="1"/>
          <p:nvPr userDrawn="1"/>
        </p:nvSpPr>
        <p:spPr>
          <a:xfrm>
            <a:off x="4991100" y="190500"/>
            <a:ext cx="3835400" cy="276999"/>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RBC Wealth Management Financial Services Inc.</a:t>
            </a:r>
            <a:endParaRPr lang="en-US" sz="1200" dirty="0" smtClean="0"/>
          </a:p>
        </p:txBody>
      </p:sp>
    </p:spTree>
    <p:extLst>
      <p:ext uri="{BB962C8B-B14F-4D97-AF65-F5344CB8AC3E}">
        <p14:creationId xmlns:p14="http://schemas.microsoft.com/office/powerpoint/2010/main" val="28451545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Section Break Screen_Disclaimer">
    <p:bg>
      <p:bgPr>
        <a:solidFill>
          <a:srgbClr val="4B4F54"/>
        </a:solidFill>
        <a:effectLst/>
      </p:bgPr>
    </p:bg>
    <p:spTree>
      <p:nvGrpSpPr>
        <p:cNvPr id="1" name=""/>
        <p:cNvGrpSpPr/>
        <p:nvPr/>
      </p:nvGrpSpPr>
      <p:grpSpPr>
        <a:xfrm>
          <a:off x="0" y="0"/>
          <a:ext cx="0" cy="0"/>
          <a:chOff x="0" y="0"/>
          <a:chExt cx="0" cy="0"/>
        </a:xfrm>
      </p:grpSpPr>
      <p:cxnSp>
        <p:nvCxnSpPr>
          <p:cNvPr id="11" name="Straight Connector 10"/>
          <p:cNvCxnSpPr/>
          <p:nvPr userDrawn="1"/>
        </p:nvCxnSpPr>
        <p:spPr>
          <a:xfrm>
            <a:off x="431800" y="6067251"/>
            <a:ext cx="8299450"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fld id="{389B2942-803D-074E-AC49-68BCA8D46B47}" type="datetime4">
              <a:rPr lang="en-US" smtClean="0"/>
              <a:t>2016, June, 6</a:t>
            </a:fld>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2845751"/>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smtClean="0"/>
              <a:t>Arial 30pt section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 name="Footer Placeholder 2"/>
          <p:cNvSpPr>
            <a:spLocks noGrp="1"/>
          </p:cNvSpPr>
          <p:nvPr>
            <p:ph type="ftr" sz="quarter" idx="14"/>
          </p:nvPr>
        </p:nvSpPr>
        <p:spPr/>
        <p:txBody>
          <a:bodyPr/>
          <a:lstStyle>
            <a:lvl1pPr>
              <a:defRPr>
                <a:solidFill>
                  <a:schemeClr val="bg1"/>
                </a:solidFill>
              </a:defRPr>
            </a:lvl1pPr>
          </a:lstStyle>
          <a:p>
            <a:r>
              <a:rPr lang="en-US" dirty="0" smtClean="0"/>
              <a:t>RBC Wealth Management Financial Services Inc. </a:t>
            </a:r>
            <a:r>
              <a:rPr lang="en-GB" dirty="0" smtClean="0"/>
              <a:t>|  Presentation Title</a:t>
            </a:r>
            <a:endParaRPr lang="en-GB" dirty="0"/>
          </a:p>
        </p:txBody>
      </p:sp>
      <p:pic>
        <p:nvPicPr>
          <p:cNvPr id="10" name="Picture 9" descr="WM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8999" y="6224258"/>
            <a:ext cx="1511301" cy="455941"/>
          </a:xfrm>
          <a:prstGeom prst="rect">
            <a:avLst/>
          </a:prstGeom>
        </p:spPr>
      </p:pic>
      <p:sp>
        <p:nvSpPr>
          <p:cNvPr id="9" name="TextBox 8"/>
          <p:cNvSpPr txBox="1"/>
          <p:nvPr userDrawn="1"/>
        </p:nvSpPr>
        <p:spPr>
          <a:xfrm>
            <a:off x="431799" y="4584108"/>
            <a:ext cx="8297333" cy="877163"/>
          </a:xfrm>
          <a:prstGeom prst="rect">
            <a:avLst/>
          </a:prstGeom>
          <a:noFill/>
        </p:spPr>
        <p:txBody>
          <a:bodyPr wrap="square" lIns="0" tIns="0" rIns="0" bIns="0" rtlCol="0" anchor="t" anchorCtr="0">
            <a:noAutofit/>
          </a:bodyPr>
          <a:lstStyle/>
          <a:p>
            <a:pPr algn="just"/>
            <a:r>
              <a:rPr lang="en-US" sz="800" kern="1200" dirty="0" smtClean="0">
                <a:solidFill>
                  <a:schemeClr val="bg1"/>
                </a:solidFill>
                <a:effectLst/>
                <a:latin typeface="+mn-lt"/>
                <a:ea typeface="+mn-ea"/>
                <a:cs typeface="+mn-cs"/>
              </a:rPr>
              <a:t>The following information is presented on the understanding that it is for education and information purposes only. Neither RBC nor the presenter has been retained to provide legal, taxation, accounting or other professional advice.  Any strategies, advice and technical content in this presentation are provided as general guidance, based on information that we believe to be accurate, but we cannot guarantee its accuracy or completeness.  Individuals should consult with their own professional advisors to determine the suitability of the information and examples contained in this presentation before acting upon them.  This will ensure that your own circumstances have been considered properly, and that action is taken on the latest available information.  Interest rates, market conditions, tax rules and other investment factors are subject to change. Insurance products are offered through RBC Wealth Management Financial Services Inc. (“RBC WMFS”), a subsidiary of RBC Dominion Securities Inc.* When providing life insurance products in all provinces except Quebec, Investment Advisors are acting as Insurance Representatives of RBC Wealth Management Financial Services Inc. In Quebec, Investment Advisors are acting as Financial Security Advisors of RBC WMFS.  RBC WMFS is licensed as a financial services firm in the province of Quebec. RBC WMFS, RBC Dominion Securities Inc.* and Royal Bank of Canada are separate corporate entities which are affiliated. *Member-Canadian Investor Protection Fund. RBC Dominion Securities Inc. and RBC WMFS are member companies of RBC Wealth Management, a business segment of Royal Bank of Canada. ®Registered trademarks of Royal Bank of Canada. Used under </a:t>
            </a:r>
            <a:r>
              <a:rPr lang="en-US" sz="800" kern="1200" dirty="0" err="1" smtClean="0">
                <a:solidFill>
                  <a:schemeClr val="bg1"/>
                </a:solidFill>
                <a:effectLst/>
                <a:latin typeface="+mn-lt"/>
                <a:ea typeface="+mn-ea"/>
                <a:cs typeface="+mn-cs"/>
              </a:rPr>
              <a:t>licence</a:t>
            </a:r>
            <a:r>
              <a:rPr lang="en-US" sz="800" kern="1200" dirty="0" smtClean="0">
                <a:solidFill>
                  <a:schemeClr val="bg1"/>
                </a:solidFill>
                <a:effectLst/>
                <a:latin typeface="+mn-lt"/>
                <a:ea typeface="+mn-ea"/>
                <a:cs typeface="+mn-cs"/>
              </a:rPr>
              <a:t>. © 2016 RBC Wealth Management Financial Services Inc. All rights reserved.</a:t>
            </a:r>
            <a:endParaRPr lang="en-US" sz="8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26752651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31800" y="1396799"/>
            <a:ext cx="5435600"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E78060CB-4E2B-B746-8526-42378D6FD4C8}"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11" name="Text Placeholder 10"/>
          <p:cNvSpPr>
            <a:spLocks noGrp="1"/>
          </p:cNvSpPr>
          <p:nvPr>
            <p:ph type="body" sz="quarter" idx="14" hasCustomPrompt="1"/>
          </p:nvPr>
        </p:nvSpPr>
        <p:spPr>
          <a:xfrm>
            <a:off x="6121400" y="1396800"/>
            <a:ext cx="2590800" cy="4374000"/>
          </a:xfrm>
        </p:spPr>
        <p:txBody>
          <a:bodyPr/>
          <a:lstStyle>
            <a:lvl1pPr>
              <a:spcBef>
                <a:spcPts val="0"/>
              </a:spcBef>
              <a:defRPr sz="2000" baseline="0">
                <a:solidFill>
                  <a:srgbClr val="002567"/>
                </a:solidFill>
              </a:defRPr>
            </a:lvl1pPr>
          </a:lstStyle>
          <a:p>
            <a:pPr lvl="0"/>
            <a:r>
              <a:rPr lang="en-GB" dirty="0" smtClean="0"/>
              <a:t>Notes text Arial 20pt,</a:t>
            </a:r>
            <a:br>
              <a:rPr lang="en-GB" dirty="0" smtClean="0"/>
            </a:br>
            <a:r>
              <a:rPr lang="en-GB" dirty="0" smtClean="0"/>
              <a:t>single line space</a:t>
            </a:r>
          </a:p>
        </p:txBody>
      </p:sp>
      <p:sp>
        <p:nvSpPr>
          <p:cNvPr id="4" name="Footer Placeholder 3"/>
          <p:cNvSpPr>
            <a:spLocks noGrp="1"/>
          </p:cNvSpPr>
          <p:nvPr>
            <p:ph type="ftr" sz="quarter" idx="15"/>
          </p:nvPr>
        </p:nvSpPr>
        <p:spPr/>
        <p:txBody>
          <a:bodyPr/>
          <a:lstStyle/>
          <a:p>
            <a:r>
              <a:rPr lang="en-GB" dirty="0" smtClean="0"/>
              <a:t>RBC Wealth Management Financial Services Inc. |  Presentation Title</a:t>
            </a:r>
          </a:p>
        </p:txBody>
      </p:sp>
    </p:spTree>
    <p:extLst>
      <p:ext uri="{BB962C8B-B14F-4D97-AF65-F5344CB8AC3E}">
        <p14:creationId xmlns:p14="http://schemas.microsoft.com/office/powerpoint/2010/main" val="3414108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tement - Image and 60pt Text">
    <p:spTree>
      <p:nvGrpSpPr>
        <p:cNvPr id="1" name=""/>
        <p:cNvGrpSpPr/>
        <p:nvPr/>
      </p:nvGrpSpPr>
      <p:grpSpPr>
        <a:xfrm>
          <a:off x="0" y="0"/>
          <a:ext cx="0" cy="0"/>
          <a:chOff x="0" y="0"/>
          <a:chExt cx="0" cy="0"/>
        </a:xfrm>
      </p:grpSpPr>
      <p:sp>
        <p:nvSpPr>
          <p:cNvPr id="5" name="Text Placeholder 4"/>
          <p:cNvSpPr>
            <a:spLocks noGrp="1"/>
          </p:cNvSpPr>
          <p:nvPr>
            <p:ph type="body" sz="quarter" idx="14" hasCustomPrompt="1"/>
          </p:nvPr>
        </p:nvSpPr>
        <p:spPr>
          <a:xfrm>
            <a:off x="431799" y="1270535"/>
            <a:ext cx="7298475" cy="3003082"/>
          </a:xfrm>
        </p:spPr>
        <p:txBody>
          <a:bodyPr/>
          <a:lstStyle>
            <a:lvl1pPr marL="0" indent="0">
              <a:spcBef>
                <a:spcPts val="0"/>
              </a:spcBef>
              <a:defRPr sz="6000">
                <a:solidFill>
                  <a:srgbClr val="4B4F54"/>
                </a:solidFill>
              </a:defRPr>
            </a:lvl1pPr>
            <a:lvl2pPr marL="0" indent="0">
              <a:spcBef>
                <a:spcPts val="2400"/>
              </a:spcBef>
              <a:spcAft>
                <a:spcPts val="0"/>
              </a:spcAft>
              <a:defRPr sz="1200">
                <a:solidFill>
                  <a:srgbClr val="4B4F54"/>
                </a:solidFill>
              </a:defRPr>
            </a:lvl2pPr>
            <a:lvl3pPr marL="0" indent="0">
              <a:spcBef>
                <a:spcPts val="1200"/>
              </a:spcBef>
              <a:spcAft>
                <a:spcPts val="0"/>
              </a:spcAft>
              <a:defRPr sz="1200">
                <a:solidFill>
                  <a:srgbClr val="4B4F54"/>
                </a:solidFill>
              </a:defRPr>
            </a:lvl3pPr>
            <a:lvl4pPr marL="0" indent="0">
              <a:spcBef>
                <a:spcPts val="1200"/>
              </a:spcBef>
              <a:spcAft>
                <a:spcPts val="0"/>
              </a:spcAft>
              <a:defRPr sz="1200">
                <a:solidFill>
                  <a:srgbClr val="4B4F54"/>
                </a:solidFill>
              </a:defRPr>
            </a:lvl4pPr>
            <a:lvl5pPr marL="0" indent="0">
              <a:spcBef>
                <a:spcPts val="1200"/>
              </a:spcBef>
              <a:spcAft>
                <a:spcPts val="0"/>
              </a:spcAft>
              <a:defRPr sz="1200">
                <a:solidFill>
                  <a:srgbClr val="4B4F54"/>
                </a:solidFill>
              </a:defRPr>
            </a:lvl5pPr>
          </a:lstStyle>
          <a:p>
            <a:pPr lvl="0"/>
            <a:r>
              <a:rPr lang="en-US" dirty="0" smtClean="0"/>
              <a:t>Arial 60pt, single line space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9277D7F-02B6-A048-AD34-476BFD3330CD}" type="datetime4">
              <a:rPr lang="en-US" smtClean="0"/>
              <a:t>2016, June, 6</a:t>
            </a:fld>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p>
            <a:r>
              <a:rPr lang="en-GB" dirty="0" smtClean="0"/>
              <a:t>RBC Wealth Management Financial Services Inc. |  Presentation Title</a:t>
            </a:r>
          </a:p>
        </p:txBody>
      </p:sp>
      <p:pic>
        <p:nvPicPr>
          <p:cNvPr id="11" name="Picture 10" descr="WM_LogoDes_H_rgbP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27900" y="6223000"/>
            <a:ext cx="1438656" cy="426720"/>
          </a:xfrm>
          <a:prstGeom prst="rect">
            <a:avLst/>
          </a:prstGeom>
        </p:spPr>
      </p:pic>
      <p:sp>
        <p:nvSpPr>
          <p:cNvPr id="12" name="TextBox 11"/>
          <p:cNvSpPr txBox="1"/>
          <p:nvPr userDrawn="1"/>
        </p:nvSpPr>
        <p:spPr>
          <a:xfrm>
            <a:off x="4991100" y="190500"/>
            <a:ext cx="3835400" cy="276999"/>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RBC Wealth Management Financial Services Inc.</a:t>
            </a:r>
          </a:p>
        </p:txBody>
      </p:sp>
    </p:spTree>
    <p:extLst>
      <p:ext uri="{BB962C8B-B14F-4D97-AF65-F5344CB8AC3E}">
        <p14:creationId xmlns:p14="http://schemas.microsoft.com/office/powerpoint/2010/main" val="2386039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tement - 60pt Text">
    <p:bg>
      <p:bgPr>
        <a:solidFill>
          <a:srgbClr val="4B4F54"/>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4" hasCustomPrompt="1"/>
          </p:nvPr>
        </p:nvSpPr>
        <p:spPr>
          <a:xfrm>
            <a:off x="431799" y="1270535"/>
            <a:ext cx="7298475" cy="3003082"/>
          </a:xfrm>
        </p:spPr>
        <p:txBody>
          <a:bodyPr/>
          <a:lstStyle>
            <a:lvl1pPr marL="0" indent="0">
              <a:spcBef>
                <a:spcPts val="0"/>
              </a:spcBef>
              <a:defRPr sz="6000">
                <a:solidFill>
                  <a:srgbClr val="87AFBF"/>
                </a:solidFill>
              </a:defRPr>
            </a:lvl1pPr>
            <a:lvl2pPr marL="0" indent="0">
              <a:spcBef>
                <a:spcPts val="2400"/>
              </a:spcBef>
              <a:spcAft>
                <a:spcPts val="0"/>
              </a:spcAft>
              <a:defRPr sz="1200">
                <a:solidFill>
                  <a:srgbClr val="87AFBF"/>
                </a:solidFill>
              </a:defRPr>
            </a:lvl2pPr>
            <a:lvl3pPr marL="0" indent="0">
              <a:spcBef>
                <a:spcPts val="1200"/>
              </a:spcBef>
              <a:spcAft>
                <a:spcPts val="0"/>
              </a:spcAft>
              <a:defRPr sz="1200">
                <a:solidFill>
                  <a:srgbClr val="87AFBF"/>
                </a:solidFill>
              </a:defRPr>
            </a:lvl3pPr>
            <a:lvl4pPr marL="0" indent="0">
              <a:spcBef>
                <a:spcPts val="1200"/>
              </a:spcBef>
              <a:spcAft>
                <a:spcPts val="0"/>
              </a:spcAft>
              <a:defRPr sz="1200">
                <a:solidFill>
                  <a:srgbClr val="87AFBF"/>
                </a:solidFill>
              </a:defRPr>
            </a:lvl4pPr>
            <a:lvl5pPr marL="0" indent="0">
              <a:spcBef>
                <a:spcPts val="1200"/>
              </a:spcBef>
              <a:spcAft>
                <a:spcPts val="0"/>
              </a:spcAft>
              <a:defRPr sz="1200">
                <a:solidFill>
                  <a:srgbClr val="87AFBF"/>
                </a:solidFill>
              </a:defRPr>
            </a:lvl5pPr>
          </a:lstStyle>
          <a:p>
            <a:pPr lvl="0"/>
            <a:r>
              <a:rPr lang="en-US" dirty="0" smtClean="0"/>
              <a:t>Arial 60pt, single line space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lvl1pPr>
              <a:defRPr>
                <a:solidFill>
                  <a:srgbClr val="FFFFFF"/>
                </a:solidFill>
              </a:defRPr>
            </a:lvl1pPr>
          </a:lstStyle>
          <a:p>
            <a:fld id="{4942E2CD-0B4E-BE40-8C00-AA3EFD9462D6}" type="datetime4">
              <a:rPr lang="en-US" smtClean="0"/>
              <a:t>2016, June, 6</a:t>
            </a:fld>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lvl1pPr>
              <a:defRPr>
                <a:solidFill>
                  <a:schemeClr val="bg1"/>
                </a:solidFill>
              </a:defRPr>
            </a:lvl1pPr>
          </a:lstStyle>
          <a:p>
            <a:r>
              <a:rPr lang="en-GB" dirty="0" smtClean="0"/>
              <a:t>RBC Wealth Management Financial Services Inc. |  Presentation Title</a:t>
            </a:r>
          </a:p>
        </p:txBody>
      </p:sp>
      <p:pic>
        <p:nvPicPr>
          <p:cNvPr id="11" name="Picture 10" descr="WM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8999" y="6224258"/>
            <a:ext cx="1511301" cy="455941"/>
          </a:xfrm>
          <a:prstGeom prst="rect">
            <a:avLst/>
          </a:prstGeom>
        </p:spPr>
      </p:pic>
      <p:sp>
        <p:nvSpPr>
          <p:cNvPr id="12" name="TextBox 11"/>
          <p:cNvSpPr txBox="1"/>
          <p:nvPr userDrawn="1"/>
        </p:nvSpPr>
        <p:spPr>
          <a:xfrm>
            <a:off x="4991100" y="190500"/>
            <a:ext cx="3835400" cy="276999"/>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RBC Wealth Management Financial Services Inc.</a:t>
            </a:r>
            <a:endParaRPr lang="en-US" sz="1200" dirty="0" smtClean="0"/>
          </a:p>
        </p:txBody>
      </p:sp>
    </p:spTree>
    <p:extLst>
      <p:ext uri="{BB962C8B-B14F-4D97-AF65-F5344CB8AC3E}">
        <p14:creationId xmlns:p14="http://schemas.microsoft.com/office/powerpoint/2010/main" val="30199018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xmlns="">
        <p15:guide id="4294967295"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7.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4260" y="280800"/>
            <a:ext cx="8307939" cy="363600"/>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31800" y="1396799"/>
            <a:ext cx="8280400" cy="4372175"/>
          </a:xfrm>
          <a:prstGeom prst="rect">
            <a:avLst/>
          </a:prstGeom>
        </p:spPr>
        <p:txBody>
          <a:bodyPr vert="horz" lIns="0" tIns="0" rIns="0" bIns="0" rtlCol="0" anchor="t" anchorCtr="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5200" y="6354000"/>
            <a:ext cx="1080000" cy="198000"/>
          </a:xfrm>
          <a:prstGeom prst="rect">
            <a:avLst/>
          </a:prstGeom>
        </p:spPr>
        <p:txBody>
          <a:bodyPr vert="horz" lIns="0" tIns="0" rIns="0" bIns="0" rtlCol="0" anchor="b" anchorCtr="0"/>
          <a:lstStyle>
            <a:lvl1pPr algn="r">
              <a:defRPr sz="900">
                <a:solidFill>
                  <a:srgbClr val="4B4F54"/>
                </a:solidFill>
              </a:defRPr>
            </a:lvl1pPr>
          </a:lstStyle>
          <a:p>
            <a:fld id="{3BC0861C-CA61-E04B-A6BB-FEEAF25EEE35}" type="datetime4">
              <a:rPr lang="en-US" smtClean="0"/>
              <a:t>2016, June, 6</a:t>
            </a:fld>
            <a:endParaRPr lang="en-GB" dirty="0"/>
          </a:p>
        </p:txBody>
      </p:sp>
      <p:sp>
        <p:nvSpPr>
          <p:cNvPr id="6" name="Slide Number Placeholder 5"/>
          <p:cNvSpPr>
            <a:spLocks noGrp="1"/>
          </p:cNvSpPr>
          <p:nvPr>
            <p:ph type="sldNum" sz="quarter" idx="4"/>
          </p:nvPr>
        </p:nvSpPr>
        <p:spPr>
          <a:xfrm>
            <a:off x="441700" y="6354000"/>
            <a:ext cx="327600" cy="198000"/>
          </a:xfrm>
          <a:prstGeom prst="rect">
            <a:avLst/>
          </a:prstGeom>
        </p:spPr>
        <p:txBody>
          <a:bodyPr vert="horz" lIns="0" tIns="0" rIns="0" bIns="0" rtlCol="0" anchor="b" anchorCtr="0"/>
          <a:lstStyle>
            <a:lvl1pPr algn="l">
              <a:defRPr sz="900">
                <a:solidFill>
                  <a:srgbClr val="4B4F54"/>
                </a:solidFill>
              </a:defRPr>
            </a:lvl1pPr>
          </a:lstStyle>
          <a:p>
            <a:fld id="{25B621E3-93B7-4D21-B912-57376FAAC5A7}" type="slidenum">
              <a:rPr lang="en-GB" smtClean="0"/>
              <a:pPr/>
              <a:t>‹#›</a:t>
            </a:fld>
            <a:endParaRPr lang="en-GB" dirty="0"/>
          </a:p>
        </p:txBody>
      </p:sp>
      <p:cxnSp>
        <p:nvCxnSpPr>
          <p:cNvPr id="7" name="Straight Connector 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3"/>
          </p:nvPr>
        </p:nvSpPr>
        <p:spPr>
          <a:xfrm>
            <a:off x="1981100" y="6353999"/>
            <a:ext cx="4140300" cy="198000"/>
          </a:xfrm>
          <a:prstGeom prst="rect">
            <a:avLst/>
          </a:prstGeom>
        </p:spPr>
        <p:txBody>
          <a:bodyPr vert="horz" lIns="0" tIns="0" rIns="0" bIns="0" rtlCol="0" anchor="b" anchorCtr="0"/>
          <a:lstStyle>
            <a:lvl1pPr algn="l">
              <a:defRPr sz="900">
                <a:solidFill>
                  <a:srgbClr val="4B4F54"/>
                </a:solidFill>
              </a:defRPr>
            </a:lvl1pPr>
          </a:lstStyle>
          <a:p>
            <a:r>
              <a:rPr lang="en-US" dirty="0" smtClean="0"/>
              <a:t>RBC Wealth Management Financial Services Inc. </a:t>
            </a:r>
            <a:r>
              <a:rPr lang="en-GB" dirty="0" smtClean="0"/>
              <a:t>|  Presentation Title</a:t>
            </a:r>
            <a:endParaRPr lang="en-GB" dirty="0"/>
          </a:p>
        </p:txBody>
      </p:sp>
      <p:pic>
        <p:nvPicPr>
          <p:cNvPr id="8" name="Picture 7" descr="WM_LogoDes_H_rgbPE.pn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315200" y="6235700"/>
            <a:ext cx="1438656" cy="426720"/>
          </a:xfrm>
          <a:prstGeom prst="rect">
            <a:avLst/>
          </a:prstGeom>
        </p:spPr>
      </p:pic>
    </p:spTree>
    <p:extLst>
      <p:ext uri="{BB962C8B-B14F-4D97-AF65-F5344CB8AC3E}">
        <p14:creationId xmlns:p14="http://schemas.microsoft.com/office/powerpoint/2010/main" val="2391244742"/>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8" r:id="rId5"/>
    <p:sldLayoutId id="2147483799" r:id="rId6"/>
    <p:sldLayoutId id="2147483801" r:id="rId7"/>
    <p:sldLayoutId id="2147483812" r:id="rId8"/>
    <p:sldLayoutId id="2147483813" r:id="rId9"/>
    <p:sldLayoutId id="2147483818" r:id="rId10"/>
    <p:sldLayoutId id="2147483819" r:id="rId11"/>
    <p:sldLayoutId id="2147483820" r:id="rId12"/>
    <p:sldLayoutId id="2147483822" r:id="rId13"/>
    <p:sldLayoutId id="2147483823" r:id="rId14"/>
    <p:sldLayoutId id="2147483836" r:id="rId15"/>
    <p:sldLayoutId id="2147483837" r:id="rId16"/>
    <p:sldLayoutId id="2147483839" r:id="rId17"/>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hf hdr="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pos="2880">
          <p15:clr>
            <a:srgbClr val="F26B43"/>
          </p15:clr>
        </p15:guide>
        <p15:guide id="4294967295" orient="horz" pos="2160">
          <p15:clr>
            <a:srgbClr val="F26B43"/>
          </p15:clr>
        </p15:guide>
        <p15:guide id="4294967295" pos="3856">
          <p15:clr>
            <a:srgbClr val="F26B43"/>
          </p15:clr>
        </p15:guide>
        <p15:guide id="4294967295" pos="272">
          <p15:clr>
            <a:srgbClr val="F26B43"/>
          </p15:clr>
        </p15:guide>
        <p15:guide id="4294967295" pos="5488">
          <p15:clr>
            <a:srgbClr val="F26B43"/>
          </p15:clr>
        </p15:guide>
        <p15:guide id="4294967295" pos="1905">
          <p15:clr>
            <a:srgbClr val="F26B43"/>
          </p15:clr>
        </p15:guide>
        <p15:guide id="4294967295" pos="2041">
          <p15:clr>
            <a:srgbClr val="F26B43"/>
          </p15:clr>
        </p15:guide>
        <p15:guide id="4294967295" pos="3696">
          <p15:clr>
            <a:srgbClr val="F26B43"/>
          </p15:clr>
        </p15:guide>
        <p15:guide id="4294967295" orient="horz" pos="913">
          <p15:clr>
            <a:srgbClr val="F26B43"/>
          </p15:clr>
        </p15:guide>
        <p15:guide id="4294967295" orient="horz" pos="232">
          <p15:clr>
            <a:srgbClr val="F26B43"/>
          </p15:clr>
        </p15:guide>
        <p15:guide id="4294967295" orient="horz" pos="3634">
          <p15:clr>
            <a:srgbClr val="F26B43"/>
          </p15:clr>
        </p15:guide>
        <p15:guide id="4294967295" orient="horz" pos="4110">
          <p15:clr>
            <a:srgbClr val="F26B43"/>
          </p15:clr>
        </p15:guide>
        <p15:guide id="4294967295" orient="horz" pos="381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Rectangle 9"/>
          <p:cNvSpPr>
            <a:spLocks noChangeArrowheads="1"/>
          </p:cNvSpPr>
          <p:nvPr/>
        </p:nvSpPr>
        <p:spPr bwMode="auto">
          <a:xfrm>
            <a:off x="-7938" y="6407150"/>
            <a:ext cx="9159876"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Arial Unicode MS" pitchFamily="34" charset="-128"/>
                <a:cs typeface="Arial Unicode MS" pitchFamily="34" charset="-128"/>
              </a:defRPr>
            </a:lvl1pPr>
            <a:lvl2pPr marL="742950" indent="-285750">
              <a:defRPr sz="2400">
                <a:solidFill>
                  <a:schemeClr val="tx1"/>
                </a:solidFill>
                <a:latin typeface="Arial" pitchFamily="34" charset="0"/>
                <a:ea typeface="Arial Unicode MS" pitchFamily="34" charset="-128"/>
                <a:cs typeface="Arial Unicode MS" pitchFamily="34" charset="-128"/>
              </a:defRPr>
            </a:lvl2pPr>
            <a:lvl3pPr marL="1143000" indent="-228600">
              <a:defRPr sz="2400">
                <a:solidFill>
                  <a:schemeClr val="tx1"/>
                </a:solidFill>
                <a:latin typeface="Arial" pitchFamily="34" charset="0"/>
                <a:ea typeface="Arial Unicode MS" pitchFamily="34" charset="-128"/>
                <a:cs typeface="Arial Unicode MS" pitchFamily="34" charset="-128"/>
              </a:defRPr>
            </a:lvl3pPr>
            <a:lvl4pPr marL="1600200" indent="-228600">
              <a:defRPr sz="2400">
                <a:solidFill>
                  <a:schemeClr val="tx1"/>
                </a:solidFill>
                <a:latin typeface="Arial" pitchFamily="34" charset="0"/>
                <a:ea typeface="Arial Unicode MS" pitchFamily="34" charset="-128"/>
                <a:cs typeface="Arial Unicode MS" pitchFamily="34" charset="-128"/>
              </a:defRPr>
            </a:lvl4pPr>
            <a:lvl5pPr marL="2057400" indent="-228600">
              <a:defRPr sz="24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Arial Unicode MS" pitchFamily="34" charset="-128"/>
                <a:cs typeface="Arial Unicode MS" pitchFamily="34" charset="-128"/>
              </a:defRPr>
            </a:lvl9pPr>
          </a:lstStyle>
          <a:p>
            <a:pPr fontAlgn="base">
              <a:spcBef>
                <a:spcPct val="41000"/>
              </a:spcBef>
              <a:spcAft>
                <a:spcPct val="0"/>
              </a:spcAft>
              <a:buClr>
                <a:srgbClr val="9D8954"/>
              </a:buClr>
              <a:buFont typeface="Wingdings" pitchFamily="2" charset="2"/>
              <a:buChar char="§"/>
              <a:defRPr/>
            </a:pPr>
            <a:endParaRPr lang="en-CA" altLang="en-US" sz="1200" i="1" smtClean="0">
              <a:solidFill>
                <a:srgbClr val="002144"/>
              </a:solidFill>
              <a:ea typeface="ＭＳ Ｐゴシック" pitchFamily="34" charset="-128"/>
            </a:endParaRPr>
          </a:p>
        </p:txBody>
      </p:sp>
      <p:sp>
        <p:nvSpPr>
          <p:cNvPr id="1027" name="Rectangle 2"/>
          <p:cNvSpPr>
            <a:spLocks noGrp="1" noChangeArrowheads="1"/>
          </p:cNvSpPr>
          <p:nvPr>
            <p:ph type="title"/>
          </p:nvPr>
        </p:nvSpPr>
        <p:spPr bwMode="auto">
          <a:xfrm>
            <a:off x="561975" y="233363"/>
            <a:ext cx="645795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563563" y="1295400"/>
            <a:ext cx="800735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Rectangle 5"/>
          <p:cNvSpPr>
            <a:spLocks noGrp="1" noChangeArrowheads="1"/>
          </p:cNvSpPr>
          <p:nvPr>
            <p:ph type="ftr" sz="quarter" idx="3"/>
          </p:nvPr>
        </p:nvSpPr>
        <p:spPr bwMode="auto">
          <a:xfrm>
            <a:off x="619125" y="6477000"/>
            <a:ext cx="8143875" cy="3476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eaLnBrk="1" hangingPunct="1">
              <a:defRPr sz="900">
                <a:solidFill>
                  <a:schemeClr val="bg1"/>
                </a:solidFill>
                <a:latin typeface="Arial" pitchFamily="34" charset="0"/>
                <a:ea typeface="+mn-ea"/>
              </a:defRPr>
            </a:lvl1pPr>
          </a:lstStyle>
          <a:p>
            <a:pPr fontAlgn="base">
              <a:spcBef>
                <a:spcPct val="0"/>
              </a:spcBef>
              <a:spcAft>
                <a:spcPct val="0"/>
              </a:spcAft>
              <a:defRPr/>
            </a:pPr>
            <a:fld id="{417A7A8C-B3B8-4B9B-B64F-A15460FCD40A}" type="datetime4">
              <a:rPr lang="en-US" altLang="en-US">
                <a:solidFill>
                  <a:srgbClr val="FFFFFF"/>
                </a:solidFill>
                <a:cs typeface="Arial Unicode MS" pitchFamily="34" charset="-128"/>
              </a:rPr>
              <a:pPr fontAlgn="base">
                <a:spcBef>
                  <a:spcPct val="0"/>
                </a:spcBef>
                <a:spcAft>
                  <a:spcPct val="0"/>
                </a:spcAft>
                <a:defRPr/>
              </a:pPr>
              <a:t>2016, June, 6</a:t>
            </a:fld>
            <a:r>
              <a:rPr lang="en-US" altLang="en-US">
                <a:solidFill>
                  <a:srgbClr val="FFFFFF"/>
                </a:solidFill>
                <a:cs typeface="Arial Unicode MS" pitchFamily="34" charset="-128"/>
              </a:rPr>
              <a:t>	RBC Wealth Management Financial Services Inc.                  </a:t>
            </a:r>
            <a:r>
              <a:rPr lang="en-US" altLang="en-US" b="1">
                <a:solidFill>
                  <a:srgbClr val="FFFFFF"/>
                </a:solidFill>
                <a:cs typeface="Arial Unicode MS" pitchFamily="34" charset="-128"/>
              </a:rPr>
              <a:t>FOR INTERNAL USE ONLY	 	           </a:t>
            </a:r>
            <a:fld id="{6AAB6DFE-8AEB-4624-A941-F2E0C8B72836}" type="slidenum">
              <a:rPr lang="en-US" altLang="en-US" b="1">
                <a:solidFill>
                  <a:srgbClr val="FFFFFF"/>
                </a:solidFill>
                <a:cs typeface="Arial Unicode MS" pitchFamily="34" charset="-128"/>
              </a:rPr>
              <a:pPr fontAlgn="base">
                <a:spcBef>
                  <a:spcPct val="0"/>
                </a:spcBef>
                <a:spcAft>
                  <a:spcPct val="0"/>
                </a:spcAft>
                <a:defRPr/>
              </a:pPr>
              <a:t>‹#›</a:t>
            </a:fld>
            <a:endParaRPr lang="en-US" altLang="en-US" b="1">
              <a:solidFill>
                <a:srgbClr val="FFFFFF"/>
              </a:solidFill>
              <a:cs typeface="Arial Unicode MS" pitchFamily="34" charset="-128"/>
            </a:endParaRPr>
          </a:p>
        </p:txBody>
      </p:sp>
      <p:sp>
        <p:nvSpPr>
          <p:cNvPr id="1030" name="Line 13"/>
          <p:cNvSpPr>
            <a:spLocks noChangeShapeType="1"/>
          </p:cNvSpPr>
          <p:nvPr/>
        </p:nvSpPr>
        <p:spPr bwMode="auto">
          <a:xfrm>
            <a:off x="547688" y="968375"/>
            <a:ext cx="8135937"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txBody>
          <a:bodyPr wrap="none" tIns="109728" bIns="109728">
            <a:spAutoFit/>
          </a:bodyPr>
          <a:lstStyle/>
          <a:p>
            <a:pPr fontAlgn="base">
              <a:spcBef>
                <a:spcPct val="0"/>
              </a:spcBef>
              <a:spcAft>
                <a:spcPct val="0"/>
              </a:spcAft>
            </a:pPr>
            <a:endParaRPr lang="en-US" sz="2400" smtClean="0">
              <a:solidFill>
                <a:srgbClr val="7B7A77"/>
              </a:solidFill>
              <a:latin typeface="Arial" charset="0"/>
              <a:ea typeface="Arial Unicode MS" pitchFamily="34" charset="-128"/>
              <a:cs typeface="Arial Unicode MS" pitchFamily="34" charset="-128"/>
            </a:endParaRPr>
          </a:p>
        </p:txBody>
      </p:sp>
      <p:pic>
        <p:nvPicPr>
          <p:cNvPr id="1031" name="Picture 7" descr="RBC WM Logo - Gold (EN) - file-72296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18350" y="228600"/>
            <a:ext cx="156845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3133084"/>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hf hdr="0"/>
  <p:txStyles>
    <p:titleStyle>
      <a:lvl1pPr algn="l" rtl="0" eaLnBrk="0" fontAlgn="base" hangingPunct="0">
        <a:lnSpc>
          <a:spcPct val="83000"/>
        </a:lnSpc>
        <a:spcBef>
          <a:spcPct val="0"/>
        </a:spcBef>
        <a:spcAft>
          <a:spcPct val="0"/>
        </a:spcAft>
        <a:defRPr sz="2400">
          <a:solidFill>
            <a:schemeClr val="accent2"/>
          </a:solidFill>
          <a:latin typeface="+mj-lt"/>
          <a:ea typeface="+mj-ea"/>
          <a:cs typeface="+mj-cs"/>
        </a:defRPr>
      </a:lvl1pPr>
      <a:lvl2pPr algn="l" rtl="0" eaLnBrk="0" fontAlgn="base" hangingPunct="0">
        <a:lnSpc>
          <a:spcPct val="83000"/>
        </a:lnSpc>
        <a:spcBef>
          <a:spcPct val="0"/>
        </a:spcBef>
        <a:spcAft>
          <a:spcPct val="0"/>
        </a:spcAft>
        <a:defRPr sz="2400">
          <a:solidFill>
            <a:schemeClr val="accent2"/>
          </a:solidFill>
          <a:latin typeface="Times New Roman" pitchFamily="18" charset="0"/>
          <a:ea typeface="ＭＳ Ｐゴシック" pitchFamily="34" charset="-128"/>
        </a:defRPr>
      </a:lvl2pPr>
      <a:lvl3pPr algn="l" rtl="0" eaLnBrk="0" fontAlgn="base" hangingPunct="0">
        <a:lnSpc>
          <a:spcPct val="83000"/>
        </a:lnSpc>
        <a:spcBef>
          <a:spcPct val="0"/>
        </a:spcBef>
        <a:spcAft>
          <a:spcPct val="0"/>
        </a:spcAft>
        <a:defRPr sz="2400">
          <a:solidFill>
            <a:schemeClr val="accent2"/>
          </a:solidFill>
          <a:latin typeface="Times New Roman" pitchFamily="18" charset="0"/>
          <a:ea typeface="ＭＳ Ｐゴシック" pitchFamily="34" charset="-128"/>
        </a:defRPr>
      </a:lvl3pPr>
      <a:lvl4pPr algn="l" rtl="0" eaLnBrk="0" fontAlgn="base" hangingPunct="0">
        <a:lnSpc>
          <a:spcPct val="83000"/>
        </a:lnSpc>
        <a:spcBef>
          <a:spcPct val="0"/>
        </a:spcBef>
        <a:spcAft>
          <a:spcPct val="0"/>
        </a:spcAft>
        <a:defRPr sz="2400">
          <a:solidFill>
            <a:schemeClr val="accent2"/>
          </a:solidFill>
          <a:latin typeface="Times New Roman" pitchFamily="18" charset="0"/>
          <a:ea typeface="ＭＳ Ｐゴシック" pitchFamily="34" charset="-128"/>
        </a:defRPr>
      </a:lvl4pPr>
      <a:lvl5pPr algn="l" rtl="0" eaLnBrk="0" fontAlgn="base" hangingPunct="0">
        <a:lnSpc>
          <a:spcPct val="83000"/>
        </a:lnSpc>
        <a:spcBef>
          <a:spcPct val="0"/>
        </a:spcBef>
        <a:spcAft>
          <a:spcPct val="0"/>
        </a:spcAft>
        <a:defRPr sz="2400">
          <a:solidFill>
            <a:schemeClr val="accent2"/>
          </a:solidFill>
          <a:latin typeface="Times New Roman" pitchFamily="18" charset="0"/>
          <a:ea typeface="ＭＳ Ｐゴシック" pitchFamily="34" charset="-128"/>
        </a:defRPr>
      </a:lvl5pPr>
      <a:lvl6pPr marL="457200" algn="l" rtl="0" fontAlgn="base">
        <a:lnSpc>
          <a:spcPct val="83000"/>
        </a:lnSpc>
        <a:spcBef>
          <a:spcPct val="0"/>
        </a:spcBef>
        <a:spcAft>
          <a:spcPct val="0"/>
        </a:spcAft>
        <a:defRPr sz="2400">
          <a:solidFill>
            <a:schemeClr val="accent2"/>
          </a:solidFill>
          <a:latin typeface="Times New Roman" pitchFamily="18" charset="0"/>
          <a:ea typeface="ＭＳ Ｐゴシック" pitchFamily="34" charset="-128"/>
        </a:defRPr>
      </a:lvl6pPr>
      <a:lvl7pPr marL="914400" algn="l" rtl="0" fontAlgn="base">
        <a:lnSpc>
          <a:spcPct val="83000"/>
        </a:lnSpc>
        <a:spcBef>
          <a:spcPct val="0"/>
        </a:spcBef>
        <a:spcAft>
          <a:spcPct val="0"/>
        </a:spcAft>
        <a:defRPr sz="2400">
          <a:solidFill>
            <a:schemeClr val="accent2"/>
          </a:solidFill>
          <a:latin typeface="Times New Roman" pitchFamily="18" charset="0"/>
          <a:ea typeface="ＭＳ Ｐゴシック" pitchFamily="34" charset="-128"/>
        </a:defRPr>
      </a:lvl7pPr>
      <a:lvl8pPr marL="1371600" algn="l" rtl="0" fontAlgn="base">
        <a:lnSpc>
          <a:spcPct val="83000"/>
        </a:lnSpc>
        <a:spcBef>
          <a:spcPct val="0"/>
        </a:spcBef>
        <a:spcAft>
          <a:spcPct val="0"/>
        </a:spcAft>
        <a:defRPr sz="2400">
          <a:solidFill>
            <a:schemeClr val="accent2"/>
          </a:solidFill>
          <a:latin typeface="Times New Roman" pitchFamily="18" charset="0"/>
          <a:ea typeface="ＭＳ Ｐゴシック" pitchFamily="34" charset="-128"/>
        </a:defRPr>
      </a:lvl8pPr>
      <a:lvl9pPr marL="1828800" algn="l" rtl="0" fontAlgn="base">
        <a:lnSpc>
          <a:spcPct val="83000"/>
        </a:lnSpc>
        <a:spcBef>
          <a:spcPct val="0"/>
        </a:spcBef>
        <a:spcAft>
          <a:spcPct val="0"/>
        </a:spcAft>
        <a:defRPr sz="2400">
          <a:solidFill>
            <a:schemeClr val="accent2"/>
          </a:solidFill>
          <a:latin typeface="Times New Roman" pitchFamily="18" charset="0"/>
          <a:ea typeface="ＭＳ Ｐゴシック" pitchFamily="34" charset="-128"/>
        </a:defRPr>
      </a:lvl9pPr>
    </p:titleStyle>
    <p:bodyStyle>
      <a:lvl1pPr marL="342900" indent="-342900" algn="l" rtl="0" eaLnBrk="0" fontAlgn="base" hangingPunct="0">
        <a:spcBef>
          <a:spcPct val="25000"/>
        </a:spcBef>
        <a:spcAft>
          <a:spcPct val="1000"/>
        </a:spcAft>
        <a:defRPr b="1">
          <a:solidFill>
            <a:schemeClr val="accent1"/>
          </a:solidFill>
          <a:latin typeface="+mn-lt"/>
          <a:ea typeface="+mn-ea"/>
          <a:cs typeface="+mn-cs"/>
        </a:defRPr>
      </a:lvl1pPr>
      <a:lvl2pPr marL="228600" indent="-227013" algn="l" rtl="0" eaLnBrk="0" fontAlgn="base" hangingPunct="0">
        <a:spcBef>
          <a:spcPct val="28000"/>
        </a:spcBef>
        <a:spcAft>
          <a:spcPct val="0"/>
        </a:spcAft>
        <a:buClr>
          <a:schemeClr val="accent2"/>
        </a:buClr>
        <a:buFont typeface="Wingdings" pitchFamily="2" charset="2"/>
        <a:buChar char="§"/>
        <a:defRPr>
          <a:solidFill>
            <a:srgbClr val="000000"/>
          </a:solidFill>
          <a:latin typeface="+mn-lt"/>
          <a:ea typeface="+mn-ea"/>
        </a:defRPr>
      </a:lvl2pPr>
      <a:lvl3pPr marL="457200" indent="-227013" algn="l" rtl="0" eaLnBrk="0" fontAlgn="base" hangingPunct="0">
        <a:spcBef>
          <a:spcPct val="28000"/>
        </a:spcBef>
        <a:spcAft>
          <a:spcPct val="0"/>
        </a:spcAft>
        <a:buClr>
          <a:schemeClr val="accent2"/>
        </a:buClr>
        <a:buFont typeface="Times New Roman" pitchFamily="18" charset="0"/>
        <a:buChar char="-"/>
        <a:defRPr>
          <a:solidFill>
            <a:srgbClr val="000000"/>
          </a:solidFill>
          <a:latin typeface="+mn-lt"/>
          <a:ea typeface="+mn-ea"/>
        </a:defRPr>
      </a:lvl3pPr>
      <a:lvl4pPr marL="685800" indent="-227013" algn="l" rtl="0" eaLnBrk="0" fontAlgn="base" hangingPunct="0">
        <a:spcBef>
          <a:spcPct val="28000"/>
        </a:spcBef>
        <a:spcAft>
          <a:spcPct val="0"/>
        </a:spcAft>
        <a:buClr>
          <a:schemeClr val="accent2"/>
        </a:buClr>
        <a:buFont typeface="Wingdings" pitchFamily="2" charset="2"/>
        <a:buChar char="§"/>
        <a:defRPr>
          <a:solidFill>
            <a:srgbClr val="000000"/>
          </a:solidFill>
          <a:latin typeface="+mn-lt"/>
          <a:ea typeface="+mn-ea"/>
        </a:defRPr>
      </a:lvl4pPr>
      <a:lvl5pPr marL="912813" indent="-225425" algn="l" rtl="0" eaLnBrk="0" fontAlgn="base" hangingPunct="0">
        <a:spcBef>
          <a:spcPct val="28000"/>
        </a:spcBef>
        <a:spcAft>
          <a:spcPct val="0"/>
        </a:spcAft>
        <a:buClr>
          <a:schemeClr val="accent2"/>
        </a:buClr>
        <a:buFont typeface="Times New Roman" pitchFamily="18" charset="0"/>
        <a:buChar char="-"/>
        <a:defRPr>
          <a:solidFill>
            <a:srgbClr val="000000"/>
          </a:solidFill>
          <a:latin typeface="+mn-lt"/>
          <a:ea typeface="+mn-ea"/>
        </a:defRPr>
      </a:lvl5pPr>
      <a:lvl6pPr marL="1370013" indent="-225425" algn="l" rtl="0" fontAlgn="base">
        <a:spcBef>
          <a:spcPct val="28000"/>
        </a:spcBef>
        <a:spcAft>
          <a:spcPct val="0"/>
        </a:spcAft>
        <a:buClr>
          <a:schemeClr val="accent2"/>
        </a:buClr>
        <a:buFont typeface="Times New Roman" pitchFamily="18" charset="0"/>
        <a:buChar char="-"/>
        <a:defRPr>
          <a:solidFill>
            <a:srgbClr val="000000"/>
          </a:solidFill>
          <a:latin typeface="+mn-lt"/>
          <a:ea typeface="+mn-ea"/>
        </a:defRPr>
      </a:lvl6pPr>
      <a:lvl7pPr marL="1827213" indent="-225425" algn="l" rtl="0" fontAlgn="base">
        <a:spcBef>
          <a:spcPct val="28000"/>
        </a:spcBef>
        <a:spcAft>
          <a:spcPct val="0"/>
        </a:spcAft>
        <a:buClr>
          <a:schemeClr val="accent2"/>
        </a:buClr>
        <a:buFont typeface="Times New Roman" pitchFamily="18" charset="0"/>
        <a:buChar char="-"/>
        <a:defRPr>
          <a:solidFill>
            <a:srgbClr val="000000"/>
          </a:solidFill>
          <a:latin typeface="+mn-lt"/>
          <a:ea typeface="+mn-ea"/>
        </a:defRPr>
      </a:lvl7pPr>
      <a:lvl8pPr marL="2284413" indent="-225425" algn="l" rtl="0" fontAlgn="base">
        <a:spcBef>
          <a:spcPct val="28000"/>
        </a:spcBef>
        <a:spcAft>
          <a:spcPct val="0"/>
        </a:spcAft>
        <a:buClr>
          <a:schemeClr val="accent2"/>
        </a:buClr>
        <a:buFont typeface="Times New Roman" pitchFamily="18" charset="0"/>
        <a:buChar char="-"/>
        <a:defRPr>
          <a:solidFill>
            <a:srgbClr val="000000"/>
          </a:solidFill>
          <a:latin typeface="+mn-lt"/>
          <a:ea typeface="+mn-ea"/>
        </a:defRPr>
      </a:lvl8pPr>
      <a:lvl9pPr marL="2741613" indent="-225425" algn="l" rtl="0" fontAlgn="base">
        <a:spcBef>
          <a:spcPct val="28000"/>
        </a:spcBef>
        <a:spcAft>
          <a:spcPct val="0"/>
        </a:spcAft>
        <a:buClr>
          <a:schemeClr val="accent2"/>
        </a:buClr>
        <a:buFont typeface="Times New Roman" pitchFamily="18" charset="0"/>
        <a:buChar char="-"/>
        <a:defRPr>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altLang="en-US" dirty="0" smtClean="0"/>
              <a:t>Estate Planning Using Life Insurance</a:t>
            </a:r>
            <a:endParaRPr lang="en-GB" dirty="0"/>
          </a:p>
          <a:p>
            <a:pPr lvl="1"/>
            <a:endParaRPr lang="en-GB" dirty="0"/>
          </a:p>
        </p:txBody>
      </p:sp>
      <p:sp>
        <p:nvSpPr>
          <p:cNvPr id="5" name="Text Placeholder 4"/>
          <p:cNvSpPr>
            <a:spLocks noGrp="1"/>
          </p:cNvSpPr>
          <p:nvPr>
            <p:ph type="body" sz="quarter" idx="14"/>
          </p:nvPr>
        </p:nvSpPr>
        <p:spPr/>
        <p:txBody>
          <a:bodyPr/>
          <a:lstStyle/>
          <a:p>
            <a:r>
              <a:rPr lang="en-US" dirty="0" smtClean="0"/>
              <a:t>Name of presenter,</a:t>
            </a:r>
            <a:endParaRPr lang="en-US" dirty="0"/>
          </a:p>
        </p:txBody>
      </p:sp>
      <p:sp>
        <p:nvSpPr>
          <p:cNvPr id="4" name="Text Placeholder 3"/>
          <p:cNvSpPr>
            <a:spLocks noGrp="1"/>
          </p:cNvSpPr>
          <p:nvPr>
            <p:ph type="body" sz="quarter" idx="15"/>
          </p:nvPr>
        </p:nvSpPr>
        <p:spPr/>
        <p:txBody>
          <a:bodyPr/>
          <a:lstStyle/>
          <a:p>
            <a:r>
              <a:rPr lang="en-US" dirty="0"/>
              <a:t>Date </a:t>
            </a:r>
            <a:r>
              <a:rPr lang="en-US" dirty="0" smtClean="0"/>
              <a:t>|</a:t>
            </a:r>
            <a:endParaRPr lang="en-GB" dirty="0"/>
          </a:p>
        </p:txBody>
      </p:sp>
    </p:spTree>
    <p:extLst>
      <p:ext uri="{BB962C8B-B14F-4D97-AF65-F5344CB8AC3E}">
        <p14:creationId xmlns:p14="http://schemas.microsoft.com/office/powerpoint/2010/main" val="388302484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21" name="Rectangle 5"/>
          <p:cNvSpPr>
            <a:spLocks noGrp="1" noChangeArrowheads="1"/>
          </p:cNvSpPr>
          <p:nvPr>
            <p:ph type="title"/>
          </p:nvPr>
        </p:nvSpPr>
        <p:spPr/>
        <p:txBody>
          <a:bodyPr/>
          <a:lstStyle/>
          <a:p>
            <a:r>
              <a:rPr lang="en-US" altLang="en-US" dirty="0" smtClean="0"/>
              <a:t>ESTATE FUNDING SOLUTIONS</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10</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smtClean="0"/>
              <a:t>Finding </a:t>
            </a:r>
            <a:r>
              <a:rPr lang="en-US" altLang="en-US" dirty="0"/>
              <a:t>cost effective ways to plan for final expenses </a:t>
            </a:r>
            <a:r>
              <a:rPr lang="en-US" altLang="en-US" dirty="0" smtClean="0"/>
              <a:t>and create / preserve your </a:t>
            </a:r>
            <a:r>
              <a:rPr lang="en-US" altLang="en-US" dirty="0"/>
              <a:t>estate </a:t>
            </a:r>
            <a:r>
              <a:rPr lang="en-US" altLang="en-US" dirty="0" smtClean="0"/>
              <a:t>may be challenging;</a:t>
            </a:r>
          </a:p>
          <a:p>
            <a:pPr lvl="1">
              <a:spcBef>
                <a:spcPts val="600"/>
              </a:spcBef>
              <a:spcAft>
                <a:spcPts val="1200"/>
              </a:spcAft>
              <a:buClr>
                <a:schemeClr val="accent6"/>
              </a:buClr>
            </a:pPr>
            <a:r>
              <a:rPr lang="en-CA" altLang="en-US" b="1" dirty="0" smtClean="0"/>
              <a:t>Considerations:</a:t>
            </a:r>
          </a:p>
          <a:p>
            <a:pPr marL="146304" lvl="1" indent="-146304">
              <a:spcBef>
                <a:spcPts val="600"/>
              </a:spcBef>
              <a:spcAft>
                <a:spcPts val="1200"/>
              </a:spcAft>
              <a:buClr>
                <a:schemeClr val="accent6"/>
              </a:buClr>
              <a:buFont typeface="Arial" panose="020B0604020202020204" pitchFamily="34" charset="0"/>
              <a:buChar char="•"/>
            </a:pPr>
            <a:r>
              <a:rPr lang="en-CA" altLang="en-US" dirty="0" smtClean="0"/>
              <a:t>Start </a:t>
            </a:r>
            <a:r>
              <a:rPr lang="en-CA" altLang="en-US" dirty="0"/>
              <a:t>a savings plan </a:t>
            </a:r>
            <a:r>
              <a:rPr lang="en-CA" altLang="en-US" dirty="0" smtClean="0"/>
              <a:t>today;</a:t>
            </a:r>
          </a:p>
          <a:p>
            <a:pPr marL="146304" lvl="1" indent="-146304">
              <a:spcBef>
                <a:spcPts val="600"/>
              </a:spcBef>
              <a:spcAft>
                <a:spcPts val="1200"/>
              </a:spcAft>
              <a:buClr>
                <a:schemeClr val="accent6"/>
              </a:buClr>
              <a:buFont typeface="Arial" panose="020B0604020202020204" pitchFamily="34" charset="0"/>
              <a:buChar char="•"/>
            </a:pPr>
            <a:r>
              <a:rPr lang="en-CA" altLang="en-US" dirty="0" smtClean="0"/>
              <a:t>Earmark </a:t>
            </a:r>
            <a:r>
              <a:rPr lang="en-CA" altLang="en-US" dirty="0"/>
              <a:t>existing </a:t>
            </a:r>
            <a:r>
              <a:rPr lang="en-CA" altLang="en-US" dirty="0" smtClean="0"/>
              <a:t>assets;</a:t>
            </a:r>
          </a:p>
          <a:p>
            <a:pPr marL="146304" lvl="1" indent="-146304">
              <a:spcBef>
                <a:spcPts val="600"/>
              </a:spcBef>
              <a:spcAft>
                <a:spcPts val="1200"/>
              </a:spcAft>
              <a:buClr>
                <a:schemeClr val="accent6"/>
              </a:buClr>
              <a:buFont typeface="Arial" panose="020B0604020202020204" pitchFamily="34" charset="0"/>
              <a:buChar char="•"/>
            </a:pPr>
            <a:r>
              <a:rPr lang="en-CA" altLang="en-US" dirty="0" smtClean="0"/>
              <a:t>Take out a </a:t>
            </a:r>
            <a:r>
              <a:rPr lang="en-CA" altLang="en-US" dirty="0"/>
              <a:t>loan; </a:t>
            </a:r>
            <a:r>
              <a:rPr lang="en-CA" altLang="en-US" dirty="0" smtClean="0"/>
              <a:t>or</a:t>
            </a:r>
          </a:p>
          <a:p>
            <a:pPr marL="146304" lvl="1" indent="-146304">
              <a:spcBef>
                <a:spcPts val="600"/>
              </a:spcBef>
              <a:spcAft>
                <a:spcPts val="1200"/>
              </a:spcAft>
              <a:buClr>
                <a:schemeClr val="accent6"/>
              </a:buClr>
              <a:buFont typeface="Arial" panose="020B0604020202020204" pitchFamily="34" charset="0"/>
              <a:buChar char="•"/>
            </a:pPr>
            <a:r>
              <a:rPr lang="en-CA" altLang="en-US" dirty="0" smtClean="0"/>
              <a:t>Apply </a:t>
            </a:r>
            <a:r>
              <a:rPr lang="en-CA" altLang="en-US" dirty="0"/>
              <a:t>for life insurance </a:t>
            </a:r>
            <a:r>
              <a:rPr lang="en-CA" altLang="en-US" dirty="0" smtClean="0"/>
              <a:t>to protect your loved ones and your estate.</a:t>
            </a:r>
            <a:endParaRPr lang="en-CA" altLang="en-US"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marL="285750" indent="-285750">
              <a:buClr>
                <a:schemeClr val="accent6"/>
              </a:buClr>
              <a:buFont typeface="Arial" panose="020B0604020202020204" pitchFamily="34" charset="0"/>
              <a:buChar char="•"/>
            </a:pPr>
            <a:endParaRPr lang="en-CA" altLang="en-US" dirty="0"/>
          </a:p>
        </p:txBody>
      </p:sp>
    </p:spTree>
    <p:extLst>
      <p:ext uri="{BB962C8B-B14F-4D97-AF65-F5344CB8AC3E}">
        <p14:creationId xmlns:p14="http://schemas.microsoft.com/office/powerpoint/2010/main" val="390852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fade">
                                      <p:cBhvr>
                                        <p:cTn id="19" dur="1000"/>
                                        <p:tgtEl>
                                          <p:spTgt spid="8">
                                            <p:txEl>
                                              <p:pRg st="2" end="2"/>
                                            </p:txEl>
                                          </p:spTgt>
                                        </p:tgtEl>
                                      </p:cBhvr>
                                    </p:animEffect>
                                    <p:anim calcmode="lin" valueType="num">
                                      <p:cBhvr>
                                        <p:cTn id="2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Effect transition="in" filter="fade">
                                      <p:cBhvr>
                                        <p:cTn id="24" dur="1000"/>
                                        <p:tgtEl>
                                          <p:spTgt spid="8">
                                            <p:txEl>
                                              <p:pRg st="3" end="3"/>
                                            </p:txEl>
                                          </p:spTgt>
                                        </p:tgtEl>
                                      </p:cBhvr>
                                    </p:animEffect>
                                    <p:anim calcmode="lin" valueType="num">
                                      <p:cBhvr>
                                        <p:cTn id="2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8">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Effect transition="in" filter="fade">
                                      <p:cBhvr>
                                        <p:cTn id="29" dur="1000"/>
                                        <p:tgtEl>
                                          <p:spTgt spid="8">
                                            <p:txEl>
                                              <p:pRg st="4" end="4"/>
                                            </p:txEl>
                                          </p:spTgt>
                                        </p:tgtEl>
                                      </p:cBhvr>
                                    </p:animEffect>
                                    <p:anim calcmode="lin" valueType="num">
                                      <p:cBhvr>
                                        <p:cTn id="30"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xEl>
                                              <p:pRg st="5" end="5"/>
                                            </p:txEl>
                                          </p:spTgt>
                                        </p:tgtEl>
                                        <p:attrNameLst>
                                          <p:attrName>style.visibility</p:attrName>
                                        </p:attrNameLst>
                                      </p:cBhvr>
                                      <p:to>
                                        <p:strVal val="visible"/>
                                      </p:to>
                                    </p:set>
                                    <p:animEffect transition="in" filter="fade">
                                      <p:cBhvr>
                                        <p:cTn id="34" dur="1000"/>
                                        <p:tgtEl>
                                          <p:spTgt spid="8">
                                            <p:txEl>
                                              <p:pRg st="5" end="5"/>
                                            </p:txEl>
                                          </p:spTgt>
                                        </p:tgtEl>
                                      </p:cBhvr>
                                    </p:animEffect>
                                    <p:anim calcmode="lin" valueType="num">
                                      <p:cBhvr>
                                        <p:cTn id="35"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Clr>
                <a:schemeClr val="accent2"/>
              </a:buClr>
              <a:defRPr/>
            </a:pPr>
            <a:r>
              <a:rPr lang="en-CA" altLang="en-US" b="1" dirty="0">
                <a:solidFill>
                  <a:schemeClr val="tx1"/>
                </a:solidFill>
                <a:ea typeface="ＭＳ Ｐゴシック" pitchFamily="34" charset="-128"/>
              </a:rPr>
              <a:t>Life insurance </a:t>
            </a:r>
            <a:r>
              <a:rPr lang="en-CA" altLang="en-US" b="1" dirty="0" smtClean="0">
                <a:solidFill>
                  <a:schemeClr val="tx1"/>
                </a:solidFill>
                <a:ea typeface="ＭＳ Ｐゴシック" pitchFamily="34" charset="-128"/>
              </a:rPr>
              <a:t>has many applications, it can be, and is often used to:</a:t>
            </a:r>
            <a:br>
              <a:rPr lang="en-CA" altLang="en-US" b="1" dirty="0" smtClean="0">
                <a:solidFill>
                  <a:schemeClr val="tx1"/>
                </a:solidFill>
                <a:ea typeface="ＭＳ Ｐゴシック" pitchFamily="34" charset="-128"/>
              </a:rPr>
            </a:br>
            <a:endParaRPr lang="en-CA" altLang="en-US" b="1" dirty="0">
              <a:solidFill>
                <a:schemeClr val="tx1"/>
              </a:solidFill>
              <a:ea typeface="ＭＳ Ｐゴシック" pitchFamily="34" charset="-128"/>
            </a:endParaRPr>
          </a:p>
          <a:p>
            <a:pPr marL="146304" lvl="4" indent="-146304">
              <a:spcBef>
                <a:spcPts val="600"/>
              </a:spcBef>
              <a:spcAft>
                <a:spcPts val="1200"/>
              </a:spcAft>
              <a:buClr>
                <a:schemeClr val="accent6"/>
              </a:buClr>
              <a:buFontTx/>
              <a:buChar char="•"/>
              <a:defRPr/>
            </a:pPr>
            <a:r>
              <a:rPr lang="en-CA" altLang="en-US" dirty="0" smtClean="0">
                <a:solidFill>
                  <a:schemeClr val="tx1"/>
                </a:solidFill>
                <a:ea typeface="ＭＳ Ｐゴシック" pitchFamily="34" charset="-128"/>
              </a:rPr>
              <a:t>Replace </a:t>
            </a:r>
            <a:r>
              <a:rPr lang="en-CA" altLang="en-US" dirty="0">
                <a:solidFill>
                  <a:schemeClr val="tx1"/>
                </a:solidFill>
                <a:ea typeface="ＭＳ Ｐゴシック" pitchFamily="34" charset="-128"/>
              </a:rPr>
              <a:t>lost income;</a:t>
            </a:r>
          </a:p>
          <a:p>
            <a:pPr marL="146304"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Provide funding for debt obligations;</a:t>
            </a:r>
          </a:p>
          <a:p>
            <a:pPr marL="146304"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Provide for children’s education;</a:t>
            </a:r>
          </a:p>
          <a:p>
            <a:pPr marL="146304"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Pay for final expenses (</a:t>
            </a:r>
            <a:r>
              <a:rPr lang="en-CA" altLang="en-US" dirty="0" smtClean="0">
                <a:solidFill>
                  <a:schemeClr val="tx1"/>
                </a:solidFill>
                <a:ea typeface="ＭＳ Ｐゴシック" pitchFamily="34" charset="-128"/>
              </a:rPr>
              <a:t>funeral and other estate related costs);</a:t>
            </a:r>
          </a:p>
          <a:p>
            <a:pPr marL="146304" lvl="4" indent="-146304">
              <a:spcBef>
                <a:spcPts val="600"/>
              </a:spcBef>
              <a:spcAft>
                <a:spcPts val="1200"/>
              </a:spcAft>
              <a:buClr>
                <a:schemeClr val="accent6"/>
              </a:buClr>
              <a:buFontTx/>
              <a:buChar char="•"/>
              <a:defRPr/>
            </a:pPr>
            <a:r>
              <a:rPr lang="en-US" altLang="en-US" dirty="0" smtClean="0"/>
              <a:t>Provide </a:t>
            </a:r>
            <a:r>
              <a:rPr lang="en-US" altLang="en-US" dirty="0"/>
              <a:t>a tax-sheltered investment </a:t>
            </a:r>
            <a:r>
              <a:rPr lang="en-US" altLang="en-US" dirty="0" smtClean="0"/>
              <a:t>fund;</a:t>
            </a:r>
          </a:p>
          <a:p>
            <a:pPr marL="146304" lvl="4" indent="-146304">
              <a:spcBef>
                <a:spcPts val="600"/>
              </a:spcBef>
              <a:spcAft>
                <a:spcPts val="1200"/>
              </a:spcAft>
              <a:buClr>
                <a:schemeClr val="accent6"/>
              </a:buClr>
              <a:buFontTx/>
              <a:buChar char="•"/>
              <a:defRPr/>
            </a:pPr>
            <a:r>
              <a:rPr lang="en-US" altLang="en-US" dirty="0" smtClean="0"/>
              <a:t>Provide </a:t>
            </a:r>
            <a:r>
              <a:rPr lang="en-US" altLang="en-US" dirty="0"/>
              <a:t>a tax-free income at </a:t>
            </a:r>
            <a:r>
              <a:rPr lang="en-US" altLang="en-US" dirty="0" smtClean="0"/>
              <a:t>retirement;</a:t>
            </a:r>
          </a:p>
          <a:p>
            <a:pPr marL="146304" lvl="4" indent="-146304">
              <a:spcBef>
                <a:spcPts val="600"/>
              </a:spcBef>
              <a:spcAft>
                <a:spcPts val="1200"/>
              </a:spcAft>
              <a:buClr>
                <a:schemeClr val="accent6"/>
              </a:buClr>
              <a:buFontTx/>
              <a:buChar char="•"/>
              <a:defRPr/>
            </a:pPr>
            <a:r>
              <a:rPr lang="en-US" altLang="en-US" dirty="0" smtClean="0"/>
              <a:t>Provide </a:t>
            </a:r>
            <a:r>
              <a:rPr lang="en-US" altLang="en-US" dirty="0"/>
              <a:t>a tax-free benefit to your estate when you </a:t>
            </a:r>
            <a:r>
              <a:rPr lang="en-US" altLang="en-US" dirty="0" smtClean="0"/>
              <a:t>die.</a:t>
            </a:r>
            <a:endParaRPr lang="en-US" altLang="en-US" dirty="0"/>
          </a:p>
          <a:p>
            <a:pPr marL="146304" lvl="4" indent="-146304">
              <a:buClr>
                <a:schemeClr val="accent6"/>
              </a:buClr>
              <a:buFontTx/>
              <a:buChar char="•"/>
              <a:defRPr/>
            </a:pPr>
            <a:endParaRPr lang="en-CA" altLang="en-US" dirty="0">
              <a:solidFill>
                <a:schemeClr val="tx1"/>
              </a:solidFill>
              <a:ea typeface="ＭＳ Ｐゴシック" pitchFamily="34" charset="-128"/>
            </a:endParaRPr>
          </a:p>
          <a:p>
            <a:endParaRPr lang="en-US" dirty="0"/>
          </a:p>
        </p:txBody>
      </p:sp>
      <p:sp>
        <p:nvSpPr>
          <p:cNvPr id="5" name="Title 1"/>
          <p:cNvSpPr>
            <a:spLocks noGrp="1"/>
          </p:cNvSpPr>
          <p:nvPr>
            <p:ph type="title"/>
          </p:nvPr>
        </p:nvSpPr>
        <p:spPr/>
        <p:txBody>
          <a:bodyPr/>
          <a:lstStyle/>
          <a:p>
            <a:r>
              <a:rPr lang="fr-CA" altLang="en-US" dirty="0" smtClean="0">
                <a:ea typeface="ＭＳ Ｐゴシック" pitchFamily="34" charset="-128"/>
              </a:rPr>
              <a:t>WHAT CAN LIFE INSURANCE DO FOR YOU?</a:t>
            </a:r>
            <a:endParaRPr lang="en-US" altLang="en-US" dirty="0" smtClean="0">
              <a:ea typeface="ＭＳ Ｐゴシック" pitchFamily="34" charset="-128"/>
            </a:endParaRPr>
          </a:p>
        </p:txBody>
      </p:sp>
      <p:sp>
        <p:nvSpPr>
          <p:cNvPr id="6"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7"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11</a:t>
            </a:fld>
            <a:endParaRPr lang="en-GB" sz="800" dirty="0"/>
          </a:p>
        </p:txBody>
      </p:sp>
      <p:sp>
        <p:nvSpPr>
          <p:cNvPr id="8"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171901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9" name="Rectangle 5"/>
          <p:cNvSpPr>
            <a:spLocks noGrp="1" noChangeArrowheads="1"/>
          </p:cNvSpPr>
          <p:nvPr>
            <p:ph type="title"/>
          </p:nvPr>
        </p:nvSpPr>
        <p:spPr/>
        <p:txBody>
          <a:bodyPr/>
          <a:lstStyle/>
          <a:p>
            <a:r>
              <a:rPr lang="en-CA" altLang="en-US" dirty="0" smtClean="0"/>
              <a:t>WHAT ARE THE AGE REQUIREMENTS TO PURCHASE LIFE INSURANCE?</a:t>
            </a:r>
            <a:endParaRPr lang="en-CA" altLang="en-US" dirty="0"/>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9"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12</a:t>
            </a:fld>
            <a:endParaRPr lang="en-GB" sz="800" dirty="0"/>
          </a:p>
        </p:txBody>
      </p:sp>
      <p:sp>
        <p:nvSpPr>
          <p:cNvPr id="10"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1"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a:t>L</a:t>
            </a:r>
            <a:r>
              <a:rPr lang="en-US" altLang="en-US" dirty="0" smtClean="0"/>
              <a:t>ife insurance can be purchased from 6 months of age up until </a:t>
            </a:r>
            <a:r>
              <a:rPr lang="en-US" altLang="en-US" dirty="0"/>
              <a:t>age </a:t>
            </a:r>
            <a:r>
              <a:rPr lang="en-US" altLang="en-US" dirty="0" smtClean="0"/>
              <a:t>85 (dependent on insurance supplier and product </a:t>
            </a:r>
            <a:r>
              <a:rPr lang="en-US" altLang="en-US" dirty="0"/>
              <a:t>c</a:t>
            </a:r>
            <a:r>
              <a:rPr lang="en-US" altLang="en-US" dirty="0" smtClean="0"/>
              <a:t>hoice).</a:t>
            </a:r>
          </a:p>
        </p:txBody>
      </p:sp>
    </p:spTree>
    <p:extLst>
      <p:ext uri="{BB962C8B-B14F-4D97-AF65-F5344CB8AC3E}">
        <p14:creationId xmlns:p14="http://schemas.microsoft.com/office/powerpoint/2010/main" val="2142733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type="title"/>
          </p:nvPr>
        </p:nvSpPr>
        <p:spPr/>
        <p:txBody>
          <a:bodyPr/>
          <a:lstStyle/>
          <a:p>
            <a:r>
              <a:rPr lang="en-US" altLang="en-US" dirty="0" smtClean="0"/>
              <a:t>QUALIFYING FOR LIFE INSURANCE</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13</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600"/>
              </a:spcBef>
              <a:spcAft>
                <a:spcPts val="1200"/>
              </a:spcAft>
              <a:buClr>
                <a:schemeClr val="accent6"/>
              </a:buClr>
            </a:pPr>
            <a:r>
              <a:rPr lang="en-US" altLang="en-US" b="1" dirty="0" smtClean="0"/>
              <a:t>Considerations in Qualifying for Life Insurance:</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You </a:t>
            </a:r>
            <a:r>
              <a:rPr lang="en-US" altLang="en-US" dirty="0"/>
              <a:t>cannot simply buy life </a:t>
            </a:r>
            <a:r>
              <a:rPr lang="en-US" altLang="en-US" dirty="0" smtClean="0"/>
              <a:t>insurance, you must </a:t>
            </a:r>
            <a:r>
              <a:rPr lang="en-US" altLang="en-US" dirty="0"/>
              <a:t>apply and be </a:t>
            </a:r>
            <a:r>
              <a:rPr lang="en-US" altLang="en-US" dirty="0" smtClean="0"/>
              <a:t>accepted;</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Acceptance </a:t>
            </a:r>
            <a:r>
              <a:rPr lang="en-US" altLang="en-US" dirty="0"/>
              <a:t>is based on </a:t>
            </a:r>
            <a:r>
              <a:rPr lang="en-US" altLang="en-US" dirty="0" smtClean="0"/>
              <a:t>your current health, medical history and family history;</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Acceptance may also </a:t>
            </a:r>
            <a:r>
              <a:rPr lang="en-US" altLang="en-US" dirty="0"/>
              <a:t>be on a rated </a:t>
            </a:r>
            <a:r>
              <a:rPr lang="en-US" altLang="en-US" dirty="0" smtClean="0"/>
              <a:t>basis but your premiums will cost more;</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Lifestyle (hazardous / high risk sports); or occupation (pilot, race car driver, etc.);</a:t>
            </a:r>
          </a:p>
          <a:p>
            <a:pPr lvl="1">
              <a:spcBef>
                <a:spcPts val="600"/>
              </a:spcBef>
              <a:spcAft>
                <a:spcPts val="1200"/>
              </a:spcAft>
              <a:buClr>
                <a:schemeClr val="accent6"/>
              </a:buClr>
            </a:pPr>
            <a:r>
              <a:rPr lang="en-US" altLang="en-US" b="1" dirty="0" smtClean="0"/>
              <a:t>Financial Considerations:</a:t>
            </a:r>
          </a:p>
          <a:p>
            <a:pPr marL="146304" lvl="1" indent="-146304">
              <a:spcBef>
                <a:spcPts val="600"/>
              </a:spcBef>
              <a:spcAft>
                <a:spcPts val="1200"/>
              </a:spcAft>
              <a:buClr>
                <a:schemeClr val="accent6"/>
              </a:buClr>
              <a:buFont typeface="Arial" panose="020B0604020202020204" pitchFamily="34" charset="0"/>
              <a:buChar char="•"/>
            </a:pPr>
            <a:r>
              <a:rPr lang="en-US" altLang="en-US" dirty="0"/>
              <a:t>You must qualify financially to purchase life </a:t>
            </a:r>
            <a:r>
              <a:rPr lang="en-US" altLang="en-US" dirty="0" smtClean="0"/>
              <a:t>insurance and have </a:t>
            </a:r>
            <a:r>
              <a:rPr lang="en-US" altLang="en-US" dirty="0"/>
              <a:t>supporting income, assets and net worth</a:t>
            </a:r>
            <a:r>
              <a:rPr lang="en-US" altLang="en-US" dirty="0" smtClean="0"/>
              <a:t>; </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You </a:t>
            </a:r>
            <a:r>
              <a:rPr lang="en-US" altLang="en-US" dirty="0"/>
              <a:t>may want </a:t>
            </a:r>
            <a:r>
              <a:rPr lang="en-US" altLang="en-US" dirty="0" smtClean="0"/>
              <a:t>to provide your </a:t>
            </a:r>
            <a:r>
              <a:rPr lang="en-US" altLang="en-US" dirty="0"/>
              <a:t>family </a:t>
            </a:r>
            <a:r>
              <a:rPr lang="en-US" altLang="en-US" dirty="0" smtClean="0"/>
              <a:t>with more life insurance protection than you qualify for but there needs to be an insurable interest that demonstrates this financial need.</a:t>
            </a:r>
            <a:endParaRPr lang="en-US" altLang="en-US"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lvl="1">
              <a:spcBef>
                <a:spcPts val="600"/>
              </a:spcBef>
              <a:spcAft>
                <a:spcPts val="1200"/>
              </a:spcAft>
              <a:buClr>
                <a:schemeClr val="accent6"/>
              </a:buClr>
            </a:pPr>
            <a:endParaRPr lang="en-US" altLang="en-US" dirty="0" smtClean="0"/>
          </a:p>
          <a:p>
            <a:pPr marL="285750" indent="-285750">
              <a:buClr>
                <a:schemeClr val="accent6"/>
              </a:buClr>
              <a:buFont typeface="Arial" panose="020B0604020202020204" pitchFamily="34" charset="0"/>
              <a:buChar char="•"/>
            </a:pPr>
            <a:endParaRPr lang="en-CA" altLang="en-US" dirty="0"/>
          </a:p>
        </p:txBody>
      </p:sp>
    </p:spTree>
    <p:extLst>
      <p:ext uri="{BB962C8B-B14F-4D97-AF65-F5344CB8AC3E}">
        <p14:creationId xmlns:p14="http://schemas.microsoft.com/office/powerpoint/2010/main" val="28176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Effect transition="in" filter="fade">
                                      <p:cBhvr>
                                        <p:cTn id="49" dur="1000"/>
                                        <p:tgtEl>
                                          <p:spTgt spid="8">
                                            <p:txEl>
                                              <p:pRg st="6" end="6"/>
                                            </p:txEl>
                                          </p:spTgt>
                                        </p:tgtEl>
                                      </p:cBhvr>
                                    </p:animEffect>
                                    <p:anim calcmode="lin" valueType="num">
                                      <p:cBhvr>
                                        <p:cTn id="50"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7" end="7"/>
                                            </p:txEl>
                                          </p:spTgt>
                                        </p:tgtEl>
                                        <p:attrNameLst>
                                          <p:attrName>style.visibility</p:attrName>
                                        </p:attrNameLst>
                                      </p:cBhvr>
                                      <p:to>
                                        <p:strVal val="visible"/>
                                      </p:to>
                                    </p:set>
                                    <p:animEffect transition="in" filter="fade">
                                      <p:cBhvr>
                                        <p:cTn id="56" dur="1000"/>
                                        <p:tgtEl>
                                          <p:spTgt spid="8">
                                            <p:txEl>
                                              <p:pRg st="7" end="7"/>
                                            </p:txEl>
                                          </p:spTgt>
                                        </p:tgtEl>
                                      </p:cBhvr>
                                    </p:animEffect>
                                    <p:anim calcmode="lin" valueType="num">
                                      <p:cBhvr>
                                        <p:cTn id="5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5" name="Rectangle 5"/>
          <p:cNvSpPr>
            <a:spLocks noGrp="1" noChangeArrowheads="1"/>
          </p:cNvSpPr>
          <p:nvPr>
            <p:ph type="title"/>
          </p:nvPr>
        </p:nvSpPr>
        <p:spPr/>
        <p:txBody>
          <a:bodyPr/>
          <a:lstStyle/>
          <a:p>
            <a:r>
              <a:rPr lang="en-US" altLang="en-US" dirty="0" smtClean="0"/>
              <a:t>ARE LIFE INSURANCE PREMIUMS HIGHER FOR SMOKERS?</a:t>
            </a:r>
            <a:endParaRPr lang="en-CA" altLang="en-US" dirty="0"/>
          </a:p>
        </p:txBody>
      </p:sp>
      <p:sp>
        <p:nvSpPr>
          <p:cNvPr id="5"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smtClean="0"/>
              <a:t>Smoking is one </a:t>
            </a:r>
            <a:r>
              <a:rPr lang="en-US" altLang="en-US" dirty="0"/>
              <a:t>of the biggest determinants of the cost of </a:t>
            </a:r>
            <a:r>
              <a:rPr lang="en-US" altLang="en-US" dirty="0" smtClean="0"/>
              <a:t>coverage;</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A </a:t>
            </a:r>
            <a:r>
              <a:rPr lang="en-US" altLang="en-US" dirty="0"/>
              <a:t>smoker’s rates </a:t>
            </a:r>
            <a:r>
              <a:rPr lang="en-US" altLang="en-US" dirty="0" smtClean="0"/>
              <a:t>may be considerably more </a:t>
            </a:r>
            <a:r>
              <a:rPr lang="en-US" altLang="en-US" dirty="0"/>
              <a:t>than those of a </a:t>
            </a:r>
            <a:r>
              <a:rPr lang="en-US" altLang="en-US" dirty="0" smtClean="0"/>
              <a:t>non-smoker;</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Proper </a:t>
            </a:r>
            <a:r>
              <a:rPr lang="en-US" altLang="en-US" dirty="0"/>
              <a:t>disclosure is </a:t>
            </a:r>
            <a:r>
              <a:rPr lang="en-US" altLang="en-US" dirty="0" smtClean="0"/>
              <a:t>necessary;</a:t>
            </a:r>
          </a:p>
          <a:p>
            <a:pPr marL="457200" lvl="1" indent="-146304">
              <a:spcBef>
                <a:spcPts val="600"/>
              </a:spcBef>
              <a:spcAft>
                <a:spcPts val="1200"/>
              </a:spcAft>
              <a:buClr>
                <a:schemeClr val="accent6"/>
              </a:buClr>
              <a:buFont typeface="Arial" panose="020B0604020202020204" pitchFamily="34" charset="0"/>
              <a:buChar char="•"/>
            </a:pPr>
            <a:r>
              <a:rPr lang="en-US" altLang="en-US" dirty="0" smtClean="0"/>
              <a:t>The death claim may be delayed or denied if you make a material misrepresentation;</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If </a:t>
            </a:r>
            <a:r>
              <a:rPr lang="en-US" altLang="en-US" dirty="0"/>
              <a:t>you are a </a:t>
            </a:r>
            <a:r>
              <a:rPr lang="en-US" altLang="en-US" dirty="0" smtClean="0"/>
              <a:t>smoker, </a:t>
            </a:r>
            <a:r>
              <a:rPr lang="en-US" altLang="en-US" dirty="0"/>
              <a:t>you </a:t>
            </a:r>
            <a:r>
              <a:rPr lang="en-US" altLang="en-US" dirty="0" smtClean="0"/>
              <a:t>may apply </a:t>
            </a:r>
            <a:r>
              <a:rPr lang="en-US" altLang="en-US" dirty="0"/>
              <a:t>for non-smoker rates after abstaining for 1 </a:t>
            </a:r>
            <a:r>
              <a:rPr lang="en-US" altLang="en-US" dirty="0" smtClean="0"/>
              <a:t>year (varies by insurance supplier).</a:t>
            </a:r>
            <a:endParaRPr lang="en-US" altLang="en-US"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marL="285750" indent="-285750">
              <a:buClr>
                <a:schemeClr val="accent6"/>
              </a:buClr>
              <a:buFont typeface="Arial" panose="020B0604020202020204" pitchFamily="34" charset="0"/>
              <a:buChar char="•"/>
            </a:pPr>
            <a:endParaRPr lang="en-CA" altLang="en-US" dirty="0"/>
          </a:p>
        </p:txBody>
      </p:sp>
      <p:sp>
        <p:nvSpPr>
          <p:cNvPr id="6"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7"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14</a:t>
            </a:fld>
            <a:endParaRPr lang="en-GB" sz="800" dirty="0"/>
          </a:p>
        </p:txBody>
      </p:sp>
      <p:sp>
        <p:nvSpPr>
          <p:cNvPr id="8"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99098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900"/>
                                        <p:tgtEl>
                                          <p:spTgt spid="5">
                                            <p:txEl>
                                              <p:pRg st="1" end="1"/>
                                            </p:txEl>
                                          </p:spTgt>
                                        </p:tgtEl>
                                      </p:cBhvr>
                                    </p:animEffect>
                                    <p:anim calcmode="lin" valueType="num">
                                      <p:cBhvr>
                                        <p:cTn id="15" dur="9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9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3" name="Rectangle 5"/>
          <p:cNvSpPr>
            <a:spLocks noGrp="1" noChangeArrowheads="1"/>
          </p:cNvSpPr>
          <p:nvPr>
            <p:ph type="title"/>
          </p:nvPr>
        </p:nvSpPr>
        <p:spPr/>
        <p:txBody>
          <a:bodyPr/>
          <a:lstStyle/>
          <a:p>
            <a:r>
              <a:rPr lang="en-US" altLang="en-US" dirty="0" smtClean="0"/>
              <a:t>DOES LIFE EXPECTANCY IMPACT THE COST OF INSURANCE?</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15</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indent="-146304">
              <a:spcBef>
                <a:spcPts val="600"/>
              </a:spcBef>
              <a:spcAft>
                <a:spcPts val="1200"/>
              </a:spcAft>
              <a:buClr>
                <a:schemeClr val="accent6"/>
              </a:buClr>
              <a:buFont typeface="Arial" panose="020B0604020202020204" pitchFamily="34" charset="0"/>
              <a:buChar char="•"/>
            </a:pPr>
            <a:r>
              <a:rPr lang="en-US" altLang="en-US" dirty="0" smtClean="0"/>
              <a:t>Previously mentioned, the older </a:t>
            </a:r>
            <a:r>
              <a:rPr lang="en-US" altLang="en-US" dirty="0"/>
              <a:t>you are </a:t>
            </a:r>
            <a:r>
              <a:rPr lang="en-US" altLang="en-US" dirty="0" smtClean="0"/>
              <a:t>(the shorter your life </a:t>
            </a:r>
            <a:r>
              <a:rPr lang="en-US" altLang="en-US" dirty="0"/>
              <a:t>expectancy) the higher the </a:t>
            </a:r>
            <a:r>
              <a:rPr lang="en-US" altLang="en-US" dirty="0" smtClean="0"/>
              <a:t>cost </a:t>
            </a:r>
            <a:r>
              <a:rPr lang="en-US" altLang="en-US" dirty="0"/>
              <a:t>of </a:t>
            </a:r>
            <a:r>
              <a:rPr lang="en-US" altLang="en-US" dirty="0" smtClean="0"/>
              <a:t>insurance;</a:t>
            </a:r>
          </a:p>
          <a:p>
            <a:pPr lvl="1">
              <a:spcBef>
                <a:spcPts val="600"/>
              </a:spcBef>
              <a:spcAft>
                <a:spcPts val="1200"/>
              </a:spcAft>
              <a:buClr>
                <a:schemeClr val="accent6"/>
              </a:buClr>
            </a:pPr>
            <a:r>
              <a:rPr lang="en-US" altLang="en-US" b="1" dirty="0" smtClean="0"/>
              <a:t>Potential Life Insurance may be purchased:</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Single life basis;</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Joint-last-to-die basis (often most affordable option); or</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Joint-first-to-die basis (often more expensive insurance coverage – not </a:t>
            </a:r>
            <a:r>
              <a:rPr lang="en-US" altLang="en-US" dirty="0"/>
              <a:t>much </a:t>
            </a:r>
            <a:r>
              <a:rPr lang="en-US" altLang="en-US" dirty="0" smtClean="0"/>
              <a:t>less expensive than </a:t>
            </a:r>
            <a:r>
              <a:rPr lang="en-US" altLang="en-US" dirty="0"/>
              <a:t>insuring both lives separately </a:t>
            </a:r>
            <a:r>
              <a:rPr lang="en-US" altLang="en-US" dirty="0" smtClean="0"/>
              <a:t>and you </a:t>
            </a:r>
            <a:r>
              <a:rPr lang="en-US" altLang="en-US" dirty="0"/>
              <a:t>only get one death </a:t>
            </a:r>
            <a:r>
              <a:rPr lang="en-US" altLang="en-US" dirty="0" smtClean="0"/>
              <a:t>benefit);</a:t>
            </a:r>
          </a:p>
          <a:p>
            <a:pPr marL="640080" lvl="1" indent="-146304">
              <a:spcBef>
                <a:spcPts val="600"/>
              </a:spcBef>
              <a:spcAft>
                <a:spcPts val="1200"/>
              </a:spcAft>
              <a:buClr>
                <a:schemeClr val="accent6"/>
              </a:buClr>
              <a:buFont typeface="Arial" panose="020B0604020202020204" pitchFamily="34" charset="0"/>
              <a:buChar char="•"/>
            </a:pPr>
            <a:r>
              <a:rPr lang="en-US" altLang="en-US" dirty="0" smtClean="0"/>
              <a:t>Joint-first-to-die coverage may be used to provide family coverage for a mortgage or family debt after the death of the first spouse or by business owners to pay business debt and / or fund a share redemption plan.</a:t>
            </a:r>
            <a:endParaRPr lang="en-US" altLang="en-US"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marL="285750" indent="-285750">
              <a:buClr>
                <a:schemeClr val="accent6"/>
              </a:buClr>
              <a:buFont typeface="Arial" panose="020B0604020202020204" pitchFamily="34" charset="0"/>
              <a:buChar char="•"/>
            </a:pPr>
            <a:endParaRPr lang="en-CA" altLang="en-US" dirty="0"/>
          </a:p>
        </p:txBody>
      </p:sp>
    </p:spTree>
    <p:extLst>
      <p:ext uri="{BB962C8B-B14F-4D97-AF65-F5344CB8AC3E}">
        <p14:creationId xmlns:p14="http://schemas.microsoft.com/office/powerpoint/2010/main" val="165646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8">
                                            <p:txEl>
                                              <p:pRg st="5" end="5"/>
                                            </p:txEl>
                                          </p:spTgt>
                                        </p:tgtEl>
                                        <p:attrNameLst>
                                          <p:attrName>style.visibility</p:attrName>
                                        </p:attrNameLst>
                                      </p:cBhvr>
                                      <p:to>
                                        <p:strVal val="visible"/>
                                      </p:to>
                                    </p:set>
                                    <p:animEffect transition="in" filter="fade">
                                      <p:cBhvr>
                                        <p:cTn id="40" dur="1000"/>
                                        <p:tgtEl>
                                          <p:spTgt spid="8">
                                            <p:txEl>
                                              <p:pRg st="5" end="5"/>
                                            </p:txEl>
                                          </p:spTgt>
                                        </p:tgtEl>
                                      </p:cBhvr>
                                    </p:animEffect>
                                    <p:anim calcmode="lin" valueType="num">
                                      <p:cBhvr>
                                        <p:cTn id="41"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Text Box 3"/>
          <p:cNvSpPr txBox="1">
            <a:spLocks noChangeArrowheads="1"/>
          </p:cNvSpPr>
          <p:nvPr/>
        </p:nvSpPr>
        <p:spPr bwMode="auto">
          <a:xfrm>
            <a:off x="1104900" y="1284510"/>
            <a:ext cx="6934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dirty="0">
                <a:latin typeface="Arial" panose="020B0604020202020204" pitchFamily="34" charset="0"/>
                <a:ea typeface="ＭＳ Ｐゴシック" pitchFamily="34" charset="-128"/>
                <a:cs typeface="Arial" panose="020B0604020202020204" pitchFamily="34" charset="0"/>
              </a:rPr>
              <a:t>Husband and wife (both 65) will live longer jointly than either person alone</a:t>
            </a:r>
          </a:p>
        </p:txBody>
      </p:sp>
      <p:sp>
        <p:nvSpPr>
          <p:cNvPr id="286724" name="Text Box 4"/>
          <p:cNvSpPr txBox="1">
            <a:spLocks noChangeArrowheads="1"/>
          </p:cNvSpPr>
          <p:nvPr/>
        </p:nvSpPr>
        <p:spPr bwMode="auto">
          <a:xfrm>
            <a:off x="936393" y="4114800"/>
            <a:ext cx="1447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dirty="0" smtClean="0">
                <a:latin typeface="Arial" panose="020B0604020202020204" pitchFamily="34" charset="0"/>
                <a:ea typeface="ＭＳ Ｐゴシック" pitchFamily="34" charset="-128"/>
                <a:cs typeface="Arial" panose="020B0604020202020204" pitchFamily="34" charset="0"/>
              </a:rPr>
              <a:t>18.5 Years Until Death</a:t>
            </a:r>
            <a:endParaRPr lang="en-US" altLang="en-US" dirty="0">
              <a:latin typeface="Arial" panose="020B0604020202020204" pitchFamily="34" charset="0"/>
              <a:ea typeface="ＭＳ Ｐゴシック" pitchFamily="34" charset="-128"/>
              <a:cs typeface="Arial" panose="020B0604020202020204" pitchFamily="34" charset="0"/>
            </a:endParaRPr>
          </a:p>
        </p:txBody>
      </p:sp>
      <p:sp>
        <p:nvSpPr>
          <p:cNvPr id="286725" name="Text Box 5"/>
          <p:cNvSpPr txBox="1">
            <a:spLocks noChangeArrowheads="1"/>
          </p:cNvSpPr>
          <p:nvPr/>
        </p:nvSpPr>
        <p:spPr bwMode="auto">
          <a:xfrm>
            <a:off x="3087463" y="4087360"/>
            <a:ext cx="13684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dirty="0" smtClean="0">
                <a:latin typeface="Arial" panose="020B0604020202020204" pitchFamily="34" charset="0"/>
                <a:ea typeface="ＭＳ Ｐゴシック" pitchFamily="34" charset="-128"/>
                <a:cs typeface="Arial" panose="020B0604020202020204" pitchFamily="34" charset="0"/>
              </a:rPr>
              <a:t>21.6 Years Until Death</a:t>
            </a:r>
            <a:endParaRPr lang="en-US" altLang="en-US" dirty="0">
              <a:latin typeface="Arial" panose="020B0604020202020204" pitchFamily="34" charset="0"/>
              <a:ea typeface="ＭＳ Ｐゴシック" pitchFamily="34" charset="-128"/>
              <a:cs typeface="Arial" panose="020B0604020202020204" pitchFamily="34" charset="0"/>
            </a:endParaRPr>
          </a:p>
        </p:txBody>
      </p:sp>
      <p:sp>
        <p:nvSpPr>
          <p:cNvPr id="286726" name="Text Box 6"/>
          <p:cNvSpPr txBox="1">
            <a:spLocks noChangeArrowheads="1"/>
          </p:cNvSpPr>
          <p:nvPr/>
        </p:nvSpPr>
        <p:spPr bwMode="auto">
          <a:xfrm>
            <a:off x="5917070" y="4083050"/>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dirty="0" smtClean="0">
                <a:latin typeface="Arial" panose="020B0604020202020204" pitchFamily="34" charset="0"/>
                <a:ea typeface="ＭＳ Ｐゴシック" pitchFamily="34" charset="-128"/>
                <a:cs typeface="Arial" panose="020B0604020202020204" pitchFamily="34" charset="0"/>
              </a:rPr>
              <a:t>29.5 </a:t>
            </a:r>
            <a:r>
              <a:rPr lang="en-US" altLang="en-US" dirty="0">
                <a:latin typeface="Arial" panose="020B0604020202020204" pitchFamily="34" charset="0"/>
                <a:ea typeface="ＭＳ Ｐゴシック" pitchFamily="34" charset="-128"/>
                <a:cs typeface="Arial" panose="020B0604020202020204" pitchFamily="34" charset="0"/>
              </a:rPr>
              <a:t>Years Until </a:t>
            </a:r>
            <a:r>
              <a:rPr lang="en-US" altLang="en-US" dirty="0" smtClean="0">
                <a:latin typeface="Arial" panose="020B0604020202020204" pitchFamily="34" charset="0"/>
                <a:ea typeface="ＭＳ Ｐゴシック" pitchFamily="34" charset="-128"/>
                <a:cs typeface="Arial" panose="020B0604020202020204" pitchFamily="34" charset="0"/>
              </a:rPr>
              <a:t>Death</a:t>
            </a:r>
            <a:endParaRPr lang="en-US" altLang="en-US" dirty="0">
              <a:latin typeface="Arial" panose="020B0604020202020204" pitchFamily="34" charset="0"/>
              <a:ea typeface="ＭＳ Ｐゴシック" pitchFamily="34" charset="-128"/>
              <a:cs typeface="Arial" panose="020B0604020202020204" pitchFamily="34" charset="0"/>
            </a:endParaRPr>
          </a:p>
        </p:txBody>
      </p:sp>
      <p:sp>
        <p:nvSpPr>
          <p:cNvPr id="286727" name="AutoShape 7"/>
          <p:cNvSpPr>
            <a:spLocks noChangeArrowheads="1"/>
          </p:cNvSpPr>
          <p:nvPr/>
        </p:nvSpPr>
        <p:spPr bwMode="auto">
          <a:xfrm>
            <a:off x="1054545" y="2676525"/>
            <a:ext cx="1267739" cy="1214438"/>
          </a:xfrm>
          <a:prstGeom prst="cube">
            <a:avLst>
              <a:gd name="adj" fmla="val 25000"/>
            </a:avLst>
          </a:prstGeom>
          <a:solidFill>
            <a:schemeClr val="accent1"/>
          </a:solidFill>
          <a:ln w="9525">
            <a:solidFill>
              <a:srgbClr val="00007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endParaRPr>
          </a:p>
          <a:p>
            <a:pPr algn="ctr"/>
            <a:r>
              <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rPr>
              <a:t>Male 65 </a:t>
            </a:r>
          </a:p>
          <a:p>
            <a:pPr algn="ctr"/>
            <a:endPar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endParaRPr>
          </a:p>
        </p:txBody>
      </p:sp>
      <p:sp>
        <p:nvSpPr>
          <p:cNvPr id="286728" name="AutoShape 8"/>
          <p:cNvSpPr>
            <a:spLocks noChangeArrowheads="1"/>
          </p:cNvSpPr>
          <p:nvPr/>
        </p:nvSpPr>
        <p:spPr bwMode="auto">
          <a:xfrm>
            <a:off x="3111270" y="2640013"/>
            <a:ext cx="1518786" cy="1214437"/>
          </a:xfrm>
          <a:prstGeom prst="cube">
            <a:avLst>
              <a:gd name="adj" fmla="val 25000"/>
            </a:avLst>
          </a:prstGeom>
          <a:solidFill>
            <a:schemeClr val="accent2"/>
          </a:solidFill>
          <a:ln w="9525">
            <a:solidFill>
              <a:srgbClr val="00007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rPr>
              <a:t>Female 65</a:t>
            </a:r>
          </a:p>
        </p:txBody>
      </p:sp>
      <p:sp>
        <p:nvSpPr>
          <p:cNvPr id="286729" name="AutoShape 9"/>
          <p:cNvSpPr>
            <a:spLocks noChangeArrowheads="1"/>
          </p:cNvSpPr>
          <p:nvPr/>
        </p:nvSpPr>
        <p:spPr bwMode="auto">
          <a:xfrm>
            <a:off x="5457380" y="2589294"/>
            <a:ext cx="2759353" cy="1214437"/>
          </a:xfrm>
          <a:prstGeom prst="cube">
            <a:avLst>
              <a:gd name="adj" fmla="val 25000"/>
            </a:avLst>
          </a:prstGeom>
          <a:solidFill>
            <a:srgbClr val="73193C"/>
          </a:solidFill>
          <a:ln w="9525">
            <a:solidFill>
              <a:srgbClr val="00007A"/>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600" b="1" dirty="0" smtClean="0">
                <a:solidFill>
                  <a:schemeClr val="bg1"/>
                </a:solidFill>
                <a:latin typeface="Arial" panose="020B0604020202020204" pitchFamily="34" charset="0"/>
                <a:ea typeface="ＭＳ Ｐゴシック" pitchFamily="34" charset="-128"/>
                <a:cs typeface="Arial" panose="020B0604020202020204" pitchFamily="34" charset="0"/>
              </a:rPr>
              <a:t> Joint </a:t>
            </a:r>
            <a:r>
              <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rPr>
              <a:t>Equivalent Age </a:t>
            </a:r>
            <a:r>
              <a:rPr lang="en-US" altLang="en-US" sz="1600" b="1" dirty="0" smtClean="0">
                <a:solidFill>
                  <a:schemeClr val="bg1"/>
                </a:solidFill>
                <a:latin typeface="Arial" panose="020B0604020202020204" pitchFamily="34" charset="0"/>
                <a:ea typeface="ＭＳ Ｐゴシック" pitchFamily="34" charset="-128"/>
                <a:cs typeface="Arial" panose="020B0604020202020204" pitchFamily="34" charset="0"/>
              </a:rPr>
              <a:t>54 </a:t>
            </a:r>
            <a:br>
              <a:rPr lang="en-US" altLang="en-US" sz="1600" b="1" dirty="0" smtClean="0">
                <a:solidFill>
                  <a:schemeClr val="bg1"/>
                </a:solidFill>
                <a:latin typeface="Arial" panose="020B0604020202020204" pitchFamily="34" charset="0"/>
                <a:ea typeface="ＭＳ Ｐゴシック" pitchFamily="34" charset="-128"/>
                <a:cs typeface="Arial" panose="020B0604020202020204" pitchFamily="34" charset="0"/>
              </a:rPr>
            </a:br>
            <a:r>
              <a:rPr lang="en-US" altLang="en-US" sz="1600" b="1" dirty="0" smtClean="0">
                <a:solidFill>
                  <a:schemeClr val="bg1"/>
                </a:solidFill>
                <a:latin typeface="Arial" panose="020B0604020202020204" pitchFamily="34" charset="0"/>
                <a:ea typeface="ＭＳ Ｐゴシック" pitchFamily="34" charset="-128"/>
                <a:cs typeface="Arial" panose="020B0604020202020204" pitchFamily="34" charset="0"/>
              </a:rPr>
              <a:t>(Male, Non-smoker)</a:t>
            </a:r>
            <a:endParaRPr lang="en-US" altLang="en-US" sz="1600" b="1" dirty="0">
              <a:solidFill>
                <a:schemeClr val="bg1"/>
              </a:solidFill>
              <a:latin typeface="Arial" panose="020B0604020202020204" pitchFamily="34" charset="0"/>
              <a:ea typeface="ＭＳ Ｐゴシック" pitchFamily="34" charset="-128"/>
              <a:cs typeface="Arial" panose="020B0604020202020204" pitchFamily="34" charset="0"/>
            </a:endParaRPr>
          </a:p>
        </p:txBody>
      </p:sp>
      <p:sp>
        <p:nvSpPr>
          <p:cNvPr id="11"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2"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16</a:t>
            </a:fld>
            <a:endParaRPr lang="en-GB" sz="800" dirty="0"/>
          </a:p>
        </p:txBody>
      </p:sp>
      <p:sp>
        <p:nvSpPr>
          <p:cNvPr id="13"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5" name="Rectangle 5"/>
          <p:cNvSpPr txBox="1">
            <a:spLocks noChangeArrowheads="1"/>
          </p:cNvSpPr>
          <p:nvPr/>
        </p:nvSpPr>
        <p:spPr>
          <a:xfrm>
            <a:off x="404260" y="280800"/>
            <a:ext cx="8307939" cy="363600"/>
          </a:xfrm>
          <a:prstGeom prst="rect">
            <a:avLst/>
          </a:prstGeom>
        </p:spPr>
        <p:txBody>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r>
              <a:rPr lang="en-US" altLang="en-US" dirty="0" smtClean="0"/>
              <a:t>LIFE EXPECTANCY</a:t>
            </a:r>
            <a:endParaRPr lang="en-CA" altLang="en-US" dirty="0"/>
          </a:p>
        </p:txBody>
      </p:sp>
      <p:sp>
        <p:nvSpPr>
          <p:cNvPr id="16" name="Text Placeholder 3"/>
          <p:cNvSpPr txBox="1">
            <a:spLocks/>
          </p:cNvSpPr>
          <p:nvPr/>
        </p:nvSpPr>
        <p:spPr>
          <a:xfrm>
            <a:off x="418925" y="685800"/>
            <a:ext cx="8305799" cy="375974"/>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65 YEAR OLD COUPLE</a:t>
            </a:r>
            <a:endParaRPr lang="en-US" dirty="0"/>
          </a:p>
        </p:txBody>
      </p:sp>
      <p:sp>
        <p:nvSpPr>
          <p:cNvPr id="14" name="Text Box 9"/>
          <p:cNvSpPr txBox="1">
            <a:spLocks noChangeArrowheads="1"/>
          </p:cNvSpPr>
          <p:nvPr/>
        </p:nvSpPr>
        <p:spPr bwMode="auto">
          <a:xfrm>
            <a:off x="344712" y="5838366"/>
            <a:ext cx="73914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800" dirty="0" smtClean="0">
                <a:solidFill>
                  <a:srgbClr val="000000"/>
                </a:solidFill>
                <a:latin typeface="Arial" panose="020B0604020202020204" pitchFamily="34" charset="0"/>
                <a:ea typeface="ＭＳ Ｐゴシック" pitchFamily="34" charset="-128"/>
                <a:cs typeface="Arial" panose="020B0604020202020204" pitchFamily="34" charset="0"/>
              </a:rPr>
              <a:t>Source: Statistics Canada, CANSIM, table 102-0512, 2012.</a:t>
            </a:r>
            <a:endParaRPr lang="en-US" altLang="en-US" sz="105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2" name="Rectangle 1"/>
          <p:cNvSpPr/>
          <p:nvPr/>
        </p:nvSpPr>
        <p:spPr>
          <a:xfrm>
            <a:off x="605499" y="5057385"/>
            <a:ext cx="7978113" cy="646331"/>
          </a:xfrm>
          <a:prstGeom prst="rect">
            <a:avLst/>
          </a:prstGeom>
        </p:spPr>
        <p:txBody>
          <a:bodyPr wrap="square">
            <a:spAutoFit/>
          </a:bodyPr>
          <a:lstStyle/>
          <a:p>
            <a:pPr algn="ctr">
              <a:buClr>
                <a:schemeClr val="accent6"/>
              </a:buClr>
              <a:defRPr/>
            </a:pPr>
            <a:r>
              <a:rPr lang="en-CA" altLang="en-US" dirty="0">
                <a:ea typeface="ＭＳ Ｐゴシック" pitchFamily="34" charset="-128"/>
              </a:rPr>
              <a:t>Why do you think that couples have a longer life expectancy than </a:t>
            </a:r>
            <a:r>
              <a:rPr lang="en-CA" altLang="en-US" dirty="0" smtClean="0">
                <a:ea typeface="ＭＳ Ｐゴシック" pitchFamily="34" charset="-128"/>
              </a:rPr>
              <a:t>people who </a:t>
            </a:r>
            <a:r>
              <a:rPr lang="en-CA" altLang="en-US" dirty="0">
                <a:ea typeface="ＭＳ Ｐゴシック" pitchFamily="34" charset="-128"/>
              </a:rPr>
              <a:t>are single?</a:t>
            </a:r>
          </a:p>
        </p:txBody>
      </p:sp>
    </p:spTree>
    <p:extLst>
      <p:ext uri="{BB962C8B-B14F-4D97-AF65-F5344CB8AC3E}">
        <p14:creationId xmlns:p14="http://schemas.microsoft.com/office/powerpoint/2010/main" val="17404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86723"/>
                                        </p:tgtEl>
                                        <p:attrNameLst>
                                          <p:attrName>style.visibility</p:attrName>
                                        </p:attrNameLst>
                                      </p:cBhvr>
                                      <p:to>
                                        <p:strVal val="visible"/>
                                      </p:to>
                                    </p:set>
                                    <p:animEffect transition="in" filter="fade">
                                      <p:cBhvr>
                                        <p:cTn id="7" dur="1000"/>
                                        <p:tgtEl>
                                          <p:spTgt spid="286723"/>
                                        </p:tgtEl>
                                      </p:cBhvr>
                                    </p:animEffect>
                                    <p:anim calcmode="lin" valueType="num">
                                      <p:cBhvr>
                                        <p:cTn id="8" dur="1000" fill="hold"/>
                                        <p:tgtEl>
                                          <p:spTgt spid="286723"/>
                                        </p:tgtEl>
                                        <p:attrNameLst>
                                          <p:attrName>ppt_x</p:attrName>
                                        </p:attrNameLst>
                                      </p:cBhvr>
                                      <p:tavLst>
                                        <p:tav tm="0">
                                          <p:val>
                                            <p:strVal val="#ppt_x"/>
                                          </p:val>
                                        </p:tav>
                                        <p:tav tm="100000">
                                          <p:val>
                                            <p:strVal val="#ppt_x"/>
                                          </p:val>
                                        </p:tav>
                                      </p:tavLst>
                                    </p:anim>
                                    <p:anim calcmode="lin" valueType="num">
                                      <p:cBhvr>
                                        <p:cTn id="9" dur="1000" fill="hold"/>
                                        <p:tgtEl>
                                          <p:spTgt spid="2867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6724"/>
                                        </p:tgtEl>
                                        <p:attrNameLst>
                                          <p:attrName>style.visibility</p:attrName>
                                        </p:attrNameLst>
                                      </p:cBhvr>
                                      <p:to>
                                        <p:strVal val="visible"/>
                                      </p:to>
                                    </p:set>
                                    <p:animEffect transition="in" filter="fade">
                                      <p:cBhvr>
                                        <p:cTn id="14" dur="1000"/>
                                        <p:tgtEl>
                                          <p:spTgt spid="286724"/>
                                        </p:tgtEl>
                                      </p:cBhvr>
                                    </p:animEffect>
                                    <p:anim calcmode="lin" valueType="num">
                                      <p:cBhvr>
                                        <p:cTn id="15" dur="1000" fill="hold"/>
                                        <p:tgtEl>
                                          <p:spTgt spid="286724"/>
                                        </p:tgtEl>
                                        <p:attrNameLst>
                                          <p:attrName>ppt_x</p:attrName>
                                        </p:attrNameLst>
                                      </p:cBhvr>
                                      <p:tavLst>
                                        <p:tav tm="0">
                                          <p:val>
                                            <p:strVal val="#ppt_x"/>
                                          </p:val>
                                        </p:tav>
                                        <p:tav tm="100000">
                                          <p:val>
                                            <p:strVal val="#ppt_x"/>
                                          </p:val>
                                        </p:tav>
                                      </p:tavLst>
                                    </p:anim>
                                    <p:anim calcmode="lin" valueType="num">
                                      <p:cBhvr>
                                        <p:cTn id="16" dur="1000" fill="hold"/>
                                        <p:tgtEl>
                                          <p:spTgt spid="28672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86727"/>
                                        </p:tgtEl>
                                        <p:attrNameLst>
                                          <p:attrName>style.visibility</p:attrName>
                                        </p:attrNameLst>
                                      </p:cBhvr>
                                      <p:to>
                                        <p:strVal val="visible"/>
                                      </p:to>
                                    </p:set>
                                    <p:animEffect transition="in" filter="fade">
                                      <p:cBhvr>
                                        <p:cTn id="19" dur="1000"/>
                                        <p:tgtEl>
                                          <p:spTgt spid="286727"/>
                                        </p:tgtEl>
                                      </p:cBhvr>
                                    </p:animEffect>
                                    <p:anim calcmode="lin" valueType="num">
                                      <p:cBhvr>
                                        <p:cTn id="20" dur="1000" fill="hold"/>
                                        <p:tgtEl>
                                          <p:spTgt spid="286727"/>
                                        </p:tgtEl>
                                        <p:attrNameLst>
                                          <p:attrName>ppt_x</p:attrName>
                                        </p:attrNameLst>
                                      </p:cBhvr>
                                      <p:tavLst>
                                        <p:tav tm="0">
                                          <p:val>
                                            <p:strVal val="#ppt_x"/>
                                          </p:val>
                                        </p:tav>
                                        <p:tav tm="100000">
                                          <p:val>
                                            <p:strVal val="#ppt_x"/>
                                          </p:val>
                                        </p:tav>
                                      </p:tavLst>
                                    </p:anim>
                                    <p:anim calcmode="lin" valueType="num">
                                      <p:cBhvr>
                                        <p:cTn id="21" dur="1000" fill="hold"/>
                                        <p:tgtEl>
                                          <p:spTgt spid="28672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86728"/>
                                        </p:tgtEl>
                                        <p:attrNameLst>
                                          <p:attrName>style.visibility</p:attrName>
                                        </p:attrNameLst>
                                      </p:cBhvr>
                                      <p:to>
                                        <p:strVal val="visible"/>
                                      </p:to>
                                    </p:set>
                                    <p:animEffect transition="in" filter="fade">
                                      <p:cBhvr>
                                        <p:cTn id="24" dur="1000"/>
                                        <p:tgtEl>
                                          <p:spTgt spid="286728"/>
                                        </p:tgtEl>
                                      </p:cBhvr>
                                    </p:animEffect>
                                    <p:anim calcmode="lin" valueType="num">
                                      <p:cBhvr>
                                        <p:cTn id="25" dur="1000" fill="hold"/>
                                        <p:tgtEl>
                                          <p:spTgt spid="286728"/>
                                        </p:tgtEl>
                                        <p:attrNameLst>
                                          <p:attrName>ppt_x</p:attrName>
                                        </p:attrNameLst>
                                      </p:cBhvr>
                                      <p:tavLst>
                                        <p:tav tm="0">
                                          <p:val>
                                            <p:strVal val="#ppt_x"/>
                                          </p:val>
                                        </p:tav>
                                        <p:tav tm="100000">
                                          <p:val>
                                            <p:strVal val="#ppt_x"/>
                                          </p:val>
                                        </p:tav>
                                      </p:tavLst>
                                    </p:anim>
                                    <p:anim calcmode="lin" valueType="num">
                                      <p:cBhvr>
                                        <p:cTn id="26" dur="1000" fill="hold"/>
                                        <p:tgtEl>
                                          <p:spTgt spid="28672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86725"/>
                                        </p:tgtEl>
                                        <p:attrNameLst>
                                          <p:attrName>style.visibility</p:attrName>
                                        </p:attrNameLst>
                                      </p:cBhvr>
                                      <p:to>
                                        <p:strVal val="visible"/>
                                      </p:to>
                                    </p:set>
                                    <p:animEffect transition="in" filter="fade">
                                      <p:cBhvr>
                                        <p:cTn id="29" dur="1000"/>
                                        <p:tgtEl>
                                          <p:spTgt spid="286725"/>
                                        </p:tgtEl>
                                      </p:cBhvr>
                                    </p:animEffect>
                                    <p:anim calcmode="lin" valueType="num">
                                      <p:cBhvr>
                                        <p:cTn id="30" dur="1000" fill="hold"/>
                                        <p:tgtEl>
                                          <p:spTgt spid="286725"/>
                                        </p:tgtEl>
                                        <p:attrNameLst>
                                          <p:attrName>ppt_x</p:attrName>
                                        </p:attrNameLst>
                                      </p:cBhvr>
                                      <p:tavLst>
                                        <p:tav tm="0">
                                          <p:val>
                                            <p:strVal val="#ppt_x"/>
                                          </p:val>
                                        </p:tav>
                                        <p:tav tm="100000">
                                          <p:val>
                                            <p:strVal val="#ppt_x"/>
                                          </p:val>
                                        </p:tav>
                                      </p:tavLst>
                                    </p:anim>
                                    <p:anim calcmode="lin" valueType="num">
                                      <p:cBhvr>
                                        <p:cTn id="31" dur="1000" fill="hold"/>
                                        <p:tgtEl>
                                          <p:spTgt spid="2867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86729"/>
                                        </p:tgtEl>
                                        <p:attrNameLst>
                                          <p:attrName>style.visibility</p:attrName>
                                        </p:attrNameLst>
                                      </p:cBhvr>
                                      <p:to>
                                        <p:strVal val="visible"/>
                                      </p:to>
                                    </p:set>
                                    <p:animEffect transition="in" filter="fade">
                                      <p:cBhvr>
                                        <p:cTn id="34" dur="1000"/>
                                        <p:tgtEl>
                                          <p:spTgt spid="286729"/>
                                        </p:tgtEl>
                                      </p:cBhvr>
                                    </p:animEffect>
                                    <p:anim calcmode="lin" valueType="num">
                                      <p:cBhvr>
                                        <p:cTn id="35" dur="1000" fill="hold"/>
                                        <p:tgtEl>
                                          <p:spTgt spid="286729"/>
                                        </p:tgtEl>
                                        <p:attrNameLst>
                                          <p:attrName>ppt_x</p:attrName>
                                        </p:attrNameLst>
                                      </p:cBhvr>
                                      <p:tavLst>
                                        <p:tav tm="0">
                                          <p:val>
                                            <p:strVal val="#ppt_x"/>
                                          </p:val>
                                        </p:tav>
                                        <p:tav tm="100000">
                                          <p:val>
                                            <p:strVal val="#ppt_x"/>
                                          </p:val>
                                        </p:tav>
                                      </p:tavLst>
                                    </p:anim>
                                    <p:anim calcmode="lin" valueType="num">
                                      <p:cBhvr>
                                        <p:cTn id="36" dur="1000" fill="hold"/>
                                        <p:tgtEl>
                                          <p:spTgt spid="28672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6726"/>
                                        </p:tgtEl>
                                        <p:attrNameLst>
                                          <p:attrName>style.visibility</p:attrName>
                                        </p:attrNameLst>
                                      </p:cBhvr>
                                      <p:to>
                                        <p:strVal val="visible"/>
                                      </p:to>
                                    </p:set>
                                    <p:animEffect transition="in" filter="fade">
                                      <p:cBhvr>
                                        <p:cTn id="39" dur="1000"/>
                                        <p:tgtEl>
                                          <p:spTgt spid="286726"/>
                                        </p:tgtEl>
                                      </p:cBhvr>
                                    </p:animEffect>
                                    <p:anim calcmode="lin" valueType="num">
                                      <p:cBhvr>
                                        <p:cTn id="40" dur="1000" fill="hold"/>
                                        <p:tgtEl>
                                          <p:spTgt spid="286726"/>
                                        </p:tgtEl>
                                        <p:attrNameLst>
                                          <p:attrName>ppt_x</p:attrName>
                                        </p:attrNameLst>
                                      </p:cBhvr>
                                      <p:tavLst>
                                        <p:tav tm="0">
                                          <p:val>
                                            <p:strVal val="#ppt_x"/>
                                          </p:val>
                                        </p:tav>
                                        <p:tav tm="100000">
                                          <p:val>
                                            <p:strVal val="#ppt_x"/>
                                          </p:val>
                                        </p:tav>
                                      </p:tavLst>
                                    </p:anim>
                                    <p:anim calcmode="lin" valueType="num">
                                      <p:cBhvr>
                                        <p:cTn id="41" dur="1000" fill="hold"/>
                                        <p:tgtEl>
                                          <p:spTgt spid="28672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1000"/>
                                        <p:tgtEl>
                                          <p:spTgt spid="2"/>
                                        </p:tgtEl>
                                      </p:cBhvr>
                                    </p:animEffect>
                                    <p:anim calcmode="lin" valueType="num">
                                      <p:cBhvr>
                                        <p:cTn id="52" dur="1000" fill="hold"/>
                                        <p:tgtEl>
                                          <p:spTgt spid="2"/>
                                        </p:tgtEl>
                                        <p:attrNameLst>
                                          <p:attrName>ppt_x</p:attrName>
                                        </p:attrNameLst>
                                      </p:cBhvr>
                                      <p:tavLst>
                                        <p:tav tm="0">
                                          <p:val>
                                            <p:strVal val="#ppt_x"/>
                                          </p:val>
                                        </p:tav>
                                        <p:tav tm="100000">
                                          <p:val>
                                            <p:strVal val="#ppt_x"/>
                                          </p:val>
                                        </p:tav>
                                      </p:tavLst>
                                    </p:anim>
                                    <p:anim calcmode="lin" valueType="num">
                                      <p:cBhvr>
                                        <p:cTn id="5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3" grpId="0"/>
      <p:bldP spid="286724" grpId="0"/>
      <p:bldP spid="286725" grpId="0"/>
      <p:bldP spid="286726" grpId="0"/>
      <p:bldP spid="286727" grpId="0" animBg="1"/>
      <p:bldP spid="286728" grpId="0" animBg="1"/>
      <p:bldP spid="286729" grpId="0" animBg="1"/>
      <p:bldP spid="14"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563563" y="1295400"/>
            <a:ext cx="8007350" cy="4430713"/>
          </a:xfrm>
        </p:spPr>
        <p:txBody>
          <a:bodyPr/>
          <a:lstStyle/>
          <a:p>
            <a:pPr>
              <a:buClr>
                <a:schemeClr val="accent6"/>
              </a:buClr>
              <a:defRPr/>
            </a:pPr>
            <a:r>
              <a:rPr lang="en-CA" altLang="en-US" b="1" dirty="0" smtClean="0">
                <a:solidFill>
                  <a:schemeClr val="tx1"/>
                </a:solidFill>
                <a:ea typeface="ＭＳ Ｐゴシック" pitchFamily="34" charset="-128"/>
              </a:rPr>
              <a:t>Research tells us that couples live longer than single people because:</a:t>
            </a:r>
          </a:p>
          <a:p>
            <a:pPr marL="146304" indent="-146304">
              <a:buClr>
                <a:schemeClr val="accent6"/>
              </a:buClr>
              <a:buFont typeface="Arial" panose="020B0604020202020204" pitchFamily="34" charset="0"/>
              <a:buChar char="•"/>
              <a:defRPr/>
            </a:pPr>
            <a:r>
              <a:rPr lang="en-CA" altLang="en-US" b="0" dirty="0" smtClean="0">
                <a:solidFill>
                  <a:schemeClr val="tx1"/>
                </a:solidFill>
                <a:ea typeface="ＭＳ Ｐゴシック" pitchFamily="34" charset="-128"/>
              </a:rPr>
              <a:t>They look after one another;</a:t>
            </a:r>
          </a:p>
          <a:p>
            <a:pPr marL="640080"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Couples adapt better to health setbacks than singles do because their spouse is their to take care of them;</a:t>
            </a:r>
            <a:endParaRPr lang="en-CA" altLang="en-US" b="0" dirty="0" smtClean="0">
              <a:solidFill>
                <a:schemeClr val="tx1"/>
              </a:solidFill>
              <a:ea typeface="ＭＳ Ｐゴシック" pitchFamily="34" charset="-128"/>
            </a:endParaRPr>
          </a:p>
          <a:p>
            <a:pPr marL="146304"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They are health conscious for each other;</a:t>
            </a:r>
          </a:p>
          <a:p>
            <a:pPr marL="640080"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For instance, Harvard University researchers found that married people were more likely than single individuals to detect prostate, lung, colorectal and other forms of cancer in their early stages and seek treatment.</a:t>
            </a:r>
          </a:p>
          <a:p>
            <a:pPr marL="493776">
              <a:buClr>
                <a:schemeClr val="accent6"/>
              </a:buClr>
              <a:defRPr/>
            </a:pPr>
            <a:endParaRPr lang="en-CA" altLang="en-US" dirty="0">
              <a:solidFill>
                <a:schemeClr val="tx1"/>
              </a:solidFill>
              <a:ea typeface="ＭＳ Ｐゴシック" pitchFamily="34" charset="-128"/>
            </a:endParaRPr>
          </a:p>
          <a:p>
            <a:pPr>
              <a:buClr>
                <a:schemeClr val="accent6"/>
              </a:buClr>
              <a:defRPr/>
            </a:pPr>
            <a:endParaRPr lang="en-CA" altLang="en-US" sz="800" dirty="0" smtClean="0">
              <a:solidFill>
                <a:schemeClr val="tx1"/>
              </a:solidFill>
              <a:ea typeface="ＭＳ Ｐゴシック" pitchFamily="34" charset="-128"/>
            </a:endParaRPr>
          </a:p>
          <a:p>
            <a:pPr>
              <a:buClr>
                <a:schemeClr val="accent6"/>
              </a:buClr>
              <a:defRPr/>
            </a:pPr>
            <a:endParaRPr lang="en-CA" altLang="en-US" sz="800" dirty="0">
              <a:solidFill>
                <a:schemeClr val="tx1"/>
              </a:solidFill>
              <a:ea typeface="ＭＳ Ｐゴシック" pitchFamily="34" charset="-128"/>
            </a:endParaRPr>
          </a:p>
          <a:p>
            <a:pPr>
              <a:buClr>
                <a:schemeClr val="accent6"/>
              </a:buClr>
              <a:defRPr/>
            </a:pPr>
            <a:endParaRPr lang="en-CA" altLang="en-US" sz="800" dirty="0" smtClean="0">
              <a:solidFill>
                <a:schemeClr val="tx1"/>
              </a:solidFill>
              <a:ea typeface="ＭＳ Ｐゴシック" pitchFamily="34" charset="-128"/>
            </a:endParaRPr>
          </a:p>
          <a:p>
            <a:pPr>
              <a:buClr>
                <a:schemeClr val="accent6"/>
              </a:buClr>
              <a:defRPr/>
            </a:pPr>
            <a:r>
              <a:rPr lang="en-CA" altLang="en-US" sz="800" dirty="0">
                <a:solidFill>
                  <a:schemeClr val="tx1"/>
                </a:solidFill>
                <a:ea typeface="ＭＳ Ｐゴシック" pitchFamily="34" charset="-128"/>
              </a:rPr>
              <a:t/>
            </a:r>
            <a:br>
              <a:rPr lang="en-CA" altLang="en-US" sz="800" dirty="0">
                <a:solidFill>
                  <a:schemeClr val="tx1"/>
                </a:solidFill>
                <a:ea typeface="ＭＳ Ｐゴシック" pitchFamily="34" charset="-128"/>
              </a:rPr>
            </a:br>
            <a:r>
              <a:rPr lang="en-CA" altLang="en-US" sz="800" dirty="0" smtClean="0">
                <a:solidFill>
                  <a:schemeClr val="tx1"/>
                </a:solidFill>
                <a:ea typeface="ＭＳ Ｐゴシック" pitchFamily="34" charset="-128"/>
              </a:rPr>
              <a:t/>
            </a:r>
            <a:br>
              <a:rPr lang="en-CA" altLang="en-US" sz="800" dirty="0" smtClean="0">
                <a:solidFill>
                  <a:schemeClr val="tx1"/>
                </a:solidFill>
                <a:ea typeface="ＭＳ Ｐゴシック" pitchFamily="34" charset="-128"/>
              </a:rPr>
            </a:br>
            <a:r>
              <a:rPr lang="en-CA" altLang="en-US" sz="800" dirty="0" smtClean="0">
                <a:solidFill>
                  <a:schemeClr val="tx1"/>
                </a:solidFill>
                <a:ea typeface="ＭＳ Ｐゴシック" pitchFamily="34" charset="-128"/>
              </a:rPr>
              <a:t/>
            </a:r>
            <a:br>
              <a:rPr lang="en-CA" altLang="en-US" sz="800" dirty="0" smtClean="0">
                <a:solidFill>
                  <a:schemeClr val="tx1"/>
                </a:solidFill>
                <a:ea typeface="ＭＳ Ｐゴシック" pitchFamily="34" charset="-128"/>
              </a:rPr>
            </a:br>
            <a:r>
              <a:rPr lang="en-CA" altLang="en-US" sz="800" dirty="0" smtClean="0">
                <a:solidFill>
                  <a:schemeClr val="tx1"/>
                </a:solidFill>
                <a:ea typeface="ＭＳ Ｐゴシック" pitchFamily="34" charset="-128"/>
              </a:rPr>
              <a:t>Source: Harvard University</a:t>
            </a:r>
          </a:p>
          <a:p>
            <a:pPr marL="146304" indent="-146304">
              <a:buClr>
                <a:schemeClr val="accent6"/>
              </a:buClr>
              <a:buFont typeface="Arial" panose="020B0604020202020204" pitchFamily="34" charset="0"/>
              <a:buChar char="•"/>
              <a:defRPr/>
            </a:pPr>
            <a:endParaRPr lang="en-CA" altLang="en-US" dirty="0" smtClean="0">
              <a:solidFill>
                <a:schemeClr val="tx1"/>
              </a:solidFill>
              <a:ea typeface="ＭＳ Ｐゴシック" pitchFamily="34" charset="-128"/>
            </a:endParaRPr>
          </a:p>
          <a:p>
            <a:pPr marL="146304" indent="-146304">
              <a:buClr>
                <a:schemeClr val="accent6"/>
              </a:buClr>
              <a:buFont typeface="Arial" panose="020B0604020202020204" pitchFamily="34" charset="0"/>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0"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17</a:t>
            </a:fld>
            <a:endParaRPr lang="en-GB" sz="800" dirty="0"/>
          </a:p>
        </p:txBody>
      </p:sp>
      <p:sp>
        <p:nvSpPr>
          <p:cNvPr id="11"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9" name="Rectangle 5"/>
          <p:cNvSpPr txBox="1">
            <a:spLocks noChangeArrowheads="1"/>
          </p:cNvSpPr>
          <p:nvPr/>
        </p:nvSpPr>
        <p:spPr>
          <a:xfrm>
            <a:off x="404260" y="280800"/>
            <a:ext cx="8307939" cy="363600"/>
          </a:xfrm>
          <a:prstGeom prst="rect">
            <a:avLst/>
          </a:prstGeom>
        </p:spPr>
        <p:txBody>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r>
              <a:rPr lang="en-US" altLang="en-US" dirty="0" smtClean="0"/>
              <a:t>LIFE EXPECTANCY (continued)</a:t>
            </a:r>
            <a:endParaRPr lang="en-CA" altLang="en-US" dirty="0"/>
          </a:p>
        </p:txBody>
      </p:sp>
      <p:sp>
        <p:nvSpPr>
          <p:cNvPr id="14" name="Text Placeholder 3"/>
          <p:cNvSpPr txBox="1">
            <a:spLocks/>
          </p:cNvSpPr>
          <p:nvPr/>
        </p:nvSpPr>
        <p:spPr>
          <a:xfrm>
            <a:off x="418925" y="685800"/>
            <a:ext cx="8305799" cy="375974"/>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65 YEAR OLD COUPLE</a:t>
            </a:r>
            <a:endParaRPr lang="en-US" dirty="0"/>
          </a:p>
        </p:txBody>
      </p:sp>
    </p:spTree>
    <p:extLst>
      <p:ext uri="{BB962C8B-B14F-4D97-AF65-F5344CB8AC3E}">
        <p14:creationId xmlns:p14="http://schemas.microsoft.com/office/powerpoint/2010/main" val="30521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15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15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15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3" name="Rectangle 5"/>
          <p:cNvSpPr>
            <a:spLocks noGrp="1" noChangeArrowheads="1"/>
          </p:cNvSpPr>
          <p:nvPr>
            <p:ph type="title"/>
          </p:nvPr>
        </p:nvSpPr>
        <p:spPr/>
        <p:txBody>
          <a:bodyPr/>
          <a:lstStyle/>
          <a:p>
            <a:r>
              <a:rPr lang="en-US" altLang="en-US" dirty="0" smtClean="0"/>
              <a:t>HOW MUCH DOES LIFE INSURANCE COST?</a:t>
            </a:r>
            <a:endParaRPr lang="en-CA" altLang="en-US" dirty="0"/>
          </a:p>
        </p:txBody>
      </p:sp>
      <p:sp>
        <p:nvSpPr>
          <p:cNvPr id="5" name="Rectangle 3"/>
          <p:cNvSpPr txBox="1">
            <a:spLocks noChangeArrowheads="1"/>
          </p:cNvSpPr>
          <p:nvPr/>
        </p:nvSpPr>
        <p:spPr>
          <a:xfrm>
            <a:off x="431800" y="1396799"/>
            <a:ext cx="8280400" cy="823887"/>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smtClean="0"/>
              <a:t>Costs </a:t>
            </a:r>
            <a:r>
              <a:rPr lang="en-US" altLang="en-US" dirty="0"/>
              <a:t>will vary by </a:t>
            </a:r>
            <a:r>
              <a:rPr lang="en-US" altLang="en-US" dirty="0" smtClean="0"/>
              <a:t>product choice, insurance supplier, your health, lifestyle and financial considerations.</a:t>
            </a:r>
          </a:p>
          <a:p>
            <a:pPr lvl="1">
              <a:spcBef>
                <a:spcPts val="600"/>
              </a:spcBef>
              <a:spcAft>
                <a:spcPts val="1200"/>
              </a:spcAft>
              <a:buClr>
                <a:schemeClr val="accent6"/>
              </a:buClr>
            </a:pPr>
            <a:endParaRPr lang="en-US" altLang="en-US" dirty="0"/>
          </a:p>
          <a:p>
            <a:pPr marL="285750" indent="-285750">
              <a:buClr>
                <a:schemeClr val="accent6"/>
              </a:buClr>
              <a:buFont typeface="Arial" panose="020B0604020202020204" pitchFamily="34" charset="0"/>
              <a:buChar char="•"/>
            </a:pPr>
            <a:endParaRPr lang="en-CA" altLang="en-US" dirty="0"/>
          </a:p>
        </p:txBody>
      </p:sp>
      <p:sp>
        <p:nvSpPr>
          <p:cNvPr id="6"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7"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18</a:t>
            </a:fld>
            <a:endParaRPr lang="en-GB" sz="800" dirty="0"/>
          </a:p>
        </p:txBody>
      </p:sp>
      <p:sp>
        <p:nvSpPr>
          <p:cNvPr id="8"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0" name="Rectangle 2"/>
          <p:cNvSpPr>
            <a:spLocks noChangeArrowheads="1"/>
          </p:cNvSpPr>
          <p:nvPr/>
        </p:nvSpPr>
        <p:spPr bwMode="auto">
          <a:xfrm>
            <a:off x="1785252" y="2271166"/>
            <a:ext cx="5558972" cy="3048000"/>
          </a:xfrm>
          <a:prstGeom prst="rect">
            <a:avLst/>
          </a:prstGeom>
          <a:noFill/>
          <a:ln w="50800">
            <a:solidFill>
              <a:schemeClr val="accent2"/>
            </a:solidFill>
            <a:miter lim="800000"/>
            <a:headEnd/>
            <a:tailEnd/>
          </a:ln>
          <a:effectLst/>
          <a:extLst>
            <a:ext uri="{909E8E84-426E-40DD-AFC4-6F175D3DCCD1}">
              <a14:hiddenFill xmlns:a14="http://schemas.microsoft.com/office/drawing/2010/main">
                <a:solidFill>
                  <a:srgbClr val="00289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CA" altLang="en-US">
              <a:solidFill>
                <a:schemeClr val="bg1"/>
              </a:solidFill>
              <a:ea typeface="ＭＳ Ｐゴシック" pitchFamily="34" charset="-128"/>
            </a:endParaRPr>
          </a:p>
        </p:txBody>
      </p:sp>
      <p:sp>
        <p:nvSpPr>
          <p:cNvPr id="11" name="Freeform 3"/>
          <p:cNvSpPr>
            <a:spLocks/>
          </p:cNvSpPr>
          <p:nvPr/>
        </p:nvSpPr>
        <p:spPr bwMode="auto">
          <a:xfrm>
            <a:off x="1810693" y="2644908"/>
            <a:ext cx="5497206" cy="2641600"/>
          </a:xfrm>
          <a:custGeom>
            <a:avLst/>
            <a:gdLst>
              <a:gd name="T0" fmla="*/ 0 w 4320"/>
              <a:gd name="T1" fmla="*/ 2112 h 2128"/>
              <a:gd name="T2" fmla="*/ 384 w 4320"/>
              <a:gd name="T3" fmla="*/ 2112 h 2128"/>
              <a:gd name="T4" fmla="*/ 1152 w 4320"/>
              <a:gd name="T5" fmla="*/ 2112 h 2128"/>
              <a:gd name="T6" fmla="*/ 1728 w 4320"/>
              <a:gd name="T7" fmla="*/ 2016 h 2128"/>
              <a:gd name="T8" fmla="*/ 2640 w 4320"/>
              <a:gd name="T9" fmla="*/ 1632 h 2128"/>
              <a:gd name="T10" fmla="*/ 3888 w 4320"/>
              <a:gd name="T11" fmla="*/ 768 h 2128"/>
              <a:gd name="T12" fmla="*/ 4320 w 4320"/>
              <a:gd name="T13" fmla="*/ 0 h 2128"/>
            </a:gdLst>
            <a:ahLst/>
            <a:cxnLst>
              <a:cxn ang="0">
                <a:pos x="T0" y="T1"/>
              </a:cxn>
              <a:cxn ang="0">
                <a:pos x="T2" y="T3"/>
              </a:cxn>
              <a:cxn ang="0">
                <a:pos x="T4" y="T5"/>
              </a:cxn>
              <a:cxn ang="0">
                <a:pos x="T6" y="T7"/>
              </a:cxn>
              <a:cxn ang="0">
                <a:pos x="T8" y="T9"/>
              </a:cxn>
              <a:cxn ang="0">
                <a:pos x="T10" y="T11"/>
              </a:cxn>
              <a:cxn ang="0">
                <a:pos x="T12" y="T13"/>
              </a:cxn>
            </a:cxnLst>
            <a:rect l="0" t="0" r="r" b="b"/>
            <a:pathLst>
              <a:path w="4320" h="2128">
                <a:moveTo>
                  <a:pt x="0" y="2112"/>
                </a:moveTo>
                <a:cubicBezTo>
                  <a:pt x="96" y="2112"/>
                  <a:pt x="192" y="2112"/>
                  <a:pt x="384" y="2112"/>
                </a:cubicBezTo>
                <a:cubicBezTo>
                  <a:pt x="576" y="2112"/>
                  <a:pt x="928" y="2128"/>
                  <a:pt x="1152" y="2112"/>
                </a:cubicBezTo>
                <a:cubicBezTo>
                  <a:pt x="1376" y="2096"/>
                  <a:pt x="1480" y="2096"/>
                  <a:pt x="1728" y="2016"/>
                </a:cubicBezTo>
                <a:cubicBezTo>
                  <a:pt x="1976" y="1936"/>
                  <a:pt x="2280" y="1840"/>
                  <a:pt x="2640" y="1632"/>
                </a:cubicBezTo>
                <a:cubicBezTo>
                  <a:pt x="3000" y="1424"/>
                  <a:pt x="3608" y="1040"/>
                  <a:pt x="3888" y="768"/>
                </a:cubicBezTo>
                <a:cubicBezTo>
                  <a:pt x="4168" y="496"/>
                  <a:pt x="4272" y="48"/>
                  <a:pt x="4320" y="0"/>
                </a:cubicBezTo>
              </a:path>
            </a:pathLst>
          </a:custGeom>
          <a:noFill/>
          <a:ln w="50800">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Rectangle 4"/>
          <p:cNvSpPr>
            <a:spLocks noChangeArrowheads="1"/>
          </p:cNvSpPr>
          <p:nvPr/>
        </p:nvSpPr>
        <p:spPr bwMode="auto">
          <a:xfrm>
            <a:off x="2184687" y="3040469"/>
            <a:ext cx="3026552" cy="103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dirty="0">
                <a:latin typeface="Arial" panose="020B0604020202020204" pitchFamily="34" charset="0"/>
                <a:ea typeface="ＭＳ Ｐゴシック" pitchFamily="34" charset="-128"/>
                <a:cs typeface="Arial" panose="020B0604020202020204" pitchFamily="34" charset="0"/>
              </a:rPr>
              <a:t>The older you </a:t>
            </a:r>
            <a:r>
              <a:rPr lang="en-US" altLang="en-US" dirty="0" smtClean="0">
                <a:latin typeface="Arial" panose="020B0604020202020204" pitchFamily="34" charset="0"/>
                <a:ea typeface="ＭＳ Ｐゴシック" pitchFamily="34" charset="-128"/>
                <a:cs typeface="Arial" panose="020B0604020202020204" pitchFamily="34" charset="0"/>
              </a:rPr>
              <a:t>are, </a:t>
            </a:r>
            <a:r>
              <a:rPr lang="en-US" altLang="en-US" dirty="0">
                <a:latin typeface="Arial" panose="020B0604020202020204" pitchFamily="34" charset="0"/>
                <a:ea typeface="ＭＳ Ｐゴシック" pitchFamily="34" charset="-128"/>
                <a:cs typeface="Arial" panose="020B0604020202020204" pitchFamily="34" charset="0"/>
              </a:rPr>
              <a:t>the more</a:t>
            </a:r>
          </a:p>
          <a:p>
            <a:pPr algn="ctr"/>
            <a:r>
              <a:rPr lang="en-US" altLang="en-US" dirty="0">
                <a:latin typeface="Arial" panose="020B0604020202020204" pitchFamily="34" charset="0"/>
                <a:ea typeface="ＭＳ Ｐゴシック" pitchFamily="34" charset="-128"/>
                <a:cs typeface="Arial" panose="020B0604020202020204" pitchFamily="34" charset="0"/>
              </a:rPr>
              <a:t>life insurance costs!</a:t>
            </a:r>
          </a:p>
        </p:txBody>
      </p:sp>
      <p:sp>
        <p:nvSpPr>
          <p:cNvPr id="13" name="Rectangle 4"/>
          <p:cNvSpPr>
            <a:spLocks noChangeArrowheads="1"/>
          </p:cNvSpPr>
          <p:nvPr/>
        </p:nvSpPr>
        <p:spPr bwMode="auto">
          <a:xfrm rot="16200000">
            <a:off x="-297173" y="3641671"/>
            <a:ext cx="3026552" cy="3931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b="1" dirty="0" smtClean="0">
                <a:latin typeface="Arial" panose="020B0604020202020204" pitchFamily="34" charset="0"/>
                <a:ea typeface="ＭＳ Ｐゴシック" pitchFamily="34" charset="-128"/>
                <a:cs typeface="Arial" panose="020B0604020202020204" pitchFamily="34" charset="0"/>
              </a:rPr>
              <a:t>Cost</a:t>
            </a:r>
            <a:endParaRPr lang="en-US" altLang="en-US" b="1" dirty="0">
              <a:latin typeface="Arial" panose="020B0604020202020204" pitchFamily="34" charset="0"/>
              <a:ea typeface="ＭＳ Ｐゴシック" pitchFamily="34" charset="-128"/>
              <a:cs typeface="Arial" panose="020B0604020202020204" pitchFamily="34" charset="0"/>
            </a:endParaRPr>
          </a:p>
        </p:txBody>
      </p:sp>
      <p:sp>
        <p:nvSpPr>
          <p:cNvPr id="14" name="Rectangle 4"/>
          <p:cNvSpPr>
            <a:spLocks noChangeArrowheads="1"/>
          </p:cNvSpPr>
          <p:nvPr/>
        </p:nvSpPr>
        <p:spPr bwMode="auto">
          <a:xfrm>
            <a:off x="3058724" y="5541062"/>
            <a:ext cx="3026552" cy="3807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b="1" dirty="0" smtClean="0">
                <a:latin typeface="Arial" panose="020B0604020202020204" pitchFamily="34" charset="0"/>
                <a:ea typeface="ＭＳ Ｐゴシック" pitchFamily="34" charset="-128"/>
                <a:cs typeface="Arial" panose="020B0604020202020204" pitchFamily="34" charset="0"/>
              </a:rPr>
              <a:t>Age</a:t>
            </a:r>
            <a:endParaRPr lang="en-US" altLang="en-US" b="1" dirty="0">
              <a:latin typeface="Arial" panose="020B0604020202020204" pitchFamily="34" charset="0"/>
              <a:ea typeface="ＭＳ Ｐゴシック" pitchFamily="34" charset="-128"/>
              <a:cs typeface="Arial" panose="020B0604020202020204" pitchFamily="34" charset="0"/>
            </a:endParaRPr>
          </a:p>
        </p:txBody>
      </p:sp>
    </p:spTree>
    <p:extLst>
      <p:ext uri="{BB962C8B-B14F-4D97-AF65-F5344CB8AC3E}">
        <p14:creationId xmlns:p14="http://schemas.microsoft.com/office/powerpoint/2010/main" val="141234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animBg="1"/>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0" cy="6057900"/>
          </a:xfrm>
          <a:prstGeom prst="rect">
            <a:avLst/>
          </a:prstGeom>
        </p:spPr>
      </p:pic>
      <p:sp>
        <p:nvSpPr>
          <p:cNvPr id="11" name="Content Placeholder 2"/>
          <p:cNvSpPr txBox="1">
            <a:spLocks/>
          </p:cNvSpPr>
          <p:nvPr/>
        </p:nvSpPr>
        <p:spPr>
          <a:xfrm>
            <a:off x="431800" y="801725"/>
            <a:ext cx="8280400" cy="4372175"/>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Clr>
                <a:schemeClr val="accent6"/>
              </a:buClr>
            </a:pPr>
            <a:endParaRPr lang="en-US" altLang="en-US" sz="2400" b="1" dirty="0" smtClean="0">
              <a:solidFill>
                <a:schemeClr val="tx1"/>
              </a:solidFill>
              <a:ea typeface="ＭＳ Ｐゴシック" pitchFamily="34" charset="-128"/>
            </a:endParaRPr>
          </a:p>
          <a:p>
            <a:pPr algn="ctr">
              <a:buClr>
                <a:schemeClr val="accent6"/>
              </a:buClr>
            </a:pPr>
            <a:endParaRPr lang="en-US" altLang="en-US" sz="2400" b="1" dirty="0" smtClean="0">
              <a:solidFill>
                <a:schemeClr val="tx1"/>
              </a:solidFill>
              <a:ea typeface="ＭＳ Ｐゴシック" pitchFamily="34" charset="-128"/>
            </a:endParaRPr>
          </a:p>
          <a:p>
            <a:pPr algn="ctr">
              <a:buClr>
                <a:schemeClr val="accent6"/>
              </a:buClr>
            </a:pPr>
            <a:endParaRPr lang="en-US" altLang="en-US" sz="2400" b="1" dirty="0">
              <a:solidFill>
                <a:schemeClr val="tx1"/>
              </a:solidFill>
              <a:ea typeface="ＭＳ Ｐゴシック" pitchFamily="34" charset="-128"/>
            </a:endParaRPr>
          </a:p>
          <a:p>
            <a:pPr algn="ctr">
              <a:buClr>
                <a:schemeClr val="accent6"/>
              </a:buClr>
            </a:pPr>
            <a:r>
              <a:rPr lang="en-US" altLang="en-US" sz="2400" b="1" dirty="0" smtClean="0">
                <a:solidFill>
                  <a:schemeClr val="tx1"/>
                </a:solidFill>
                <a:ea typeface="ＭＳ Ｐゴシック" pitchFamily="34" charset="-128"/>
              </a:rPr>
              <a:t>There are many different insurance products available on the market, and choosing the right kind of coverage and product may be an overwhelming task without the right advice!</a:t>
            </a:r>
          </a:p>
          <a:p>
            <a:pPr algn="ctr">
              <a:buClr>
                <a:schemeClr val="accent6"/>
              </a:buClr>
            </a:pPr>
            <a:endParaRPr lang="en-US" altLang="en-US" sz="2400" b="1" dirty="0">
              <a:solidFill>
                <a:schemeClr val="tx1"/>
              </a:solidFill>
              <a:ea typeface="ＭＳ Ｐゴシック" pitchFamily="34" charset="-128"/>
            </a:endParaRPr>
          </a:p>
        </p:txBody>
      </p:sp>
      <p:sp>
        <p:nvSpPr>
          <p:cNvPr id="12"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3"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19</a:t>
            </a:fld>
            <a:endParaRPr lang="en-GB" sz="800" dirty="0"/>
          </a:p>
        </p:txBody>
      </p:sp>
      <p:sp>
        <p:nvSpPr>
          <p:cNvPr id="14"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2518996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4261" y="280800"/>
            <a:ext cx="7507840" cy="363600"/>
          </a:xfrm>
        </p:spPr>
        <p:txBody>
          <a:bodyPr>
            <a:noAutofit/>
          </a:bodyPr>
          <a:lstStyle/>
          <a:p>
            <a:r>
              <a:rPr lang="en-GB" dirty="0" smtClean="0"/>
              <a:t>TOPICS</a:t>
            </a:r>
            <a:endParaRPr lang="en-GB" dirty="0"/>
          </a:p>
        </p:txBody>
      </p:sp>
      <p:sp>
        <p:nvSpPr>
          <p:cNvPr id="6" name="Content Placeholder 5"/>
          <p:cNvSpPr>
            <a:spLocks noGrp="1"/>
          </p:cNvSpPr>
          <p:nvPr>
            <p:ph idx="1"/>
          </p:nvPr>
        </p:nvSpPr>
        <p:spPr>
          <a:xfrm>
            <a:off x="431800" y="1396799"/>
            <a:ext cx="8279714" cy="4372175"/>
          </a:xfrm>
        </p:spPr>
        <p:txBody>
          <a:bodyPr/>
          <a:lstStyle/>
          <a:p>
            <a:pPr>
              <a:buClr>
                <a:srgbClr val="002567"/>
              </a:buClr>
              <a:buFontTx/>
              <a:buAutoNum type="arabicPeriod"/>
            </a:pPr>
            <a:r>
              <a:rPr lang="en-US" altLang="en-US" dirty="0" smtClean="0">
                <a:solidFill>
                  <a:schemeClr val="tx1"/>
                </a:solidFill>
              </a:rPr>
              <a:t>Estate Planning Myths</a:t>
            </a:r>
            <a:endParaRPr lang="en-US" altLang="en-US" dirty="0">
              <a:solidFill>
                <a:schemeClr val="tx1"/>
              </a:solidFill>
            </a:endParaRPr>
          </a:p>
          <a:p>
            <a:pPr>
              <a:buClr>
                <a:srgbClr val="002567"/>
              </a:buClr>
              <a:buFontTx/>
              <a:buAutoNum type="arabicPeriod"/>
            </a:pPr>
            <a:r>
              <a:rPr lang="en-US" altLang="en-US" dirty="0" smtClean="0">
                <a:solidFill>
                  <a:schemeClr val="tx1"/>
                </a:solidFill>
              </a:rPr>
              <a:t>Estate Creation vs. Preservation </a:t>
            </a:r>
            <a:endParaRPr lang="en-US" altLang="en-US" dirty="0">
              <a:solidFill>
                <a:schemeClr val="tx1"/>
              </a:solidFill>
            </a:endParaRPr>
          </a:p>
          <a:p>
            <a:pPr>
              <a:buClr>
                <a:srgbClr val="002567"/>
              </a:buClr>
              <a:buFontTx/>
              <a:buAutoNum type="arabicPeriod"/>
            </a:pPr>
            <a:r>
              <a:rPr lang="en-US" altLang="en-US" dirty="0" smtClean="0">
                <a:solidFill>
                  <a:schemeClr val="tx1"/>
                </a:solidFill>
              </a:rPr>
              <a:t>What Can Insurance Do For You?</a:t>
            </a:r>
          </a:p>
          <a:p>
            <a:pPr>
              <a:buClr>
                <a:srgbClr val="002567"/>
              </a:buClr>
              <a:buFontTx/>
              <a:buAutoNum type="arabicPeriod"/>
            </a:pPr>
            <a:r>
              <a:rPr lang="en-US" altLang="en-US" dirty="0" smtClean="0">
                <a:solidFill>
                  <a:schemeClr val="tx1"/>
                </a:solidFill>
              </a:rPr>
              <a:t>Qualifying For Life Insurance </a:t>
            </a:r>
          </a:p>
          <a:p>
            <a:pPr>
              <a:buClr>
                <a:srgbClr val="002567"/>
              </a:buClr>
              <a:buFontTx/>
              <a:buAutoNum type="arabicPeriod"/>
            </a:pPr>
            <a:r>
              <a:rPr lang="en-US" altLang="en-US" dirty="0" smtClean="0">
                <a:solidFill>
                  <a:schemeClr val="tx1"/>
                </a:solidFill>
              </a:rPr>
              <a:t>Life Insurance Coverage Overview</a:t>
            </a:r>
          </a:p>
          <a:p>
            <a:pPr>
              <a:buClr>
                <a:srgbClr val="002567"/>
              </a:buClr>
              <a:buFontTx/>
              <a:buAutoNum type="arabicPeriod"/>
            </a:pPr>
            <a:r>
              <a:rPr lang="en-US" altLang="en-US" dirty="0" smtClean="0">
                <a:solidFill>
                  <a:schemeClr val="tx1"/>
                </a:solidFill>
              </a:rPr>
              <a:t>Estate Creation vs. Preservation Using Life Insurance </a:t>
            </a:r>
          </a:p>
          <a:p>
            <a:pPr>
              <a:buClr>
                <a:srgbClr val="002567"/>
              </a:buClr>
              <a:buFontTx/>
              <a:buAutoNum type="arabicPeriod"/>
            </a:pPr>
            <a:endParaRPr lang="en-US" altLang="en-US" dirty="0">
              <a:solidFill>
                <a:schemeClr val="tx1"/>
              </a:solidFill>
            </a:endParaRPr>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9"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a:t>
            </a:fld>
            <a:endParaRPr lang="en-GB" sz="800" dirty="0"/>
          </a:p>
        </p:txBody>
      </p:sp>
      <p:sp>
        <p:nvSpPr>
          <p:cNvPr id="10"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402441658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563563" y="1295400"/>
            <a:ext cx="8007350" cy="4430713"/>
          </a:xfrm>
        </p:spPr>
        <p:txBody>
          <a:bodyPr/>
          <a:lstStyle/>
          <a:p>
            <a:pPr marL="146304" indent="-146304" eaLnBrk="1" hangingPunct="1">
              <a:buClr>
                <a:schemeClr val="accent6"/>
              </a:buClr>
              <a:defRPr/>
            </a:pPr>
            <a:r>
              <a:rPr lang="en-CA" altLang="en-US" b="1" dirty="0" smtClean="0">
                <a:solidFill>
                  <a:schemeClr val="tx1"/>
                </a:solidFill>
                <a:ea typeface="ＭＳ Ｐゴシック" pitchFamily="34" charset="-128"/>
              </a:rPr>
              <a:t>Term Insurance:</a:t>
            </a:r>
          </a:p>
          <a:p>
            <a:pPr marL="146304" indent="-146304">
              <a:buClr>
                <a:schemeClr val="accent6"/>
              </a:buClr>
              <a:buFont typeface="Arial" panose="020B0604020202020204" pitchFamily="34" charset="0"/>
              <a:buChar char="•"/>
              <a:defRPr/>
            </a:pPr>
            <a:r>
              <a:rPr lang="en-CA" altLang="en-US" dirty="0">
                <a:solidFill>
                  <a:schemeClr val="tx1"/>
                </a:solidFill>
                <a:ea typeface="ＭＳ Ｐゴシック" pitchFamily="34" charset="-128"/>
              </a:rPr>
              <a:t>Basic insurance coverage with no cash values that lasts </a:t>
            </a:r>
            <a:r>
              <a:rPr lang="en-CA" altLang="en-US" dirty="0" smtClean="0">
                <a:solidFill>
                  <a:schemeClr val="tx1"/>
                </a:solidFill>
                <a:ea typeface="ＭＳ Ｐゴシック" pitchFamily="34" charset="-128"/>
              </a:rPr>
              <a:t>for a predefined period of time (i.e. Term 10, 20, 30);</a:t>
            </a:r>
            <a:br>
              <a:rPr lang="en-CA" altLang="en-US" dirty="0" smtClean="0">
                <a:solidFill>
                  <a:schemeClr val="tx1"/>
                </a:solidFill>
                <a:ea typeface="ＭＳ Ｐゴシック" pitchFamily="34" charset="-128"/>
              </a:rPr>
            </a:br>
            <a:endParaRPr lang="en-CA" altLang="en-US" dirty="0" smtClean="0">
              <a:solidFill>
                <a:schemeClr val="tx1"/>
              </a:solidFill>
              <a:ea typeface="ＭＳ Ｐゴシック" pitchFamily="34" charset="-128"/>
            </a:endParaRPr>
          </a:p>
          <a:p>
            <a:pPr>
              <a:buClr>
                <a:schemeClr val="accent6"/>
              </a:buClr>
              <a:defRPr/>
            </a:pPr>
            <a:r>
              <a:rPr lang="en-CA" altLang="en-US" b="1" dirty="0" smtClean="0">
                <a:solidFill>
                  <a:schemeClr val="tx1"/>
                </a:solidFill>
                <a:ea typeface="ＭＳ Ｐゴシック" pitchFamily="34" charset="-128"/>
              </a:rPr>
              <a:t>Permanent Insurance:</a:t>
            </a:r>
          </a:p>
          <a:p>
            <a:pPr marL="146304" indent="-146304" eaLnBrk="1" hangingPunct="1">
              <a:buClr>
                <a:schemeClr val="accent6"/>
              </a:buClr>
              <a:defRPr/>
            </a:pPr>
            <a:r>
              <a:rPr lang="en-CA" altLang="en-US" i="1" dirty="0" smtClean="0">
                <a:solidFill>
                  <a:schemeClr val="tx1"/>
                </a:solidFill>
                <a:ea typeface="ＭＳ Ｐゴシック" pitchFamily="34" charset="-128"/>
              </a:rPr>
              <a:t>Term To 100 </a:t>
            </a:r>
            <a:r>
              <a:rPr lang="en-CA" altLang="en-US" dirty="0" smtClean="0">
                <a:solidFill>
                  <a:schemeClr val="tx1"/>
                </a:solidFill>
                <a:ea typeface="ＭＳ Ｐゴシック" pitchFamily="34" charset="-128"/>
              </a:rPr>
              <a:t>–</a:t>
            </a:r>
            <a:r>
              <a:rPr lang="en-CA" altLang="en-US" b="1" dirty="0" smtClean="0">
                <a:solidFill>
                  <a:schemeClr val="tx1"/>
                </a:solidFill>
                <a:ea typeface="ＭＳ Ｐゴシック" pitchFamily="34" charset="-128"/>
              </a:rPr>
              <a:t> </a:t>
            </a:r>
            <a:r>
              <a:rPr lang="en-CA" altLang="en-US" b="0" dirty="0" smtClean="0">
                <a:solidFill>
                  <a:schemeClr val="tx1"/>
                </a:solidFill>
                <a:ea typeface="ＭＳ Ｐゴシック" pitchFamily="34" charset="-128"/>
              </a:rPr>
              <a:t>Basic insurance coverage with no cash values that lasts for your lifetime;</a:t>
            </a:r>
            <a:br>
              <a:rPr lang="en-CA" altLang="en-US" b="0" dirty="0" smtClean="0">
                <a:solidFill>
                  <a:schemeClr val="tx1"/>
                </a:solidFill>
                <a:ea typeface="ＭＳ Ｐゴシック" pitchFamily="34" charset="-128"/>
              </a:rPr>
            </a:br>
            <a:endParaRPr lang="en-CA" altLang="en-US" b="0" dirty="0">
              <a:solidFill>
                <a:schemeClr val="tx1"/>
              </a:solidFill>
              <a:ea typeface="ＭＳ Ｐゴシック" pitchFamily="34" charset="-128"/>
            </a:endParaRPr>
          </a:p>
          <a:p>
            <a:pPr marL="146304" indent="-146304" eaLnBrk="1" hangingPunct="1">
              <a:buClr>
                <a:schemeClr val="accent6"/>
              </a:buClr>
              <a:defRPr/>
            </a:pPr>
            <a:r>
              <a:rPr lang="en-CA" altLang="en-US" i="1" dirty="0" smtClean="0">
                <a:solidFill>
                  <a:schemeClr val="tx1"/>
                </a:solidFill>
                <a:ea typeface="ＭＳ Ｐゴシック" pitchFamily="34" charset="-128"/>
              </a:rPr>
              <a:t>Universal Life (UL) </a:t>
            </a:r>
            <a:r>
              <a:rPr lang="en-CA" altLang="en-US" b="1" dirty="0" smtClean="0">
                <a:solidFill>
                  <a:schemeClr val="tx1"/>
                </a:solidFill>
                <a:ea typeface="ＭＳ Ｐゴシック" pitchFamily="34" charset="-128"/>
              </a:rPr>
              <a:t>– </a:t>
            </a:r>
            <a:r>
              <a:rPr lang="en-CA" altLang="en-US" b="0" dirty="0" smtClean="0">
                <a:solidFill>
                  <a:schemeClr val="tx1"/>
                </a:solidFill>
                <a:ea typeface="ＭＳ Ｐゴシック" pitchFamily="34" charset="-128"/>
              </a:rPr>
              <a:t>Combines insurance coverage with a tax-sheltered investment account (investment selection responsibility of policy holder);</a:t>
            </a:r>
            <a:br>
              <a:rPr lang="en-CA" altLang="en-US" b="0" dirty="0" smtClean="0">
                <a:solidFill>
                  <a:schemeClr val="tx1"/>
                </a:solidFill>
                <a:ea typeface="ＭＳ Ｐゴシック" pitchFamily="34" charset="-128"/>
              </a:rPr>
            </a:br>
            <a:endParaRPr lang="en-CA" altLang="en-US" b="0" dirty="0" smtClean="0">
              <a:solidFill>
                <a:schemeClr val="tx1"/>
              </a:solidFill>
              <a:ea typeface="ＭＳ Ｐゴシック" pitchFamily="34" charset="-128"/>
            </a:endParaRPr>
          </a:p>
          <a:p>
            <a:pPr marL="146304" indent="-146304" eaLnBrk="1" hangingPunct="1">
              <a:buClr>
                <a:schemeClr val="accent6"/>
              </a:buClr>
              <a:defRPr/>
            </a:pPr>
            <a:r>
              <a:rPr lang="en-CA" altLang="en-US" i="1" dirty="0" smtClean="0">
                <a:solidFill>
                  <a:schemeClr val="tx1"/>
                </a:solidFill>
                <a:ea typeface="ＭＳ Ｐゴシック" pitchFamily="34" charset="-128"/>
              </a:rPr>
              <a:t>Whole Life (WL) </a:t>
            </a:r>
            <a:r>
              <a:rPr lang="en-CA" altLang="en-US" b="1" dirty="0" smtClean="0">
                <a:solidFill>
                  <a:schemeClr val="tx1"/>
                </a:solidFill>
                <a:ea typeface="ＭＳ Ｐゴシック" pitchFamily="34" charset="-128"/>
              </a:rPr>
              <a:t>– </a:t>
            </a:r>
            <a:r>
              <a:rPr lang="en-CA" altLang="en-US" dirty="0" smtClean="0">
                <a:solidFill>
                  <a:schemeClr val="tx1"/>
                </a:solidFill>
                <a:ea typeface="ＭＳ Ｐゴシック" pitchFamily="34" charset="-128"/>
              </a:rPr>
              <a:t>PAR (</a:t>
            </a:r>
            <a:r>
              <a:rPr lang="en-CA" altLang="en-US" b="0" dirty="0" smtClean="0">
                <a:solidFill>
                  <a:schemeClr val="tx1"/>
                </a:solidFill>
                <a:ea typeface="ＭＳ Ｐゴシック" pitchFamily="34" charset="-128"/>
              </a:rPr>
              <a:t>Participating) policies generate long term growth by allocating policy dividends to the PAR fund, and non-participating policies provide policy holders with annual bonus / policy credits; (investment selection responsibility of insurer’s professional money managers).</a:t>
            </a: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0" indent="0" eaLnBrk="1" hangingPunct="1">
              <a:buClr>
                <a:schemeClr val="accent2"/>
              </a:buCl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a:p>
            <a:pPr marL="285750" indent="-285750" eaLnBrk="1" hangingPunct="1">
              <a:buClr>
                <a:schemeClr val="accent2"/>
              </a:buClr>
              <a:buFontTx/>
              <a:buChar char="•"/>
              <a:defRPr/>
            </a:pPr>
            <a:endParaRPr lang="en-CA" altLang="en-US" b="0" dirty="0" smtClean="0">
              <a:solidFill>
                <a:schemeClr val="tx1"/>
              </a:solidFill>
              <a:ea typeface="ＭＳ Ｐゴシック" pitchFamily="34" charset="-128"/>
            </a:endParaRPr>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0"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20</a:t>
            </a:fld>
            <a:endParaRPr lang="en-GB" sz="800" dirty="0"/>
          </a:p>
        </p:txBody>
      </p:sp>
      <p:sp>
        <p:nvSpPr>
          <p:cNvPr id="11"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2" name="Text Placeholder 3"/>
          <p:cNvSpPr txBox="1">
            <a:spLocks/>
          </p:cNvSpPr>
          <p:nvPr/>
        </p:nvSpPr>
        <p:spPr>
          <a:xfrm>
            <a:off x="418925" y="685800"/>
            <a:ext cx="8305799" cy="375974"/>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OPTIONS</a:t>
            </a:r>
            <a:endParaRPr lang="en-US" dirty="0"/>
          </a:p>
        </p:txBody>
      </p:sp>
      <p:sp>
        <p:nvSpPr>
          <p:cNvPr id="13" name="Rectangle 5"/>
          <p:cNvSpPr txBox="1">
            <a:spLocks noChangeArrowheads="1"/>
          </p:cNvSpPr>
          <p:nvPr/>
        </p:nvSpPr>
        <p:spPr>
          <a:xfrm>
            <a:off x="404260" y="280800"/>
            <a:ext cx="8307939" cy="363600"/>
          </a:xfrm>
          <a:prstGeom prst="rect">
            <a:avLst/>
          </a:prstGeom>
        </p:spPr>
        <p:txBody>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r>
              <a:rPr lang="en-CA" altLang="en-US" dirty="0">
                <a:ea typeface="ＭＳ Ｐゴシック" pitchFamily="34" charset="-128"/>
              </a:rPr>
              <a:t>LIFE INSURANCE </a:t>
            </a:r>
            <a:r>
              <a:rPr lang="en-CA" altLang="en-US" dirty="0" smtClean="0">
                <a:ea typeface="ＭＳ Ｐゴシック" pitchFamily="34" charset="-128"/>
              </a:rPr>
              <a:t>COVERAGE OVERVIEW</a:t>
            </a:r>
            <a:endParaRPr lang="en-CA" altLang="en-US" dirty="0"/>
          </a:p>
        </p:txBody>
      </p:sp>
    </p:spTree>
    <p:extLst>
      <p:ext uri="{BB962C8B-B14F-4D97-AF65-F5344CB8AC3E}">
        <p14:creationId xmlns:p14="http://schemas.microsoft.com/office/powerpoint/2010/main" val="395765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fade">
                                      <p:cBhvr>
                                        <p:cTn id="7" dur="1000"/>
                                        <p:tgtEl>
                                          <p:spTgt spid="49155">
                                            <p:txEl>
                                              <p:pRg st="0" end="0"/>
                                            </p:txEl>
                                          </p:spTgt>
                                        </p:tgtEl>
                                      </p:cBhvr>
                                    </p:animEffect>
                                    <p:anim calcmode="lin" valueType="num">
                                      <p:cBhvr>
                                        <p:cTn id="8" dur="10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91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9155">
                                            <p:txEl>
                                              <p:pRg st="1" end="1"/>
                                            </p:txEl>
                                          </p:spTgt>
                                        </p:tgtEl>
                                        <p:attrNameLst>
                                          <p:attrName>style.visibility</p:attrName>
                                        </p:attrNameLst>
                                      </p:cBhvr>
                                      <p:to>
                                        <p:strVal val="visible"/>
                                      </p:to>
                                    </p:set>
                                    <p:animEffect transition="in" filter="fade">
                                      <p:cBhvr>
                                        <p:cTn id="14" dur="1000"/>
                                        <p:tgtEl>
                                          <p:spTgt spid="49155">
                                            <p:txEl>
                                              <p:pRg st="1" end="1"/>
                                            </p:txEl>
                                          </p:spTgt>
                                        </p:tgtEl>
                                      </p:cBhvr>
                                    </p:animEffect>
                                    <p:anim calcmode="lin" valueType="num">
                                      <p:cBhvr>
                                        <p:cTn id="15" dur="1000" fill="hold"/>
                                        <p:tgtEl>
                                          <p:spTgt spid="4915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91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9155">
                                            <p:txEl>
                                              <p:pRg st="2" end="2"/>
                                            </p:txEl>
                                          </p:spTgt>
                                        </p:tgtEl>
                                        <p:attrNameLst>
                                          <p:attrName>style.visibility</p:attrName>
                                        </p:attrNameLst>
                                      </p:cBhvr>
                                      <p:to>
                                        <p:strVal val="visible"/>
                                      </p:to>
                                    </p:set>
                                    <p:animEffect transition="in" filter="fade">
                                      <p:cBhvr>
                                        <p:cTn id="21" dur="1000"/>
                                        <p:tgtEl>
                                          <p:spTgt spid="49155">
                                            <p:txEl>
                                              <p:pRg st="2" end="2"/>
                                            </p:txEl>
                                          </p:spTgt>
                                        </p:tgtEl>
                                      </p:cBhvr>
                                    </p:animEffect>
                                    <p:anim calcmode="lin" valueType="num">
                                      <p:cBhvr>
                                        <p:cTn id="22" dur="1000" fill="hold"/>
                                        <p:tgtEl>
                                          <p:spTgt spid="4915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91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9155">
                                            <p:txEl>
                                              <p:pRg st="3" end="3"/>
                                            </p:txEl>
                                          </p:spTgt>
                                        </p:tgtEl>
                                        <p:attrNameLst>
                                          <p:attrName>style.visibility</p:attrName>
                                        </p:attrNameLst>
                                      </p:cBhvr>
                                      <p:to>
                                        <p:strVal val="visible"/>
                                      </p:to>
                                    </p:set>
                                    <p:animEffect transition="in" filter="fade">
                                      <p:cBhvr>
                                        <p:cTn id="28" dur="1000"/>
                                        <p:tgtEl>
                                          <p:spTgt spid="49155">
                                            <p:txEl>
                                              <p:pRg st="3" end="3"/>
                                            </p:txEl>
                                          </p:spTgt>
                                        </p:tgtEl>
                                      </p:cBhvr>
                                    </p:animEffect>
                                    <p:anim calcmode="lin" valueType="num">
                                      <p:cBhvr>
                                        <p:cTn id="29" dur="1000" fill="hold"/>
                                        <p:tgtEl>
                                          <p:spTgt spid="4915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91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9155">
                                            <p:txEl>
                                              <p:pRg st="4" end="4"/>
                                            </p:txEl>
                                          </p:spTgt>
                                        </p:tgtEl>
                                        <p:attrNameLst>
                                          <p:attrName>style.visibility</p:attrName>
                                        </p:attrNameLst>
                                      </p:cBhvr>
                                      <p:to>
                                        <p:strVal val="visible"/>
                                      </p:to>
                                    </p:set>
                                    <p:animEffect transition="in" filter="fade">
                                      <p:cBhvr>
                                        <p:cTn id="35" dur="1000"/>
                                        <p:tgtEl>
                                          <p:spTgt spid="49155">
                                            <p:txEl>
                                              <p:pRg st="4" end="4"/>
                                            </p:txEl>
                                          </p:spTgt>
                                        </p:tgtEl>
                                      </p:cBhvr>
                                    </p:animEffect>
                                    <p:anim calcmode="lin" valueType="num">
                                      <p:cBhvr>
                                        <p:cTn id="36" dur="1000" fill="hold"/>
                                        <p:tgtEl>
                                          <p:spTgt spid="4915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91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9155">
                                            <p:txEl>
                                              <p:pRg st="5" end="5"/>
                                            </p:txEl>
                                          </p:spTgt>
                                        </p:tgtEl>
                                        <p:attrNameLst>
                                          <p:attrName>style.visibility</p:attrName>
                                        </p:attrNameLst>
                                      </p:cBhvr>
                                      <p:to>
                                        <p:strVal val="visible"/>
                                      </p:to>
                                    </p:set>
                                    <p:animEffect transition="in" filter="fade">
                                      <p:cBhvr>
                                        <p:cTn id="42" dur="1000"/>
                                        <p:tgtEl>
                                          <p:spTgt spid="49155">
                                            <p:txEl>
                                              <p:pRg st="5" end="5"/>
                                            </p:txEl>
                                          </p:spTgt>
                                        </p:tgtEl>
                                      </p:cBhvr>
                                    </p:animEffect>
                                    <p:anim calcmode="lin" valueType="num">
                                      <p:cBhvr>
                                        <p:cTn id="43" dur="1000" fill="hold"/>
                                        <p:tgtEl>
                                          <p:spTgt spid="4915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915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7"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21</a:t>
            </a:fld>
            <a:endParaRPr lang="en-GB" sz="800" dirty="0"/>
          </a:p>
        </p:txBody>
      </p:sp>
      <p:sp>
        <p:nvSpPr>
          <p:cNvPr id="8"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9"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600"/>
              </a:spcBef>
              <a:spcAft>
                <a:spcPts val="1200"/>
              </a:spcAft>
              <a:buClr>
                <a:schemeClr val="accent6"/>
              </a:buClr>
            </a:pPr>
            <a:r>
              <a:rPr lang="en-US" altLang="en-US" b="1" dirty="0" smtClean="0">
                <a:solidFill>
                  <a:schemeClr val="tx1"/>
                </a:solidFill>
                <a:ea typeface="ＭＳ Ｐゴシック" pitchFamily="34" charset="-128"/>
              </a:rPr>
              <a:t>Additional </a:t>
            </a:r>
            <a:r>
              <a:rPr lang="en-US" altLang="en-US" b="1" dirty="0">
                <a:solidFill>
                  <a:schemeClr val="tx1"/>
                </a:solidFill>
                <a:ea typeface="ＭＳ Ｐゴシック" pitchFamily="34" charset="-128"/>
              </a:rPr>
              <a:t>features and benefits </a:t>
            </a:r>
            <a:r>
              <a:rPr lang="en-US" altLang="en-US" b="1" dirty="0" smtClean="0">
                <a:solidFill>
                  <a:schemeClr val="tx1"/>
                </a:solidFill>
                <a:ea typeface="ＭＳ Ｐゴシック" pitchFamily="34" charset="-128"/>
              </a:rPr>
              <a:t>can be added to the base policy:</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solidFill>
                  <a:schemeClr val="tx1"/>
                </a:solidFill>
                <a:ea typeface="ＭＳ Ｐゴシック" pitchFamily="34" charset="-128"/>
              </a:rPr>
              <a:t>Increasing </a:t>
            </a:r>
            <a:r>
              <a:rPr lang="en-US" altLang="en-US" dirty="0">
                <a:solidFill>
                  <a:schemeClr val="tx1"/>
                </a:solidFill>
                <a:ea typeface="ＭＳ Ｐゴシック" pitchFamily="34" charset="-128"/>
              </a:rPr>
              <a:t>Death </a:t>
            </a:r>
            <a:r>
              <a:rPr lang="en-US" altLang="en-US" dirty="0" smtClean="0">
                <a:solidFill>
                  <a:schemeClr val="tx1"/>
                </a:solidFill>
                <a:ea typeface="ＭＳ Ｐゴシック" pitchFamily="34" charset="-128"/>
              </a:rPr>
              <a:t>Benefit;</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solidFill>
                  <a:schemeClr val="tx1"/>
                </a:solidFill>
                <a:ea typeface="ＭＳ Ｐゴシック" pitchFamily="34" charset="-128"/>
              </a:rPr>
              <a:t>Pre-payment options;</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solidFill>
                  <a:schemeClr val="tx1"/>
                </a:solidFill>
                <a:ea typeface="ＭＳ Ｐゴシック" pitchFamily="34" charset="-128"/>
              </a:rPr>
              <a:t>Riders;</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solidFill>
                  <a:schemeClr val="tx1"/>
                </a:solidFill>
                <a:ea typeface="ＭＳ Ｐゴシック" pitchFamily="34" charset="-128"/>
              </a:rPr>
              <a:t>Investment choices.</a:t>
            </a:r>
            <a:endParaRPr lang="en-US" altLang="en-US" dirty="0">
              <a:solidFill>
                <a:schemeClr val="tx1"/>
              </a:solidFill>
              <a:ea typeface="ＭＳ Ｐゴシック" pitchFamily="34" charset="-128"/>
            </a:endParaRPr>
          </a:p>
          <a:p>
            <a:pPr marL="146304" lvl="1" indent="-146304">
              <a:spcBef>
                <a:spcPts val="600"/>
              </a:spcBef>
              <a:spcAft>
                <a:spcPts val="1200"/>
              </a:spcAft>
              <a:buClr>
                <a:schemeClr val="accent6"/>
              </a:buClr>
              <a:buFont typeface="Arial" panose="020B0604020202020204" pitchFamily="34" charset="0"/>
              <a:buChar char="•"/>
            </a:pPr>
            <a:endParaRPr lang="en-US" altLang="en-US" dirty="0">
              <a:solidFill>
                <a:schemeClr val="tx1"/>
              </a:solidFill>
            </a:endParaRPr>
          </a:p>
          <a:p>
            <a:pPr marL="285750" indent="-285750">
              <a:buClr>
                <a:schemeClr val="accent6"/>
              </a:buClr>
              <a:buFont typeface="Arial" panose="020B0604020202020204" pitchFamily="34" charset="0"/>
              <a:buChar char="•"/>
            </a:pPr>
            <a:endParaRPr lang="en-CA" altLang="en-US" dirty="0">
              <a:solidFill>
                <a:schemeClr val="tx1"/>
              </a:solidFill>
            </a:endParaRPr>
          </a:p>
        </p:txBody>
      </p:sp>
      <p:sp>
        <p:nvSpPr>
          <p:cNvPr id="10" name="Rectangle 5"/>
          <p:cNvSpPr txBox="1">
            <a:spLocks noChangeArrowheads="1"/>
          </p:cNvSpPr>
          <p:nvPr/>
        </p:nvSpPr>
        <p:spPr>
          <a:xfrm>
            <a:off x="404260" y="280800"/>
            <a:ext cx="8307939" cy="363600"/>
          </a:xfrm>
          <a:prstGeom prst="rect">
            <a:avLst/>
          </a:prstGeom>
        </p:spPr>
        <p:txBody>
          <a:bodyPr/>
          <a:lst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a:lstStyle>
          <a:p>
            <a:r>
              <a:rPr lang="en-US" altLang="en-US" dirty="0" smtClean="0"/>
              <a:t>ADDITIONAL FEATURES</a:t>
            </a:r>
            <a:endParaRPr lang="en-CA" altLang="en-US" dirty="0"/>
          </a:p>
        </p:txBody>
      </p:sp>
    </p:spTree>
    <p:extLst>
      <p:ext uri="{BB962C8B-B14F-4D97-AF65-F5344CB8AC3E}">
        <p14:creationId xmlns:p14="http://schemas.microsoft.com/office/powerpoint/2010/main" val="326699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CA" altLang="en-US" dirty="0" smtClean="0">
                <a:ea typeface="ＭＳ Ｐゴシック" pitchFamily="34" charset="-128"/>
              </a:rPr>
              <a:t>ESTATE CREATION VS. PRESERVATION USING LIFE INSURANCE</a:t>
            </a:r>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0"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22</a:t>
            </a:fld>
            <a:endParaRPr lang="en-GB" sz="800" dirty="0"/>
          </a:p>
        </p:txBody>
      </p:sp>
      <p:sp>
        <p:nvSpPr>
          <p:cNvPr id="11"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2" name="Rectangle 3"/>
          <p:cNvSpPr txBox="1">
            <a:spLocks noChangeArrowheads="1"/>
          </p:cNvSpPr>
          <p:nvPr/>
        </p:nvSpPr>
        <p:spPr>
          <a:xfrm>
            <a:off x="563563" y="1295400"/>
            <a:ext cx="8007350" cy="4430713"/>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One of the most cost effective ways to create an estate if you pass away prematurely, is to purchase </a:t>
            </a:r>
            <a:r>
              <a:rPr lang="en-CA" altLang="en-US" b="1" dirty="0" smtClean="0">
                <a:solidFill>
                  <a:schemeClr val="tx1"/>
                </a:solidFill>
                <a:ea typeface="ＭＳ Ｐゴシック" pitchFamily="34" charset="-128"/>
              </a:rPr>
              <a:t>term insurance</a:t>
            </a:r>
            <a:r>
              <a:rPr lang="en-CA" altLang="en-US" dirty="0">
                <a:solidFill>
                  <a:schemeClr val="tx1"/>
                </a:solidFill>
                <a:ea typeface="ＭＳ Ｐゴシック" pitchFamily="34" charset="-128"/>
              </a:rPr>
              <a:t> </a:t>
            </a:r>
            <a:r>
              <a:rPr lang="en-CA" altLang="en-US" dirty="0" smtClean="0">
                <a:solidFill>
                  <a:schemeClr val="tx1"/>
                </a:solidFill>
                <a:ea typeface="ＭＳ Ｐゴシック" pitchFamily="34" charset="-128"/>
              </a:rPr>
              <a:t>it may be used to:</a:t>
            </a:r>
          </a:p>
          <a:p>
            <a:pPr marL="640080"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Pay immediate bills / expenses;</a:t>
            </a:r>
          </a:p>
          <a:p>
            <a:pPr marL="640080"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Allow loved one time to recover from your loss;</a:t>
            </a:r>
          </a:p>
          <a:p>
            <a:pPr marL="640080" indent="-146304">
              <a:buClr>
                <a:schemeClr val="accent6"/>
              </a:buClr>
              <a:buFont typeface="Arial" panose="020B0604020202020204" pitchFamily="34" charset="0"/>
              <a:buChar char="•"/>
              <a:defRPr/>
            </a:pPr>
            <a:r>
              <a:rPr lang="en-CA" altLang="en-US" dirty="0" smtClean="0">
                <a:solidFill>
                  <a:schemeClr val="tx1"/>
                </a:solidFill>
                <a:ea typeface="ＭＳ Ｐゴシック" pitchFamily="34" charset="-128"/>
              </a:rPr>
              <a:t>To provide for future expenses / income (children's education, weddings, retirement, etc.) </a:t>
            </a:r>
          </a:p>
          <a:p>
            <a:pPr marL="146304" indent="-146304">
              <a:buClr>
                <a:schemeClr val="accent6"/>
              </a:buClr>
              <a:buFont typeface="Arial" panose="020B0604020202020204" pitchFamily="34" charset="0"/>
              <a:buChar char="•"/>
              <a:defRPr/>
            </a:pPr>
            <a:r>
              <a:rPr lang="en-CA" altLang="en-US" b="1" dirty="0" smtClean="0">
                <a:solidFill>
                  <a:schemeClr val="tx1"/>
                </a:solidFill>
                <a:ea typeface="ＭＳ Ｐゴシック" pitchFamily="34" charset="-128"/>
              </a:rPr>
              <a:t>Permanent insurance </a:t>
            </a:r>
            <a:r>
              <a:rPr lang="en-CA" altLang="en-US" dirty="0" smtClean="0">
                <a:solidFill>
                  <a:schemeClr val="tx1"/>
                </a:solidFill>
                <a:ea typeface="ＭＳ Ｐゴシック" pitchFamily="34" charset="-128"/>
              </a:rPr>
              <a:t>in addition to the uses above, may be a valuable asset / tool to provide solutions for </a:t>
            </a:r>
            <a:r>
              <a:rPr lang="en-CA" altLang="en-US" dirty="0">
                <a:solidFill>
                  <a:schemeClr val="tx1"/>
                </a:solidFill>
                <a:ea typeface="ＭＳ Ｐゴシック" pitchFamily="34" charset="-128"/>
              </a:rPr>
              <a:t>more complex </a:t>
            </a:r>
            <a:r>
              <a:rPr lang="en-CA" altLang="en-US" dirty="0" smtClean="0">
                <a:solidFill>
                  <a:schemeClr val="tx1"/>
                </a:solidFill>
                <a:ea typeface="ＭＳ Ｐゴシック" pitchFamily="34" charset="-128"/>
              </a:rPr>
              <a:t>and long term planning needs. It provides:</a:t>
            </a:r>
            <a:br>
              <a:rPr lang="en-CA" altLang="en-US" dirty="0" smtClean="0">
                <a:solidFill>
                  <a:schemeClr val="tx1"/>
                </a:solidFill>
                <a:ea typeface="ＭＳ Ｐゴシック" pitchFamily="34" charset="-128"/>
              </a:rPr>
            </a:br>
            <a:endParaRPr lang="en-CA" altLang="en-US" dirty="0">
              <a:solidFill>
                <a:schemeClr val="tx1"/>
              </a:solidFill>
              <a:ea typeface="ＭＳ Ｐゴシック" pitchFamily="34" charset="-128"/>
            </a:endParaRPr>
          </a:p>
          <a:p>
            <a:pPr marL="457200"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T</a:t>
            </a:r>
            <a:r>
              <a:rPr lang="en-CA" altLang="en-US" dirty="0" smtClean="0">
                <a:solidFill>
                  <a:schemeClr val="tx1"/>
                </a:solidFill>
                <a:ea typeface="ＭＳ Ｐゴシック" pitchFamily="34" charset="-128"/>
              </a:rPr>
              <a:t>ax-deferred </a:t>
            </a:r>
            <a:r>
              <a:rPr lang="en-CA" altLang="en-US" dirty="0">
                <a:solidFill>
                  <a:schemeClr val="tx1"/>
                </a:solidFill>
                <a:ea typeface="ＭＳ Ｐゴシック" pitchFamily="34" charset="-128"/>
              </a:rPr>
              <a:t>growth on savings;</a:t>
            </a:r>
          </a:p>
          <a:p>
            <a:pPr marL="457200"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Bypass </a:t>
            </a:r>
            <a:r>
              <a:rPr lang="en-CA" altLang="en-US" dirty="0" smtClean="0">
                <a:solidFill>
                  <a:schemeClr val="tx1"/>
                </a:solidFill>
                <a:ea typeface="ＭＳ Ｐゴシック" pitchFamily="34" charset="-128"/>
              </a:rPr>
              <a:t>probate and provide </a:t>
            </a:r>
            <a:r>
              <a:rPr lang="en-CA" altLang="en-US" dirty="0">
                <a:solidFill>
                  <a:schemeClr val="tx1"/>
                </a:solidFill>
                <a:ea typeface="ＭＳ Ｐゴシック" pitchFamily="34" charset="-128"/>
              </a:rPr>
              <a:t>privacy to financial affairs;</a:t>
            </a:r>
          </a:p>
          <a:p>
            <a:pPr marL="457200" lvl="4" indent="-146304">
              <a:spcBef>
                <a:spcPts val="600"/>
              </a:spcBef>
              <a:spcAft>
                <a:spcPts val="1200"/>
              </a:spcAft>
              <a:buClr>
                <a:schemeClr val="accent6"/>
              </a:buClr>
              <a:buFontTx/>
              <a:buChar char="•"/>
              <a:defRPr/>
            </a:pPr>
            <a:r>
              <a:rPr lang="en-CA" altLang="en-US" dirty="0">
                <a:solidFill>
                  <a:schemeClr val="tx1"/>
                </a:solidFill>
                <a:ea typeface="ＭＳ Ｐゴシック" pitchFamily="34" charset="-128"/>
              </a:rPr>
              <a:t>Utilized in a number of financial </a:t>
            </a:r>
            <a:r>
              <a:rPr lang="en-CA" altLang="en-US" dirty="0" smtClean="0">
                <a:solidFill>
                  <a:schemeClr val="tx1"/>
                </a:solidFill>
                <a:ea typeface="ＭＳ Ｐゴシック" pitchFamily="34" charset="-128"/>
              </a:rPr>
              <a:t>planning solutions.</a:t>
            </a: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a:buClr>
                <a:schemeClr val="accent2"/>
              </a:buCl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p:txBody>
      </p:sp>
    </p:spTree>
    <p:extLst>
      <p:ext uri="{BB962C8B-B14F-4D97-AF65-F5344CB8AC3E}">
        <p14:creationId xmlns:p14="http://schemas.microsoft.com/office/powerpoint/2010/main" val="127110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animEffect transition="in" filter="fade">
                                      <p:cBhvr>
                                        <p:cTn id="23" dur="1000"/>
                                        <p:tgtEl>
                                          <p:spTgt spid="12">
                                            <p:txEl>
                                              <p:pRg st="4" end="4"/>
                                            </p:txEl>
                                          </p:spTgt>
                                        </p:tgtEl>
                                      </p:cBhvr>
                                    </p:animEffect>
                                    <p:anim calcmode="lin" valueType="num">
                                      <p:cBhvr>
                                        <p:cTn id="24"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1" name="Rectangle 5"/>
          <p:cNvSpPr>
            <a:spLocks noGrp="1" noChangeArrowheads="1"/>
          </p:cNvSpPr>
          <p:nvPr>
            <p:ph type="title"/>
          </p:nvPr>
        </p:nvSpPr>
        <p:spPr/>
        <p:txBody>
          <a:bodyPr/>
          <a:lstStyle/>
          <a:p>
            <a:r>
              <a:rPr lang="en-CA" altLang="en-US" dirty="0" smtClean="0"/>
              <a:t>APPLICATION PROCESS FOR LIFE INSURANCE</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23</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563563" y="1295400"/>
            <a:ext cx="8007350" cy="4430713"/>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indent="-146304">
              <a:spcBef>
                <a:spcPts val="600"/>
              </a:spcBef>
              <a:spcAft>
                <a:spcPts val="1200"/>
              </a:spcAft>
              <a:buClr>
                <a:schemeClr val="accent6"/>
              </a:buClr>
              <a:buFont typeface="Arial" panose="020B0604020202020204" pitchFamily="34" charset="0"/>
              <a:buChar char="•"/>
              <a:defRPr/>
            </a:pPr>
            <a:r>
              <a:rPr lang="en-CA" altLang="en-US" dirty="0" smtClean="0"/>
              <a:t>Apply for life insurance through an insurance company;</a:t>
            </a:r>
          </a:p>
          <a:p>
            <a:pPr marL="146304" indent="-146304">
              <a:spcBef>
                <a:spcPts val="600"/>
              </a:spcBef>
              <a:spcAft>
                <a:spcPts val="1200"/>
              </a:spcAft>
              <a:buClr>
                <a:schemeClr val="accent6"/>
              </a:buClr>
              <a:buFont typeface="Arial" panose="020B0604020202020204" pitchFamily="34" charset="0"/>
              <a:buChar char="•"/>
              <a:defRPr/>
            </a:pPr>
            <a:r>
              <a:rPr lang="en-CA" altLang="en-US" dirty="0" smtClean="0"/>
              <a:t>The Insurance company reviews your application, and requires complete medical and financial disclosure which may include: </a:t>
            </a:r>
          </a:p>
          <a:p>
            <a:pPr marL="640080" indent="-146304">
              <a:spcBef>
                <a:spcPts val="600"/>
              </a:spcBef>
              <a:spcAft>
                <a:spcPts val="1200"/>
              </a:spcAft>
              <a:buClr>
                <a:schemeClr val="accent6"/>
              </a:buClr>
              <a:buFont typeface="Arial" panose="020B0604020202020204" pitchFamily="34" charset="0"/>
              <a:buChar char="•"/>
              <a:defRPr/>
            </a:pPr>
            <a:r>
              <a:rPr lang="en-CA" altLang="en-US" dirty="0" smtClean="0"/>
              <a:t>Ordering a medical report from your doctor and performing medical tests;</a:t>
            </a:r>
          </a:p>
          <a:p>
            <a:pPr marL="146304" indent="-146304">
              <a:spcBef>
                <a:spcPts val="600"/>
              </a:spcBef>
              <a:spcAft>
                <a:spcPts val="1200"/>
              </a:spcAft>
              <a:buClr>
                <a:schemeClr val="accent6"/>
              </a:buClr>
              <a:buFont typeface="Arial" panose="020B0604020202020204" pitchFamily="34" charset="0"/>
              <a:buChar char="•"/>
              <a:defRPr/>
            </a:pPr>
            <a:r>
              <a:rPr lang="en-CA" altLang="en-US" dirty="0" smtClean="0"/>
              <a:t>Every case is underwritten in a different time frame, and once the insurance company has assessed your risk, they will either make you an offer or decline you for coverage.</a:t>
            </a: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a:buClr>
                <a:schemeClr val="accent2"/>
              </a:buCl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a:p>
            <a:pPr marL="285750" indent="-285750">
              <a:buClr>
                <a:schemeClr val="accent2"/>
              </a:buClr>
              <a:buFontTx/>
              <a:buChar char="•"/>
              <a:defRPr/>
            </a:pPr>
            <a:endParaRPr lang="en-CA" altLang="en-US" dirty="0" smtClean="0">
              <a:solidFill>
                <a:schemeClr val="tx1"/>
              </a:solidFill>
              <a:ea typeface="ＭＳ Ｐゴシック" pitchFamily="34" charset="-128"/>
            </a:endParaRPr>
          </a:p>
        </p:txBody>
      </p:sp>
    </p:spTree>
    <p:extLst>
      <p:ext uri="{BB962C8B-B14F-4D97-AF65-F5344CB8AC3E}">
        <p14:creationId xmlns:p14="http://schemas.microsoft.com/office/powerpoint/2010/main" val="233906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04261" y="280800"/>
            <a:ext cx="7507840" cy="363600"/>
          </a:xfrm>
        </p:spPr>
        <p:txBody>
          <a:bodyPr>
            <a:noAutofit/>
          </a:bodyPr>
          <a:lstStyle/>
          <a:p>
            <a:r>
              <a:rPr lang="en-US" altLang="en-US" dirty="0" smtClean="0"/>
              <a:t>SUMMARY</a:t>
            </a:r>
            <a:endParaRPr lang="en-GB" dirty="0"/>
          </a:p>
        </p:txBody>
      </p:sp>
      <p:sp>
        <p:nvSpPr>
          <p:cNvPr id="6" name="Content Placeholder 5"/>
          <p:cNvSpPr>
            <a:spLocks noGrp="1"/>
          </p:cNvSpPr>
          <p:nvPr>
            <p:ph idx="1"/>
          </p:nvPr>
        </p:nvSpPr>
        <p:spPr>
          <a:xfrm>
            <a:off x="431800" y="1396799"/>
            <a:ext cx="8279714" cy="4372175"/>
          </a:xfrm>
        </p:spPr>
        <p:txBody>
          <a:bodyPr/>
          <a:lstStyle/>
          <a:p>
            <a:pPr marL="146304" indent="-146304">
              <a:buClr>
                <a:schemeClr val="accent6"/>
              </a:buClr>
              <a:buFontTx/>
              <a:buChar char="•"/>
            </a:pPr>
            <a:r>
              <a:rPr lang="en-US" altLang="en-US" dirty="0" smtClean="0"/>
              <a:t>It is important to provide direction to your surviving family members / heirs so that your affairs are handled according to your wishes;</a:t>
            </a:r>
          </a:p>
          <a:p>
            <a:pPr marL="146304" indent="-146304">
              <a:buClr>
                <a:schemeClr val="accent6"/>
              </a:buClr>
              <a:buFontTx/>
              <a:buChar char="•"/>
            </a:pPr>
            <a:r>
              <a:rPr lang="en-US" altLang="en-US" dirty="0" smtClean="0"/>
              <a:t>Using life </a:t>
            </a:r>
            <a:r>
              <a:rPr lang="en-US" altLang="en-US" dirty="0"/>
              <a:t>insurance </a:t>
            </a:r>
            <a:r>
              <a:rPr lang="en-US" altLang="en-US" dirty="0" smtClean="0"/>
              <a:t>may be one of the most cost effective ways to create and / or preserve an estate for your family / heirs; </a:t>
            </a:r>
          </a:p>
          <a:p>
            <a:pPr marL="146304" indent="-146304">
              <a:buClr>
                <a:schemeClr val="accent6"/>
              </a:buClr>
              <a:buFontTx/>
              <a:buChar char="•"/>
            </a:pPr>
            <a:r>
              <a:rPr lang="en-US" altLang="en-US" dirty="0" smtClean="0"/>
              <a:t>Costs may </a:t>
            </a:r>
            <a:r>
              <a:rPr lang="en-US" altLang="en-US" dirty="0"/>
              <a:t>vary based on </a:t>
            </a:r>
            <a:r>
              <a:rPr lang="en-US" altLang="en-US" dirty="0" smtClean="0"/>
              <a:t>your age</a:t>
            </a:r>
            <a:r>
              <a:rPr lang="en-US" altLang="en-US" dirty="0"/>
              <a:t>, sex, </a:t>
            </a:r>
            <a:r>
              <a:rPr lang="en-US" altLang="en-US" dirty="0" smtClean="0"/>
              <a:t>health and smoking status;</a:t>
            </a:r>
          </a:p>
          <a:p>
            <a:pPr marL="146304" indent="-146304">
              <a:buClr>
                <a:schemeClr val="accent6"/>
              </a:buClr>
              <a:buFontTx/>
              <a:buChar char="•"/>
            </a:pPr>
            <a:r>
              <a:rPr lang="en-US" altLang="en-US" dirty="0" smtClean="0"/>
              <a:t>Life Insurance helps to protect what is most important to you and </a:t>
            </a:r>
            <a:r>
              <a:rPr lang="en-US" altLang="en-US" dirty="0"/>
              <a:t>creates a lump sum of money for people who need it at the exact time that they need </a:t>
            </a:r>
            <a:r>
              <a:rPr lang="en-US" altLang="en-US" dirty="0" smtClean="0"/>
              <a:t>it;</a:t>
            </a:r>
          </a:p>
          <a:p>
            <a:pPr marL="146304" indent="-146304">
              <a:buClr>
                <a:schemeClr val="accent6"/>
              </a:buClr>
              <a:buFontTx/>
              <a:buChar char="•"/>
            </a:pPr>
            <a:r>
              <a:rPr lang="en-US" altLang="en-US" dirty="0" smtClean="0"/>
              <a:t>Estate </a:t>
            </a:r>
            <a:r>
              <a:rPr lang="en-US" altLang="en-US" dirty="0"/>
              <a:t>planning is not exclusive to wealthy families – in fact no estate plan may result in more costs incurred to the deceased's </a:t>
            </a:r>
            <a:r>
              <a:rPr lang="en-US" altLang="en-US" dirty="0" smtClean="0"/>
              <a:t>family.</a:t>
            </a:r>
            <a:endParaRPr lang="en-US" altLang="en-US" dirty="0"/>
          </a:p>
          <a:p>
            <a:pPr algn="ctr">
              <a:buClr>
                <a:schemeClr val="accent6"/>
              </a:buClr>
            </a:pPr>
            <a:r>
              <a:rPr lang="en-US" altLang="en-US" b="1" i="1" dirty="0" smtClean="0"/>
              <a:t/>
            </a:r>
            <a:br>
              <a:rPr lang="en-US" altLang="en-US" b="1" i="1" dirty="0" smtClean="0"/>
            </a:br>
            <a:r>
              <a:rPr lang="en-US" altLang="en-US" b="1" i="1" dirty="0" smtClean="0"/>
              <a:t>Schedule a meeting with us today, to determine whether life insurance may be appropriate for your estate planning needs!</a:t>
            </a:r>
            <a:endParaRPr lang="en-US" altLang="en-US" b="1" i="1" dirty="0"/>
          </a:p>
          <a:p>
            <a:pPr>
              <a:buClr>
                <a:schemeClr val="accent2"/>
              </a:buClr>
              <a:buFontTx/>
              <a:buChar char="•"/>
              <a:defRPr/>
            </a:pPr>
            <a:endParaRPr lang="en-US" altLang="en-US" dirty="0">
              <a:solidFill>
                <a:srgbClr val="000000"/>
              </a:solidFill>
            </a:endParaRPr>
          </a:p>
          <a:p>
            <a:pPr>
              <a:buClr>
                <a:schemeClr val="accent2"/>
              </a:buClr>
              <a:buFontTx/>
              <a:buChar char="•"/>
              <a:defRPr/>
            </a:pPr>
            <a:endParaRPr lang="en-US" altLang="en-US" dirty="0">
              <a:solidFill>
                <a:srgbClr val="000000"/>
              </a:solidFill>
            </a:endParaRPr>
          </a:p>
          <a:p>
            <a:pPr>
              <a:buClr>
                <a:schemeClr val="accent2"/>
              </a:buClr>
              <a:defRPr/>
            </a:pPr>
            <a:endParaRPr lang="en-US" altLang="en-US" dirty="0">
              <a:solidFill>
                <a:srgbClr val="000000"/>
              </a:solidFill>
            </a:endParaRPr>
          </a:p>
          <a:p>
            <a:pPr>
              <a:defRPr/>
            </a:pPr>
            <a:endParaRPr lang="en-US" dirty="0">
              <a:solidFill>
                <a:srgbClr val="000000"/>
              </a:solidFill>
            </a:endParaRPr>
          </a:p>
          <a:p>
            <a:pPr>
              <a:buClr>
                <a:schemeClr val="accent2"/>
              </a:buClr>
              <a:defRPr/>
            </a:pPr>
            <a:endParaRPr lang="en-US" altLang="en-US" dirty="0">
              <a:solidFill>
                <a:srgbClr val="000000"/>
              </a:solidFill>
            </a:endParaRPr>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0"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1" name="Slide Number Placeholder 6"/>
          <p:cNvSpPr txBox="1">
            <a:spLocks/>
          </p:cNvSpPr>
          <p:nvPr/>
        </p:nvSpPr>
        <p:spPr>
          <a:xfrm>
            <a:off x="441700" y="637775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24</a:t>
            </a:fld>
            <a:endParaRPr lang="en-GB" sz="800" dirty="0"/>
          </a:p>
        </p:txBody>
      </p:sp>
    </p:spTree>
    <p:extLst>
      <p:ext uri="{BB962C8B-B14F-4D97-AF65-F5344CB8AC3E}">
        <p14:creationId xmlns:p14="http://schemas.microsoft.com/office/powerpoint/2010/main" val="356946903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1000"/>
                                        <p:tgtEl>
                                          <p:spTgt spid="6">
                                            <p:txEl>
                                              <p:pRg st="5" end="5"/>
                                            </p:txEl>
                                          </p:spTgt>
                                        </p:tgtEl>
                                      </p:cBhvr>
                                    </p:animEffect>
                                    <p:anim calcmode="lin" valueType="num">
                                      <p:cBhvr>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Thank you</a:t>
            </a:r>
            <a:endParaRPr lang="en-US" dirty="0"/>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solidFill>
                  <a:schemeClr val="bg1"/>
                </a:solidFill>
              </a:rPr>
              <a:pPr/>
              <a:t>2016, June, 6</a:t>
            </a:fld>
            <a:endParaRPr lang="en-GB" sz="800" dirty="0">
              <a:solidFill>
                <a:schemeClr val="bg1"/>
              </a:solidFill>
            </a:endParaRPr>
          </a:p>
        </p:txBody>
      </p:sp>
      <p:sp>
        <p:nvSpPr>
          <p:cNvPr id="9" name="Slide Number Placeholder 6"/>
          <p:cNvSpPr txBox="1">
            <a:spLocks/>
          </p:cNvSpPr>
          <p:nvPr/>
        </p:nvSpPr>
        <p:spPr>
          <a:xfrm>
            <a:off x="441700" y="637775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solidFill>
                  <a:schemeClr val="bg1"/>
                </a:solidFill>
              </a:rPr>
              <a:pPr/>
              <a:t>25</a:t>
            </a:fld>
            <a:endParaRPr lang="en-GB" sz="800" dirty="0">
              <a:solidFill>
                <a:schemeClr val="bg1"/>
              </a:solidFill>
            </a:endParaRPr>
          </a:p>
        </p:txBody>
      </p:sp>
      <p:sp>
        <p:nvSpPr>
          <p:cNvPr id="10"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solidFill>
                  <a:schemeClr val="bg1"/>
                </a:solidFill>
              </a:rPr>
              <a:t>RBC Wealth Management Financial Services Inc.  |  </a:t>
            </a:r>
            <a:r>
              <a:rPr lang="en-GB" sz="800" dirty="0" smtClean="0">
                <a:solidFill>
                  <a:schemeClr val="bg1"/>
                </a:solidFill>
              </a:rPr>
              <a:t>Risk Management and Estate Planning</a:t>
            </a:r>
            <a:endParaRPr lang="en-GB" sz="800" dirty="0">
              <a:solidFill>
                <a:schemeClr val="bg1"/>
              </a:solidFill>
            </a:endParaRPr>
          </a:p>
        </p:txBody>
      </p:sp>
    </p:spTree>
    <p:extLst>
      <p:ext uri="{BB962C8B-B14F-4D97-AF65-F5344CB8AC3E}">
        <p14:creationId xmlns:p14="http://schemas.microsoft.com/office/powerpoint/2010/main" val="54222033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0" cy="6057900"/>
          </a:xfrm>
          <a:prstGeom prst="rect">
            <a:avLst/>
          </a:prstGeom>
        </p:spPr>
      </p:pic>
      <p:sp>
        <p:nvSpPr>
          <p:cNvPr id="11" name="Content Placeholder 2"/>
          <p:cNvSpPr txBox="1">
            <a:spLocks/>
          </p:cNvSpPr>
          <p:nvPr/>
        </p:nvSpPr>
        <p:spPr>
          <a:xfrm>
            <a:off x="431800" y="801725"/>
            <a:ext cx="8280400" cy="4372175"/>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Clr>
                <a:schemeClr val="accent6"/>
              </a:buClr>
            </a:pPr>
            <a:endParaRPr lang="en-US" altLang="en-US" sz="2400" b="1" dirty="0" smtClean="0">
              <a:solidFill>
                <a:schemeClr val="tx1"/>
              </a:solidFill>
              <a:ea typeface="ＭＳ Ｐゴシック" pitchFamily="34" charset="-128"/>
            </a:endParaRPr>
          </a:p>
          <a:p>
            <a:pPr algn="ctr">
              <a:buClr>
                <a:schemeClr val="accent6"/>
              </a:buClr>
            </a:pPr>
            <a:endParaRPr lang="en-US" altLang="en-US" sz="2400" b="1" dirty="0">
              <a:solidFill>
                <a:schemeClr val="tx1"/>
              </a:solidFill>
              <a:ea typeface="ＭＳ Ｐゴシック" pitchFamily="34" charset="-128"/>
            </a:endParaRPr>
          </a:p>
          <a:p>
            <a:pPr algn="ctr">
              <a:buClr>
                <a:schemeClr val="accent6"/>
              </a:buClr>
            </a:pPr>
            <a:r>
              <a:rPr lang="en-US" altLang="en-US" sz="2400" b="1" dirty="0" smtClean="0">
                <a:solidFill>
                  <a:schemeClr val="tx1"/>
                </a:solidFill>
                <a:ea typeface="ＭＳ Ｐゴシック" pitchFamily="34" charset="-128"/>
              </a:rPr>
              <a:t>“Estate planning is the process by which an individual or family arranges the transfer of assets in anticipation of death. An estate plan aims to preserve the maximum amount of wealth possible for the intended beneficiaries.” </a:t>
            </a:r>
          </a:p>
          <a:p>
            <a:pPr algn="ctr">
              <a:buClr>
                <a:schemeClr val="accent6"/>
              </a:buClr>
            </a:pPr>
            <a:endParaRPr lang="en-US" altLang="en-US" sz="2400" b="1" dirty="0">
              <a:solidFill>
                <a:schemeClr val="tx1"/>
              </a:solidFill>
              <a:ea typeface="ＭＳ Ｐゴシック" pitchFamily="34" charset="-128"/>
            </a:endParaRPr>
          </a:p>
        </p:txBody>
      </p:sp>
      <p:sp>
        <p:nvSpPr>
          <p:cNvPr id="2" name="TextBox 1"/>
          <p:cNvSpPr txBox="1"/>
          <p:nvPr/>
        </p:nvSpPr>
        <p:spPr>
          <a:xfrm>
            <a:off x="249382" y="5818903"/>
            <a:ext cx="7588332" cy="215444"/>
          </a:xfrm>
          <a:prstGeom prst="rect">
            <a:avLst/>
          </a:prstGeom>
          <a:noFill/>
        </p:spPr>
        <p:txBody>
          <a:bodyPr wrap="square" rtlCol="0">
            <a:spAutoFit/>
          </a:bodyPr>
          <a:lstStyle/>
          <a:p>
            <a:r>
              <a:rPr lang="en-US" sz="800" dirty="0" smtClean="0"/>
              <a:t>Source: Cornell University Law School</a:t>
            </a:r>
          </a:p>
        </p:txBody>
      </p:sp>
      <p:sp>
        <p:nvSpPr>
          <p:cNvPr id="12"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13"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3</a:t>
            </a:fld>
            <a:endParaRPr lang="en-GB" sz="800" dirty="0"/>
          </a:p>
        </p:txBody>
      </p:sp>
      <p:sp>
        <p:nvSpPr>
          <p:cNvPr id="14"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9324702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05" name="Rectangle 5"/>
          <p:cNvSpPr>
            <a:spLocks noGrp="1" noChangeArrowheads="1"/>
          </p:cNvSpPr>
          <p:nvPr>
            <p:ph type="title"/>
          </p:nvPr>
        </p:nvSpPr>
        <p:spPr/>
        <p:txBody>
          <a:bodyPr/>
          <a:lstStyle/>
          <a:p>
            <a:r>
              <a:rPr lang="en-US" altLang="en-US" dirty="0" smtClean="0"/>
              <a:t>ESTATE PLANNING MYTHS</a:t>
            </a:r>
            <a:endParaRPr lang="en-CA" altLang="en-US" dirty="0"/>
          </a:p>
        </p:txBody>
      </p:sp>
      <p:sp>
        <p:nvSpPr>
          <p:cNvPr id="8"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9"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4</a:t>
            </a:fld>
            <a:endParaRPr lang="en-GB" sz="800" dirty="0"/>
          </a:p>
        </p:txBody>
      </p:sp>
      <p:sp>
        <p:nvSpPr>
          <p:cNvPr id="11"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2" name="Content Placeholder 2"/>
          <p:cNvSpPr txBox="1">
            <a:spLocks/>
          </p:cNvSpPr>
          <p:nvPr/>
        </p:nvSpPr>
        <p:spPr>
          <a:xfrm>
            <a:off x="431800" y="1396799"/>
            <a:ext cx="8280400" cy="437217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4" indent="-146304">
              <a:spcBef>
                <a:spcPts val="600"/>
              </a:spcBef>
              <a:spcAft>
                <a:spcPts val="1200"/>
              </a:spcAft>
              <a:buClr>
                <a:schemeClr val="accent6"/>
              </a:buClr>
              <a:buFontTx/>
              <a:buChar char="•"/>
              <a:defRPr/>
            </a:pPr>
            <a:r>
              <a:rPr lang="en-US" altLang="en-US" dirty="0" smtClean="0"/>
              <a:t>Estate </a:t>
            </a:r>
            <a:r>
              <a:rPr lang="en-US" altLang="en-US" dirty="0"/>
              <a:t>planning is for the </a:t>
            </a:r>
            <a:r>
              <a:rPr lang="en-US" altLang="en-US" dirty="0" smtClean="0"/>
              <a:t>wealthy;</a:t>
            </a:r>
          </a:p>
          <a:p>
            <a:pPr marL="146304" lvl="4" indent="-146304">
              <a:spcBef>
                <a:spcPts val="600"/>
              </a:spcBef>
              <a:spcAft>
                <a:spcPts val="1200"/>
              </a:spcAft>
              <a:buClr>
                <a:schemeClr val="accent6"/>
              </a:buClr>
              <a:buFontTx/>
              <a:buChar char="•"/>
              <a:defRPr/>
            </a:pPr>
            <a:r>
              <a:rPr lang="en-US" altLang="en-US" dirty="0" smtClean="0"/>
              <a:t>Creating </a:t>
            </a:r>
            <a:r>
              <a:rPr lang="en-US" altLang="en-US" dirty="0"/>
              <a:t>an estate plan is </a:t>
            </a:r>
            <a:r>
              <a:rPr lang="en-US" altLang="en-US" dirty="0" smtClean="0"/>
              <a:t>expensive;</a:t>
            </a:r>
          </a:p>
          <a:p>
            <a:pPr marL="146304" lvl="4" indent="-146304">
              <a:spcBef>
                <a:spcPts val="600"/>
              </a:spcBef>
              <a:spcAft>
                <a:spcPts val="1200"/>
              </a:spcAft>
              <a:buClr>
                <a:schemeClr val="accent6"/>
              </a:buClr>
              <a:buFontTx/>
              <a:buChar char="•"/>
              <a:defRPr/>
            </a:pPr>
            <a:r>
              <a:rPr lang="en-US" altLang="en-US" dirty="0" smtClean="0"/>
              <a:t>An </a:t>
            </a:r>
            <a:r>
              <a:rPr lang="en-US" altLang="en-US" dirty="0"/>
              <a:t>estate plan is </a:t>
            </a:r>
            <a:r>
              <a:rPr lang="en-US" altLang="en-US" dirty="0" smtClean="0"/>
              <a:t>complicated;</a:t>
            </a:r>
          </a:p>
          <a:p>
            <a:pPr marL="146304" lvl="4" indent="-146304">
              <a:spcBef>
                <a:spcPts val="600"/>
              </a:spcBef>
              <a:spcAft>
                <a:spcPts val="1200"/>
              </a:spcAft>
              <a:buClr>
                <a:schemeClr val="accent6"/>
              </a:buClr>
              <a:buFontTx/>
              <a:buChar char="•"/>
              <a:defRPr/>
            </a:pPr>
            <a:r>
              <a:rPr lang="en-US" altLang="en-US" dirty="0" smtClean="0"/>
              <a:t>You </a:t>
            </a:r>
            <a:r>
              <a:rPr lang="en-US" altLang="en-US" dirty="0"/>
              <a:t>need an estate to have an estate </a:t>
            </a:r>
            <a:r>
              <a:rPr lang="en-US" altLang="en-US" dirty="0" smtClean="0"/>
              <a:t>plan. </a:t>
            </a:r>
            <a:endParaRPr lang="en-US" altLang="en-US" dirty="0"/>
          </a:p>
          <a:p>
            <a:pPr marL="146304" lvl="4" indent="-146304">
              <a:buClr>
                <a:schemeClr val="accent6"/>
              </a:buClr>
              <a:buFontTx/>
              <a:buChar char="•"/>
              <a:defRPr/>
            </a:pPr>
            <a:endParaRPr lang="en-CA" altLang="en-US" dirty="0" smtClean="0">
              <a:solidFill>
                <a:schemeClr val="tx1"/>
              </a:solidFill>
              <a:ea typeface="ＭＳ Ｐゴシック" pitchFamily="34" charset="-128"/>
            </a:endParaRPr>
          </a:p>
          <a:p>
            <a:endParaRPr lang="en-US" dirty="0"/>
          </a:p>
        </p:txBody>
      </p:sp>
    </p:spTree>
    <p:extLst>
      <p:ext uri="{BB962C8B-B14F-4D97-AF65-F5344CB8AC3E}">
        <p14:creationId xmlns:p14="http://schemas.microsoft.com/office/powerpoint/2010/main" val="29126436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xEl>
                                              <p:pRg st="1" end="1"/>
                                            </p:txEl>
                                          </p:spTgt>
                                        </p:tgtEl>
                                        <p:attrNameLst>
                                          <p:attrName>style.visibility</p:attrName>
                                        </p:attrNameLst>
                                      </p:cBhvr>
                                      <p:to>
                                        <p:strVal val="visible"/>
                                      </p:to>
                                    </p:set>
                                    <p:animEffect transition="in" filter="fade">
                                      <p:cBhvr>
                                        <p:cTn id="14" dur="1000"/>
                                        <p:tgtEl>
                                          <p:spTgt spid="12">
                                            <p:txEl>
                                              <p:pRg st="1" end="1"/>
                                            </p:txEl>
                                          </p:spTgt>
                                        </p:tgtEl>
                                      </p:cBhvr>
                                    </p:animEffect>
                                    <p:anim calcmode="lin" valueType="num">
                                      <p:cBhvr>
                                        <p:cTn id="15"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animEffect transition="in" filter="fade">
                                      <p:cBhvr>
                                        <p:cTn id="21" dur="1000"/>
                                        <p:tgtEl>
                                          <p:spTgt spid="12">
                                            <p:txEl>
                                              <p:pRg st="2" end="2"/>
                                            </p:txEl>
                                          </p:spTgt>
                                        </p:tgtEl>
                                      </p:cBhvr>
                                    </p:animEffect>
                                    <p:anim calcmode="lin" valueType="num">
                                      <p:cBhvr>
                                        <p:cTn id="22"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xEl>
                                              <p:pRg st="3" end="3"/>
                                            </p:txEl>
                                          </p:spTgt>
                                        </p:tgtEl>
                                        <p:attrNameLst>
                                          <p:attrName>style.visibility</p:attrName>
                                        </p:attrNameLst>
                                      </p:cBhvr>
                                      <p:to>
                                        <p:strVal val="visible"/>
                                      </p:to>
                                    </p:set>
                                    <p:animEffect transition="in" filter="fade">
                                      <p:cBhvr>
                                        <p:cTn id="28" dur="1000"/>
                                        <p:tgtEl>
                                          <p:spTgt spid="12">
                                            <p:txEl>
                                              <p:pRg st="3" end="3"/>
                                            </p:txEl>
                                          </p:spTgt>
                                        </p:tgtEl>
                                      </p:cBhvr>
                                    </p:animEffect>
                                    <p:anim calcmode="lin" valueType="num">
                                      <p:cBhvr>
                                        <p:cTn id="29"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253" name="Rectangle 5"/>
          <p:cNvSpPr>
            <a:spLocks noGrp="1" noChangeArrowheads="1"/>
          </p:cNvSpPr>
          <p:nvPr>
            <p:ph type="title"/>
          </p:nvPr>
        </p:nvSpPr>
        <p:spPr/>
        <p:txBody>
          <a:bodyPr/>
          <a:lstStyle/>
          <a:p>
            <a:r>
              <a:rPr lang="en-US" altLang="en-US" dirty="0" smtClean="0"/>
              <a:t>EXPOSING THE TRUTH</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5</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Content Placeholder 2"/>
          <p:cNvSpPr txBox="1">
            <a:spLocks/>
          </p:cNvSpPr>
          <p:nvPr/>
        </p:nvSpPr>
        <p:spPr>
          <a:xfrm>
            <a:off x="431800" y="1396799"/>
            <a:ext cx="8280400" cy="437217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4" indent="-146304">
              <a:spcBef>
                <a:spcPts val="600"/>
              </a:spcBef>
              <a:spcAft>
                <a:spcPts val="1200"/>
              </a:spcAft>
              <a:buClr>
                <a:schemeClr val="accent6"/>
              </a:buClr>
              <a:buFontTx/>
              <a:buChar char="•"/>
              <a:defRPr/>
            </a:pPr>
            <a:r>
              <a:rPr lang="en-US" altLang="en-US" dirty="0" smtClean="0"/>
              <a:t>Anyone </a:t>
            </a:r>
            <a:r>
              <a:rPr lang="en-US" altLang="en-US" dirty="0"/>
              <a:t>can have an estate </a:t>
            </a:r>
            <a:r>
              <a:rPr lang="en-US" altLang="en-US" dirty="0" smtClean="0"/>
              <a:t>plan;</a:t>
            </a:r>
          </a:p>
          <a:p>
            <a:pPr marL="146304" lvl="4" indent="-146304">
              <a:spcBef>
                <a:spcPts val="600"/>
              </a:spcBef>
              <a:spcAft>
                <a:spcPts val="1200"/>
              </a:spcAft>
              <a:buClr>
                <a:schemeClr val="accent6"/>
              </a:buClr>
              <a:buFontTx/>
              <a:buChar char="•"/>
              <a:defRPr/>
            </a:pPr>
            <a:r>
              <a:rPr lang="en-US" altLang="en-US" dirty="0" smtClean="0"/>
              <a:t>An </a:t>
            </a:r>
            <a:r>
              <a:rPr lang="en-US" altLang="en-US" dirty="0"/>
              <a:t>estate plan </a:t>
            </a:r>
            <a:r>
              <a:rPr lang="en-US" altLang="en-US" dirty="0" smtClean="0"/>
              <a:t>may </a:t>
            </a:r>
            <a:r>
              <a:rPr lang="en-US" altLang="en-US" dirty="0"/>
              <a:t>be as simple as organizing one or two </a:t>
            </a:r>
            <a:r>
              <a:rPr lang="en-US" altLang="en-US" dirty="0" smtClean="0"/>
              <a:t>assets;</a:t>
            </a:r>
          </a:p>
          <a:p>
            <a:pPr marL="146304" lvl="4" indent="-146304">
              <a:spcBef>
                <a:spcPts val="600"/>
              </a:spcBef>
              <a:spcAft>
                <a:spcPts val="1200"/>
              </a:spcAft>
              <a:buClr>
                <a:schemeClr val="accent6"/>
              </a:buClr>
              <a:buFontTx/>
              <a:buChar char="•"/>
              <a:defRPr/>
            </a:pPr>
            <a:r>
              <a:rPr lang="en-US" altLang="en-US" dirty="0" smtClean="0"/>
              <a:t>An </a:t>
            </a:r>
            <a:r>
              <a:rPr lang="en-US" altLang="en-US" dirty="0"/>
              <a:t>estate plan </a:t>
            </a:r>
            <a:r>
              <a:rPr lang="en-US" altLang="en-US" dirty="0" smtClean="0"/>
              <a:t>may help </a:t>
            </a:r>
            <a:r>
              <a:rPr lang="en-US" altLang="en-US" dirty="0"/>
              <a:t>you create </a:t>
            </a:r>
            <a:r>
              <a:rPr lang="en-US" altLang="en-US" dirty="0" smtClean="0"/>
              <a:t>and / or </a:t>
            </a:r>
            <a:r>
              <a:rPr lang="en-US" altLang="en-US" dirty="0"/>
              <a:t>preserve your </a:t>
            </a:r>
            <a:r>
              <a:rPr lang="en-US" altLang="en-US" dirty="0" smtClean="0"/>
              <a:t>estate;</a:t>
            </a:r>
          </a:p>
          <a:p>
            <a:pPr lvl="4">
              <a:spcBef>
                <a:spcPts val="600"/>
              </a:spcBef>
              <a:spcAft>
                <a:spcPts val="1200"/>
              </a:spcAft>
              <a:buClr>
                <a:schemeClr val="accent6"/>
              </a:buClr>
              <a:defRPr/>
            </a:pPr>
            <a:r>
              <a:rPr lang="en-US" altLang="en-US" b="1" dirty="0" smtClean="0"/>
              <a:t>What happens if you die without an estate plan? </a:t>
            </a:r>
            <a:endParaRPr lang="en-CA" altLang="en-US" b="1" dirty="0"/>
          </a:p>
          <a:p>
            <a:pPr marL="146304" lvl="4" indent="-146304">
              <a:spcBef>
                <a:spcPts val="600"/>
              </a:spcBef>
              <a:spcAft>
                <a:spcPts val="1200"/>
              </a:spcAft>
              <a:buClr>
                <a:schemeClr val="accent6"/>
              </a:buClr>
              <a:buFontTx/>
              <a:buChar char="•"/>
              <a:defRPr/>
            </a:pPr>
            <a:r>
              <a:rPr lang="en-CA" altLang="en-US" dirty="0" smtClean="0">
                <a:solidFill>
                  <a:schemeClr val="tx1"/>
                </a:solidFill>
                <a:ea typeface="ＭＳ Ｐゴシック" pitchFamily="34" charset="-128"/>
              </a:rPr>
              <a:t>If you pass away without a will it is determined that you passed away “intestate,” and your estate will be dealt with according to provincial law;</a:t>
            </a:r>
          </a:p>
          <a:p>
            <a:pPr marL="146304" lvl="4" indent="-146304">
              <a:spcBef>
                <a:spcPts val="600"/>
              </a:spcBef>
              <a:spcAft>
                <a:spcPts val="1200"/>
              </a:spcAft>
              <a:buClr>
                <a:schemeClr val="accent6"/>
              </a:buClr>
              <a:buFontTx/>
              <a:buChar char="•"/>
              <a:defRPr/>
            </a:pPr>
            <a:r>
              <a:rPr lang="en-CA" altLang="en-US" dirty="0" smtClean="0">
                <a:solidFill>
                  <a:schemeClr val="tx1"/>
                </a:solidFill>
                <a:ea typeface="ＭＳ Ｐゴシック" pitchFamily="34" charset="-128"/>
              </a:rPr>
              <a:t>If you have young children, dependent children / family members with special needs, etc. a provincial court will decide guardianship of these individuals and how any financial decisions for them are impacted;</a:t>
            </a:r>
          </a:p>
          <a:p>
            <a:pPr marL="146304" lvl="4" indent="-146304">
              <a:spcBef>
                <a:spcPts val="600"/>
              </a:spcBef>
              <a:spcAft>
                <a:spcPts val="1200"/>
              </a:spcAft>
              <a:buClr>
                <a:schemeClr val="accent6"/>
              </a:buClr>
              <a:buFontTx/>
              <a:buChar char="•"/>
              <a:defRPr/>
            </a:pPr>
            <a:r>
              <a:rPr lang="en-US" altLang="en-US" dirty="0"/>
              <a:t>Sometimes the </a:t>
            </a:r>
            <a:r>
              <a:rPr lang="en-US" altLang="en-US" dirty="0" smtClean="0"/>
              <a:t>greatest expense occurs in </a:t>
            </a:r>
            <a:r>
              <a:rPr lang="en-US" altLang="en-US" dirty="0"/>
              <a:t>not having an estate </a:t>
            </a:r>
            <a:r>
              <a:rPr lang="en-US" altLang="en-US" dirty="0" smtClean="0"/>
              <a:t>plan.</a:t>
            </a:r>
            <a:endParaRPr lang="en-US" altLang="en-US" dirty="0"/>
          </a:p>
          <a:p>
            <a:pPr marL="146304" lvl="4" indent="-146304">
              <a:buClr>
                <a:schemeClr val="accent6"/>
              </a:buClr>
              <a:buFontTx/>
              <a:buChar char="•"/>
              <a:defRPr/>
            </a:pPr>
            <a:endParaRPr lang="en-CA" altLang="en-US" dirty="0" smtClean="0">
              <a:solidFill>
                <a:schemeClr val="tx1"/>
              </a:solidFill>
              <a:ea typeface="ＭＳ Ｐゴシック" pitchFamily="34" charset="-128"/>
            </a:endParaRPr>
          </a:p>
          <a:p>
            <a:pPr marL="146304" lvl="4" indent="-146304">
              <a:buClr>
                <a:schemeClr val="accent6"/>
              </a:buClr>
              <a:buFontTx/>
              <a:buChar char="•"/>
              <a:defRPr/>
            </a:pPr>
            <a:endParaRPr lang="en-CA" altLang="en-US" dirty="0" smtClean="0">
              <a:solidFill>
                <a:schemeClr val="tx1"/>
              </a:solidFill>
              <a:ea typeface="ＭＳ Ｐゴシック" pitchFamily="34" charset="-128"/>
            </a:endParaRPr>
          </a:p>
          <a:p>
            <a:endParaRPr lang="en-US" dirty="0"/>
          </a:p>
        </p:txBody>
      </p:sp>
    </p:spTree>
    <p:extLst>
      <p:ext uri="{BB962C8B-B14F-4D97-AF65-F5344CB8AC3E}">
        <p14:creationId xmlns:p14="http://schemas.microsoft.com/office/powerpoint/2010/main" val="175488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000"/>
                                        <p:tgtEl>
                                          <p:spTgt spid="8">
                                            <p:txEl>
                                              <p:pRg st="3" end="3"/>
                                            </p:txEl>
                                          </p:spTgt>
                                        </p:tgtEl>
                                      </p:cBhvr>
                                    </p:animEffect>
                                    <p:anim calcmode="lin" valueType="num">
                                      <p:cBhvr>
                                        <p:cTn id="29"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000"/>
                                        <p:tgtEl>
                                          <p:spTgt spid="8">
                                            <p:txEl>
                                              <p:pRg st="5" end="5"/>
                                            </p:txEl>
                                          </p:spTgt>
                                        </p:tgtEl>
                                      </p:cBhvr>
                                    </p:animEffect>
                                    <p:anim calcmode="lin" valueType="num">
                                      <p:cBhvr>
                                        <p:cTn id="43"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Effect transition="in" filter="fade">
                                      <p:cBhvr>
                                        <p:cTn id="49" dur="1000"/>
                                        <p:tgtEl>
                                          <p:spTgt spid="8">
                                            <p:txEl>
                                              <p:pRg st="6" end="6"/>
                                            </p:txEl>
                                          </p:spTgt>
                                        </p:tgtEl>
                                      </p:cBhvr>
                                    </p:animEffect>
                                    <p:anim calcmode="lin" valueType="num">
                                      <p:cBhvr>
                                        <p:cTn id="50"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3347" name="Rectangle 3"/>
          <p:cNvSpPr>
            <a:spLocks noGrp="1" noChangeArrowheads="1"/>
          </p:cNvSpPr>
          <p:nvPr>
            <p:ph type="body" idx="1"/>
          </p:nvPr>
        </p:nvSpPr>
        <p:spPr>
          <a:xfrm>
            <a:off x="431800" y="1396799"/>
            <a:ext cx="8280400" cy="4670172"/>
          </a:xfrm>
        </p:spPr>
        <p:txBody>
          <a:bodyPr/>
          <a:lstStyle/>
          <a:p>
            <a:pPr lvl="1">
              <a:spcBef>
                <a:spcPts val="600"/>
              </a:spcBef>
              <a:spcAft>
                <a:spcPts val="1000"/>
              </a:spcAft>
              <a:buClr>
                <a:schemeClr val="accent6"/>
              </a:buClr>
            </a:pPr>
            <a:r>
              <a:rPr lang="en-US" altLang="en-US" b="1" dirty="0" smtClean="0"/>
              <a:t>POSSIBLE COSTS:</a:t>
            </a:r>
          </a:p>
          <a:p>
            <a:pPr marL="146304" lvl="1" indent="-146304">
              <a:spcBef>
                <a:spcPts val="600"/>
              </a:spcBef>
              <a:spcAft>
                <a:spcPts val="1000"/>
              </a:spcAft>
              <a:buClr>
                <a:schemeClr val="accent6"/>
              </a:buClr>
              <a:buFont typeface="Arial" panose="020B0604020202020204" pitchFamily="34" charset="0"/>
              <a:buChar char="•"/>
            </a:pPr>
            <a:r>
              <a:rPr lang="en-US" altLang="en-US" dirty="0" smtClean="0"/>
              <a:t>Final expenses, debts and obligations, legal probate fees;</a:t>
            </a:r>
          </a:p>
          <a:p>
            <a:pPr marL="146304" lvl="1" indent="-146304">
              <a:spcBef>
                <a:spcPts val="600"/>
              </a:spcBef>
              <a:spcAft>
                <a:spcPts val="1000"/>
              </a:spcAft>
              <a:buClr>
                <a:schemeClr val="accent6"/>
              </a:buClr>
              <a:buFont typeface="Arial" panose="020B0604020202020204" pitchFamily="34" charset="0"/>
              <a:buChar char="•"/>
            </a:pPr>
            <a:r>
              <a:rPr lang="en-US" altLang="en-US" dirty="0" smtClean="0"/>
              <a:t>Ongoing Mortgage payments;</a:t>
            </a:r>
            <a:endParaRPr lang="en-US" altLang="en-US" dirty="0"/>
          </a:p>
          <a:p>
            <a:pPr marL="146304" lvl="1" indent="-146304">
              <a:spcBef>
                <a:spcPts val="600"/>
              </a:spcBef>
              <a:spcAft>
                <a:spcPts val="1000"/>
              </a:spcAft>
              <a:buClr>
                <a:schemeClr val="accent6"/>
              </a:buClr>
              <a:buFont typeface="Arial" panose="020B0604020202020204" pitchFamily="34" charset="0"/>
              <a:buChar char="•"/>
            </a:pPr>
            <a:r>
              <a:rPr lang="en-US" altLang="en-US" dirty="0" smtClean="0"/>
              <a:t>Education funding;</a:t>
            </a:r>
            <a:endParaRPr lang="en-US" altLang="en-US" dirty="0"/>
          </a:p>
          <a:p>
            <a:pPr marL="146304" lvl="1" indent="-146304">
              <a:spcBef>
                <a:spcPts val="600"/>
              </a:spcBef>
              <a:spcAft>
                <a:spcPts val="1000"/>
              </a:spcAft>
              <a:buClr>
                <a:schemeClr val="accent6"/>
              </a:buClr>
              <a:buFont typeface="Arial" panose="020B0604020202020204" pitchFamily="34" charset="0"/>
              <a:buChar char="•"/>
            </a:pPr>
            <a:r>
              <a:rPr lang="en-US" altLang="en-US" dirty="0"/>
              <a:t>Special </a:t>
            </a:r>
            <a:r>
              <a:rPr lang="en-US" altLang="en-US" dirty="0" smtClean="0"/>
              <a:t>bequests;</a:t>
            </a:r>
            <a:endParaRPr lang="en-US" altLang="en-US" dirty="0"/>
          </a:p>
          <a:p>
            <a:pPr marL="146304" lvl="1" indent="-146304">
              <a:spcBef>
                <a:spcPts val="600"/>
              </a:spcBef>
              <a:spcAft>
                <a:spcPts val="1000"/>
              </a:spcAft>
              <a:buClr>
                <a:schemeClr val="accent6"/>
              </a:buClr>
              <a:buFont typeface="Arial" panose="020B0604020202020204" pitchFamily="34" charset="0"/>
              <a:buChar char="•"/>
            </a:pPr>
            <a:r>
              <a:rPr lang="en-US" altLang="en-US" dirty="0"/>
              <a:t>Income for surviving family </a:t>
            </a:r>
            <a:r>
              <a:rPr lang="en-US" altLang="en-US" dirty="0" smtClean="0"/>
              <a:t>members.</a:t>
            </a:r>
          </a:p>
          <a:p>
            <a:pPr lvl="1">
              <a:spcBef>
                <a:spcPts val="600"/>
              </a:spcBef>
              <a:spcAft>
                <a:spcPts val="1000"/>
              </a:spcAft>
              <a:buClr>
                <a:schemeClr val="accent6"/>
              </a:buClr>
            </a:pPr>
            <a:r>
              <a:rPr lang="en-US" altLang="en-US" b="1" dirty="0" smtClean="0"/>
              <a:t>POSSIBLE RISKS</a:t>
            </a:r>
            <a:r>
              <a:rPr lang="en-US" altLang="en-US" b="1" dirty="0"/>
              <a:t>:</a:t>
            </a:r>
          </a:p>
          <a:p>
            <a:pPr marL="146304" lvl="1" indent="-146304">
              <a:spcBef>
                <a:spcPts val="600"/>
              </a:spcBef>
              <a:spcAft>
                <a:spcPts val="1000"/>
              </a:spcAft>
              <a:buClr>
                <a:schemeClr val="accent6"/>
              </a:buClr>
              <a:buFont typeface="Arial" panose="020B0604020202020204" pitchFamily="34" charset="0"/>
              <a:buChar char="•"/>
            </a:pPr>
            <a:r>
              <a:rPr lang="en-US" altLang="en-US" dirty="0" smtClean="0"/>
              <a:t>Inability for surviving family members to maintain their lifestyle pay for bills / debt obligations (mortgage) and provide for future planned expenses (i.e. education);</a:t>
            </a:r>
          </a:p>
          <a:p>
            <a:pPr marL="146304" lvl="1" indent="-146304">
              <a:spcBef>
                <a:spcPts val="600"/>
              </a:spcBef>
              <a:spcAft>
                <a:spcPts val="1000"/>
              </a:spcAft>
              <a:buClr>
                <a:schemeClr val="accent6"/>
              </a:buClr>
              <a:buFont typeface="Arial" panose="020B0604020202020204" pitchFamily="34" charset="0"/>
              <a:buChar char="•"/>
            </a:pPr>
            <a:r>
              <a:rPr lang="en-US" altLang="en-US" dirty="0" smtClean="0"/>
              <a:t>Forced to sell assets to pay financial obligations and increased stress levels due to financial hardship.</a:t>
            </a:r>
          </a:p>
        </p:txBody>
      </p:sp>
      <p:sp>
        <p:nvSpPr>
          <p:cNvPr id="313349" name="Rectangle 5"/>
          <p:cNvSpPr>
            <a:spLocks noGrp="1" noChangeArrowheads="1"/>
          </p:cNvSpPr>
          <p:nvPr>
            <p:ph type="title"/>
          </p:nvPr>
        </p:nvSpPr>
        <p:spPr/>
        <p:txBody>
          <a:bodyPr/>
          <a:lstStyle/>
          <a:p>
            <a:r>
              <a:rPr lang="en-US" altLang="en-US" dirty="0" smtClean="0"/>
              <a:t>POTENTIAL COSTS AND RISKS OF PREMATURE DEATH</a:t>
            </a:r>
            <a:endParaRPr lang="en-CA" altLang="en-US" dirty="0"/>
          </a:p>
        </p:txBody>
      </p:sp>
      <p:sp>
        <p:nvSpPr>
          <p:cNvPr id="6"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7"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6</a:t>
            </a:fld>
            <a:endParaRPr lang="en-GB" sz="800" dirty="0"/>
          </a:p>
        </p:txBody>
      </p:sp>
      <p:sp>
        <p:nvSpPr>
          <p:cNvPr id="8"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Tree>
    <p:extLst>
      <p:ext uri="{BB962C8B-B14F-4D97-AF65-F5344CB8AC3E}">
        <p14:creationId xmlns:p14="http://schemas.microsoft.com/office/powerpoint/2010/main" val="337858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animEffect transition="in" filter="fade">
                                      <p:cBhvr>
                                        <p:cTn id="7" dur="1000"/>
                                        <p:tgtEl>
                                          <p:spTgt spid="313347">
                                            <p:txEl>
                                              <p:pRg st="0" end="0"/>
                                            </p:txEl>
                                          </p:spTgt>
                                        </p:tgtEl>
                                      </p:cBhvr>
                                    </p:animEffect>
                                    <p:anim calcmode="lin" valueType="num">
                                      <p:cBhvr>
                                        <p:cTn id="8" dur="1000" fill="hold"/>
                                        <p:tgtEl>
                                          <p:spTgt spid="31334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1334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13347">
                                            <p:txEl>
                                              <p:pRg st="1" end="1"/>
                                            </p:txEl>
                                          </p:spTgt>
                                        </p:tgtEl>
                                        <p:attrNameLst>
                                          <p:attrName>style.visibility</p:attrName>
                                        </p:attrNameLst>
                                      </p:cBhvr>
                                      <p:to>
                                        <p:strVal val="visible"/>
                                      </p:to>
                                    </p:set>
                                    <p:animEffect transition="in" filter="fade">
                                      <p:cBhvr>
                                        <p:cTn id="12" dur="1000"/>
                                        <p:tgtEl>
                                          <p:spTgt spid="313347">
                                            <p:txEl>
                                              <p:pRg st="1" end="1"/>
                                            </p:txEl>
                                          </p:spTgt>
                                        </p:tgtEl>
                                      </p:cBhvr>
                                    </p:animEffect>
                                    <p:anim calcmode="lin" valueType="num">
                                      <p:cBhvr>
                                        <p:cTn id="13" dur="1000" fill="hold"/>
                                        <p:tgtEl>
                                          <p:spTgt spid="31334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1334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13347">
                                            <p:txEl>
                                              <p:pRg st="2" end="2"/>
                                            </p:txEl>
                                          </p:spTgt>
                                        </p:tgtEl>
                                        <p:attrNameLst>
                                          <p:attrName>style.visibility</p:attrName>
                                        </p:attrNameLst>
                                      </p:cBhvr>
                                      <p:to>
                                        <p:strVal val="visible"/>
                                      </p:to>
                                    </p:set>
                                    <p:animEffect transition="in" filter="fade">
                                      <p:cBhvr>
                                        <p:cTn id="17" dur="1000"/>
                                        <p:tgtEl>
                                          <p:spTgt spid="313347">
                                            <p:txEl>
                                              <p:pRg st="2" end="2"/>
                                            </p:txEl>
                                          </p:spTgt>
                                        </p:tgtEl>
                                      </p:cBhvr>
                                    </p:animEffect>
                                    <p:anim calcmode="lin" valueType="num">
                                      <p:cBhvr>
                                        <p:cTn id="18" dur="1000" fill="hold"/>
                                        <p:tgtEl>
                                          <p:spTgt spid="31334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1334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3347">
                                            <p:txEl>
                                              <p:pRg st="3" end="3"/>
                                            </p:txEl>
                                          </p:spTgt>
                                        </p:tgtEl>
                                        <p:attrNameLst>
                                          <p:attrName>style.visibility</p:attrName>
                                        </p:attrNameLst>
                                      </p:cBhvr>
                                      <p:to>
                                        <p:strVal val="visible"/>
                                      </p:to>
                                    </p:set>
                                    <p:animEffect transition="in" filter="fade">
                                      <p:cBhvr>
                                        <p:cTn id="22" dur="1000"/>
                                        <p:tgtEl>
                                          <p:spTgt spid="313347">
                                            <p:txEl>
                                              <p:pRg st="3" end="3"/>
                                            </p:txEl>
                                          </p:spTgt>
                                        </p:tgtEl>
                                      </p:cBhvr>
                                    </p:animEffect>
                                    <p:anim calcmode="lin" valueType="num">
                                      <p:cBhvr>
                                        <p:cTn id="23" dur="1000" fill="hold"/>
                                        <p:tgtEl>
                                          <p:spTgt spid="31334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1334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13347">
                                            <p:txEl>
                                              <p:pRg st="4" end="4"/>
                                            </p:txEl>
                                          </p:spTgt>
                                        </p:tgtEl>
                                        <p:attrNameLst>
                                          <p:attrName>style.visibility</p:attrName>
                                        </p:attrNameLst>
                                      </p:cBhvr>
                                      <p:to>
                                        <p:strVal val="visible"/>
                                      </p:to>
                                    </p:set>
                                    <p:animEffect transition="in" filter="fade">
                                      <p:cBhvr>
                                        <p:cTn id="27" dur="1000"/>
                                        <p:tgtEl>
                                          <p:spTgt spid="313347">
                                            <p:txEl>
                                              <p:pRg st="4" end="4"/>
                                            </p:txEl>
                                          </p:spTgt>
                                        </p:tgtEl>
                                      </p:cBhvr>
                                    </p:animEffect>
                                    <p:anim calcmode="lin" valueType="num">
                                      <p:cBhvr>
                                        <p:cTn id="28" dur="1000" fill="hold"/>
                                        <p:tgtEl>
                                          <p:spTgt spid="31334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13347">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13347">
                                            <p:txEl>
                                              <p:pRg st="5" end="5"/>
                                            </p:txEl>
                                          </p:spTgt>
                                        </p:tgtEl>
                                        <p:attrNameLst>
                                          <p:attrName>style.visibility</p:attrName>
                                        </p:attrNameLst>
                                      </p:cBhvr>
                                      <p:to>
                                        <p:strVal val="visible"/>
                                      </p:to>
                                    </p:set>
                                    <p:animEffect transition="in" filter="fade">
                                      <p:cBhvr>
                                        <p:cTn id="32" dur="1000"/>
                                        <p:tgtEl>
                                          <p:spTgt spid="313347">
                                            <p:txEl>
                                              <p:pRg st="5" end="5"/>
                                            </p:txEl>
                                          </p:spTgt>
                                        </p:tgtEl>
                                      </p:cBhvr>
                                    </p:animEffect>
                                    <p:anim calcmode="lin" valueType="num">
                                      <p:cBhvr>
                                        <p:cTn id="33" dur="1000" fill="hold"/>
                                        <p:tgtEl>
                                          <p:spTgt spid="313347">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1334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13347">
                                            <p:txEl>
                                              <p:pRg st="6" end="6"/>
                                            </p:txEl>
                                          </p:spTgt>
                                        </p:tgtEl>
                                        <p:attrNameLst>
                                          <p:attrName>style.visibility</p:attrName>
                                        </p:attrNameLst>
                                      </p:cBhvr>
                                      <p:to>
                                        <p:strVal val="visible"/>
                                      </p:to>
                                    </p:set>
                                    <p:animEffect transition="in" filter="fade">
                                      <p:cBhvr>
                                        <p:cTn id="39" dur="1000"/>
                                        <p:tgtEl>
                                          <p:spTgt spid="313347">
                                            <p:txEl>
                                              <p:pRg st="6" end="6"/>
                                            </p:txEl>
                                          </p:spTgt>
                                        </p:tgtEl>
                                      </p:cBhvr>
                                    </p:animEffect>
                                    <p:anim calcmode="lin" valueType="num">
                                      <p:cBhvr>
                                        <p:cTn id="40" dur="1000" fill="hold"/>
                                        <p:tgtEl>
                                          <p:spTgt spid="313347">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13347">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13347">
                                            <p:txEl>
                                              <p:pRg st="7" end="7"/>
                                            </p:txEl>
                                          </p:spTgt>
                                        </p:tgtEl>
                                        <p:attrNameLst>
                                          <p:attrName>style.visibility</p:attrName>
                                        </p:attrNameLst>
                                      </p:cBhvr>
                                      <p:to>
                                        <p:strVal val="visible"/>
                                      </p:to>
                                    </p:set>
                                    <p:animEffect transition="in" filter="fade">
                                      <p:cBhvr>
                                        <p:cTn id="44" dur="1000"/>
                                        <p:tgtEl>
                                          <p:spTgt spid="313347">
                                            <p:txEl>
                                              <p:pRg st="7" end="7"/>
                                            </p:txEl>
                                          </p:spTgt>
                                        </p:tgtEl>
                                      </p:cBhvr>
                                    </p:animEffect>
                                    <p:anim calcmode="lin" valueType="num">
                                      <p:cBhvr>
                                        <p:cTn id="45" dur="1000" fill="hold"/>
                                        <p:tgtEl>
                                          <p:spTgt spid="313347">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13347">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13347">
                                            <p:txEl>
                                              <p:pRg st="8" end="8"/>
                                            </p:txEl>
                                          </p:spTgt>
                                        </p:tgtEl>
                                        <p:attrNameLst>
                                          <p:attrName>style.visibility</p:attrName>
                                        </p:attrNameLst>
                                      </p:cBhvr>
                                      <p:to>
                                        <p:strVal val="visible"/>
                                      </p:to>
                                    </p:set>
                                    <p:animEffect transition="in" filter="fade">
                                      <p:cBhvr>
                                        <p:cTn id="49" dur="1000"/>
                                        <p:tgtEl>
                                          <p:spTgt spid="313347">
                                            <p:txEl>
                                              <p:pRg st="8" end="8"/>
                                            </p:txEl>
                                          </p:spTgt>
                                        </p:tgtEl>
                                      </p:cBhvr>
                                    </p:animEffect>
                                    <p:anim calcmode="lin" valueType="num">
                                      <p:cBhvr>
                                        <p:cTn id="50" dur="1000" fill="hold"/>
                                        <p:tgtEl>
                                          <p:spTgt spid="313347">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1334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7</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10" name="Rectangle 5"/>
          <p:cNvSpPr>
            <a:spLocks noGrp="1" noChangeArrowheads="1"/>
          </p:cNvSpPr>
          <p:nvPr>
            <p:ph type="title"/>
          </p:nvPr>
        </p:nvSpPr>
        <p:spPr>
          <a:xfrm>
            <a:off x="404260" y="280800"/>
            <a:ext cx="8307939" cy="363600"/>
          </a:xfrm>
        </p:spPr>
        <p:txBody>
          <a:bodyPr/>
          <a:lstStyle/>
          <a:p>
            <a:r>
              <a:rPr lang="en-US" altLang="en-US" dirty="0" smtClean="0"/>
              <a:t>POTENTIAL COSTS AT  PREMATURE DEATH</a:t>
            </a:r>
            <a:endParaRPr lang="en-CA" altLang="en-US" dirty="0"/>
          </a:p>
        </p:txBody>
      </p:sp>
      <p:sp>
        <p:nvSpPr>
          <p:cNvPr id="11" name="Text Placeholder 3"/>
          <p:cNvSpPr txBox="1">
            <a:spLocks/>
          </p:cNvSpPr>
          <p:nvPr/>
        </p:nvSpPr>
        <p:spPr>
          <a:xfrm>
            <a:off x="418925" y="758370"/>
            <a:ext cx="8305799" cy="375974"/>
          </a:xfrm>
          <a:prstGeom prst="rect">
            <a:avLst/>
          </a:prstGeom>
        </p:spPr>
        <p:txBody>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smtClean="0"/>
              <a:t>EXAMPLE:</a:t>
            </a:r>
          </a:p>
          <a:p>
            <a:r>
              <a:rPr lang="en-US" dirty="0" smtClean="0"/>
              <a:t>Client Profile: </a:t>
            </a:r>
            <a:br>
              <a:rPr lang="en-US" dirty="0" smtClean="0"/>
            </a:br>
            <a:r>
              <a:rPr lang="en-US" dirty="0" smtClean="0"/>
              <a:t>Couple with 2 children each age 40</a:t>
            </a:r>
            <a:r>
              <a:rPr lang="en-US" dirty="0"/>
              <a:t/>
            </a:r>
            <a:br>
              <a:rPr lang="en-US" dirty="0"/>
            </a:br>
            <a:r>
              <a:rPr lang="en-US" dirty="0" smtClean="0"/>
              <a:t>Identical salaries of $60,000</a:t>
            </a:r>
            <a:br>
              <a:rPr lang="en-US" dirty="0" smtClean="0"/>
            </a:br>
            <a:r>
              <a:rPr lang="en-US" dirty="0" smtClean="0"/>
              <a:t>One of wage earner dies  prematurely </a:t>
            </a:r>
          </a:p>
        </p:txBody>
      </p:sp>
      <p:sp>
        <p:nvSpPr>
          <p:cNvPr id="2" name="Rectangle 1"/>
          <p:cNvSpPr/>
          <p:nvPr/>
        </p:nvSpPr>
        <p:spPr>
          <a:xfrm>
            <a:off x="387789" y="5834512"/>
            <a:ext cx="8001471" cy="215444"/>
          </a:xfrm>
          <a:prstGeom prst="rect">
            <a:avLst/>
          </a:prstGeom>
        </p:spPr>
        <p:txBody>
          <a:bodyPr wrap="square">
            <a:spAutoFit/>
          </a:bodyPr>
          <a:lstStyle/>
          <a:p>
            <a:pPr>
              <a:spcBef>
                <a:spcPct val="50000"/>
              </a:spcBef>
            </a:pPr>
            <a:r>
              <a:rPr lang="en-US" altLang="en-US" sz="800" dirty="0"/>
              <a:t>These values </a:t>
            </a:r>
            <a:r>
              <a:rPr lang="en-US" altLang="en-US" sz="800" dirty="0" smtClean="0"/>
              <a:t>are hypothetical and are </a:t>
            </a:r>
            <a:r>
              <a:rPr lang="en-US" altLang="en-US" sz="800" dirty="0"/>
              <a:t>for illustration purposes only </a:t>
            </a:r>
            <a:r>
              <a:rPr lang="en-CA" sz="800" kern="100" dirty="0"/>
              <a:t>and are not guaranteed.</a:t>
            </a:r>
            <a:endParaRPr lang="en-US" altLang="en-US" sz="800" dirty="0"/>
          </a:p>
        </p:txBody>
      </p:sp>
      <p:graphicFrame>
        <p:nvGraphicFramePr>
          <p:cNvPr id="3" name="Table 2"/>
          <p:cNvGraphicFramePr>
            <a:graphicFrameLocks noGrp="1"/>
          </p:cNvGraphicFramePr>
          <p:nvPr>
            <p:extLst>
              <p:ext uri="{D42A27DB-BD31-4B8C-83A1-F6EECF244321}">
                <p14:modId xmlns:p14="http://schemas.microsoft.com/office/powerpoint/2010/main" val="4089320884"/>
              </p:ext>
            </p:extLst>
          </p:nvPr>
        </p:nvGraphicFramePr>
        <p:xfrm>
          <a:off x="474874" y="2451131"/>
          <a:ext cx="7997371" cy="3249352"/>
        </p:xfrm>
        <a:graphic>
          <a:graphicData uri="http://schemas.openxmlformats.org/drawingml/2006/table">
            <a:tbl>
              <a:tblPr firstRow="1" bandRow="1">
                <a:tableStyleId>{5C22544A-7EE6-4342-B048-85BDC9FD1C3A}</a:tableStyleId>
              </a:tblPr>
              <a:tblGrid>
                <a:gridCol w="5998497"/>
                <a:gridCol w="1998874"/>
              </a:tblGrid>
              <a:tr h="370840">
                <a:tc>
                  <a:txBody>
                    <a:bodyPr/>
                    <a:lstStyle/>
                    <a:p>
                      <a:r>
                        <a:rPr lang="en-US" dirty="0" smtClean="0"/>
                        <a:t>Expenses</a:t>
                      </a:r>
                      <a:endParaRPr lang="en-US" dirty="0"/>
                    </a:p>
                  </a:txBody>
                  <a:tcPr/>
                </a:tc>
                <a:tc>
                  <a:txBody>
                    <a:bodyPr/>
                    <a:lstStyle/>
                    <a:p>
                      <a:r>
                        <a:rPr lang="en-US" altLang="en-US" sz="1800" dirty="0" smtClean="0"/>
                        <a:t> </a:t>
                      </a:r>
                      <a:r>
                        <a:rPr lang="en-US" altLang="en-US" sz="1800" b="1" dirty="0" smtClean="0"/>
                        <a:t>Potential Costs</a:t>
                      </a:r>
                      <a:endParaRPr lang="en-US" dirty="0"/>
                    </a:p>
                  </a:txBody>
                  <a:tcPr/>
                </a:tc>
              </a:tr>
              <a:tr h="370840">
                <a:tc>
                  <a:txBody>
                    <a:bodyPr/>
                    <a:lstStyle/>
                    <a:p>
                      <a:r>
                        <a:rPr lang="en-US" altLang="en-US" sz="1800" dirty="0" smtClean="0"/>
                        <a:t>Final Expenses (funeral costs, probate, etc.)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1800" b="1" dirty="0" smtClean="0"/>
                        <a:t>$30,000</a:t>
                      </a:r>
                    </a:p>
                  </a:txBody>
                  <a:tcPr/>
                </a:tc>
              </a:tr>
              <a:tr h="370840">
                <a:tc>
                  <a:txBody>
                    <a:bodyPr/>
                    <a:lstStyle/>
                    <a:p>
                      <a:r>
                        <a:rPr lang="en-US" altLang="en-US" sz="1800" dirty="0" smtClean="0"/>
                        <a:t>Existing Mortgage Paid Off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1800" b="1" dirty="0" smtClean="0"/>
                        <a:t>$250,000</a:t>
                      </a:r>
                    </a:p>
                  </a:txBody>
                  <a:tcPr/>
                </a:tc>
              </a:tr>
              <a:tr h="485832">
                <a:tc>
                  <a:txBody>
                    <a:bodyPr/>
                    <a:lstStyle/>
                    <a:p>
                      <a:r>
                        <a:rPr lang="en-US" altLang="en-US" sz="1800" dirty="0" smtClean="0"/>
                        <a:t>Education Funding for 2 children (4yrs @ $15,000)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1800" b="1" dirty="0" smtClean="0"/>
                        <a:t>$120,000</a:t>
                      </a:r>
                    </a:p>
                  </a:txBody>
                  <a:tcPr/>
                </a:tc>
              </a:tr>
              <a:tr h="339238">
                <a:tc>
                  <a:txBody>
                    <a:bodyPr/>
                    <a:lstStyle/>
                    <a:p>
                      <a:r>
                        <a:rPr lang="en-US" altLang="en-US" sz="1800" dirty="0" smtClean="0"/>
                        <a:t>Special Bequests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1800" b="1" dirty="0" smtClean="0"/>
                        <a:t>$10,000</a:t>
                      </a:r>
                    </a:p>
                  </a:txBody>
                  <a:tcPr/>
                </a:tc>
              </a:tr>
              <a:tr h="370840">
                <a:tc>
                  <a:txBody>
                    <a:bodyPr/>
                    <a:lstStyle/>
                    <a:p>
                      <a:r>
                        <a:rPr lang="en-US" altLang="en-US" sz="1800" dirty="0" smtClean="0"/>
                        <a:t>Income for family members (Income replacement from diseased spouse for $60,000 per</a:t>
                      </a:r>
                      <a:r>
                        <a:rPr lang="en-US" altLang="en-US" sz="1800" baseline="0" dirty="0" smtClean="0"/>
                        <a:t> year for 25 years (until surviving spouse is age 65) (2.5% discount rate used)</a:t>
                      </a:r>
                      <a:endParaRPr lang="en-US" dirty="0"/>
                    </a:p>
                  </a:txBody>
                  <a:tcPr/>
                </a:tc>
                <a:tc>
                  <a:txBody>
                    <a:bodyPr/>
                    <a:lstStyle/>
                    <a:p>
                      <a:pPr algn="ctr"/>
                      <a:r>
                        <a:rPr lang="en-US" b="1" dirty="0" smtClean="0"/>
                        <a:t>$</a:t>
                      </a:r>
                      <a:r>
                        <a:rPr lang="en-US" b="1" dirty="0" smtClean="0"/>
                        <a:t>1,105,463</a:t>
                      </a:r>
                      <a:endParaRPr lang="en-US" b="1" dirty="0"/>
                    </a:p>
                  </a:txBody>
                  <a:tcPr/>
                </a:tc>
              </a:tr>
              <a:tr h="370840">
                <a:tc>
                  <a:txBody>
                    <a:bodyPr/>
                    <a:lstStyle/>
                    <a:p>
                      <a:r>
                        <a:rPr lang="en-US" dirty="0" smtClean="0"/>
                        <a:t>Total</a:t>
                      </a:r>
                      <a:endParaRPr lang="en-US" dirty="0"/>
                    </a:p>
                  </a:txBody>
                  <a:tcPr/>
                </a:tc>
                <a:tc>
                  <a:txBody>
                    <a:bodyPr/>
                    <a:lstStyle/>
                    <a:p>
                      <a:pPr algn="ctr"/>
                      <a:r>
                        <a:rPr lang="en-US" b="1" dirty="0" smtClean="0"/>
                        <a:t>$1,515,463</a:t>
                      </a:r>
                      <a:endParaRPr lang="en-US" b="1" dirty="0"/>
                    </a:p>
                  </a:txBody>
                  <a:tcPr/>
                </a:tc>
              </a:tr>
            </a:tbl>
          </a:graphicData>
        </a:graphic>
      </p:graphicFrame>
    </p:spTree>
    <p:extLst>
      <p:ext uri="{BB962C8B-B14F-4D97-AF65-F5344CB8AC3E}">
        <p14:creationId xmlns:p14="http://schemas.microsoft.com/office/powerpoint/2010/main" val="280813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21" name="Rectangle 5"/>
          <p:cNvSpPr>
            <a:spLocks noGrp="1" noChangeArrowheads="1"/>
          </p:cNvSpPr>
          <p:nvPr>
            <p:ph type="title"/>
          </p:nvPr>
        </p:nvSpPr>
        <p:spPr/>
        <p:txBody>
          <a:bodyPr/>
          <a:lstStyle/>
          <a:p>
            <a:r>
              <a:rPr lang="en-US" altLang="en-US" dirty="0" smtClean="0"/>
              <a:t>WHERE WILL THIS MONEY COME FROM?</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8</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smtClean="0"/>
              <a:t>Liquidate existing assets;</a:t>
            </a:r>
          </a:p>
          <a:p>
            <a:pPr marL="146304" lvl="1" indent="-146304">
              <a:spcBef>
                <a:spcPts val="600"/>
              </a:spcBef>
              <a:spcAft>
                <a:spcPts val="1200"/>
              </a:spcAft>
              <a:buClr>
                <a:schemeClr val="accent6"/>
              </a:buClr>
              <a:buFont typeface="Arial" panose="020B0604020202020204" pitchFamily="34" charset="0"/>
              <a:buChar char="•"/>
            </a:pPr>
            <a:r>
              <a:rPr lang="en-US" altLang="en-US" dirty="0" smtClean="0"/>
              <a:t>Existing </a:t>
            </a:r>
            <a:r>
              <a:rPr lang="en-US" altLang="en-US" dirty="0"/>
              <a:t>life </a:t>
            </a:r>
            <a:r>
              <a:rPr lang="en-US" altLang="en-US" dirty="0" smtClean="0"/>
              <a:t>insurance including group life insurance from your employer;</a:t>
            </a:r>
          </a:p>
          <a:p>
            <a:pPr lvl="1">
              <a:spcBef>
                <a:spcPts val="600"/>
              </a:spcBef>
              <a:spcAft>
                <a:spcPts val="1200"/>
              </a:spcAft>
              <a:buClr>
                <a:schemeClr val="accent6"/>
              </a:buClr>
            </a:pPr>
            <a:r>
              <a:rPr lang="en-US" altLang="en-US" b="1" dirty="0" smtClean="0"/>
              <a:t>Will this be enough </a:t>
            </a:r>
            <a:r>
              <a:rPr lang="en-US" altLang="en-US" b="1" dirty="0"/>
              <a:t>to cover existing </a:t>
            </a:r>
            <a:r>
              <a:rPr lang="en-US" altLang="en-US" b="1" dirty="0" smtClean="0"/>
              <a:t>needs, </a:t>
            </a:r>
            <a:r>
              <a:rPr lang="en-US" altLang="en-US" b="1" dirty="0"/>
              <a:t>and if </a:t>
            </a:r>
            <a:r>
              <a:rPr lang="en-US" altLang="en-US" b="1" dirty="0" smtClean="0"/>
              <a:t>not, </a:t>
            </a:r>
            <a:r>
              <a:rPr lang="en-US" altLang="en-US" b="1" dirty="0"/>
              <a:t>where will additional funds come </a:t>
            </a:r>
            <a:r>
              <a:rPr lang="en-US" altLang="en-US" b="1" dirty="0" smtClean="0"/>
              <a:t>from to the possible costs of premature death?</a:t>
            </a:r>
            <a:endParaRPr lang="en-CA" altLang="en-US" b="1" dirty="0"/>
          </a:p>
          <a:p>
            <a:pPr marL="146304" lvl="1" indent="-146304">
              <a:spcBef>
                <a:spcPts val="600"/>
              </a:spcBef>
              <a:spcAft>
                <a:spcPts val="1200"/>
              </a:spcAft>
              <a:buClr>
                <a:schemeClr val="accent6"/>
              </a:buClr>
              <a:buFont typeface="Arial" panose="020B0604020202020204" pitchFamily="34" charset="0"/>
              <a:buChar char="•"/>
            </a:pPr>
            <a:endParaRPr lang="en-US" altLang="en-US" dirty="0"/>
          </a:p>
          <a:p>
            <a:pPr marL="285750" indent="-285750">
              <a:buClr>
                <a:schemeClr val="accent6"/>
              </a:buClr>
              <a:buFont typeface="Arial" panose="020B0604020202020204" pitchFamily="34" charset="0"/>
              <a:buChar char="•"/>
            </a:pPr>
            <a:endParaRPr lang="en-CA" altLang="en-US" dirty="0"/>
          </a:p>
        </p:txBody>
      </p:sp>
    </p:spTree>
    <p:extLst>
      <p:ext uri="{BB962C8B-B14F-4D97-AF65-F5344CB8AC3E}">
        <p14:creationId xmlns:p14="http://schemas.microsoft.com/office/powerpoint/2010/main" val="95333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1301" name="Rectangle 5"/>
          <p:cNvSpPr>
            <a:spLocks noGrp="1" noChangeArrowheads="1"/>
          </p:cNvSpPr>
          <p:nvPr>
            <p:ph type="title"/>
          </p:nvPr>
        </p:nvSpPr>
        <p:spPr/>
        <p:txBody>
          <a:bodyPr/>
          <a:lstStyle/>
          <a:p>
            <a:r>
              <a:rPr lang="en-US" altLang="en-US" dirty="0" smtClean="0"/>
              <a:t>ESTATE CREATION VS. PRESERVATION</a:t>
            </a:r>
            <a:endParaRPr lang="en-CA" altLang="en-US" dirty="0"/>
          </a:p>
        </p:txBody>
      </p:sp>
      <p:sp>
        <p:nvSpPr>
          <p:cNvPr id="5" name="Date Placeholder 3"/>
          <p:cNvSpPr txBox="1">
            <a:spLocks/>
          </p:cNvSpPr>
          <p:nvPr/>
        </p:nvSpPr>
        <p:spPr>
          <a:xfrm>
            <a:off x="835200" y="6354000"/>
            <a:ext cx="1080000" cy="198000"/>
          </a:xfrm>
          <a:prstGeom prst="rect">
            <a:avLst/>
          </a:prstGeom>
        </p:spPr>
        <p:txBody>
          <a:bodyPr vert="horz" lIns="0" tIns="0" rIns="0" bIns="0" rtlCol="0" anchor="b" anchorCtr="0"/>
          <a:lstStyle>
            <a:defPPr>
              <a:defRPr lang="en-US"/>
            </a:defPPr>
            <a:lvl1pPr marL="0" algn="l" defTabSz="914400" rtl="0" eaLnBrk="1" latinLnBrk="0" hangingPunct="1">
              <a:defRPr sz="900" kern="1200">
                <a:solidFill>
                  <a:srgbClr val="4B4F5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C07CD3-EC45-5F48-89C0-A9B94665E40C}" type="datetime4">
              <a:rPr lang="en-US" sz="800" smtClean="0"/>
              <a:pPr/>
              <a:t>2016, June, 6</a:t>
            </a:fld>
            <a:endParaRPr lang="en-GB" sz="800" dirty="0"/>
          </a:p>
        </p:txBody>
      </p:sp>
      <p:sp>
        <p:nvSpPr>
          <p:cNvPr id="6" name="Slide Number Placeholder 6"/>
          <p:cNvSpPr txBox="1">
            <a:spLocks/>
          </p:cNvSpPr>
          <p:nvPr/>
        </p:nvSpPr>
        <p:spPr>
          <a:xfrm>
            <a:off x="441700" y="6354000"/>
            <a:ext cx="327600" cy="198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5B621E3-93B7-4D21-B912-57376FAAC5A7}" type="slidenum">
              <a:rPr lang="en-GB" sz="800" smtClean="0"/>
              <a:pPr/>
              <a:t>9</a:t>
            </a:fld>
            <a:endParaRPr lang="en-GB" sz="800" dirty="0"/>
          </a:p>
        </p:txBody>
      </p:sp>
      <p:sp>
        <p:nvSpPr>
          <p:cNvPr id="7" name="Footer Placeholder 2"/>
          <p:cNvSpPr>
            <a:spLocks noGrp="1"/>
          </p:cNvSpPr>
          <p:nvPr>
            <p:ph type="ftr" sz="quarter" idx="4294967295"/>
          </p:nvPr>
        </p:nvSpPr>
        <p:spPr>
          <a:xfrm>
            <a:off x="1981100" y="6372925"/>
            <a:ext cx="5042000" cy="214699"/>
          </a:xfrm>
          <a:prstGeom prst="rect">
            <a:avLst/>
          </a:prstGeom>
        </p:spPr>
        <p:txBody>
          <a:bodyPr anchor="ctr"/>
          <a:lstStyle/>
          <a:p>
            <a:r>
              <a:rPr lang="en-GB" sz="800" dirty="0"/>
              <a:t>RBC Wealth Management Financial Services Inc.  |  </a:t>
            </a:r>
            <a:r>
              <a:rPr lang="en-GB" sz="800" dirty="0" smtClean="0"/>
              <a:t>Risk Management and Estate Planning</a:t>
            </a:r>
            <a:endParaRPr lang="en-GB" sz="800" dirty="0"/>
          </a:p>
        </p:txBody>
      </p:sp>
      <p:sp>
        <p:nvSpPr>
          <p:cNvPr id="8" name="Rectangle 3"/>
          <p:cNvSpPr txBox="1">
            <a:spLocks noChangeArrowheads="1"/>
          </p:cNvSpPr>
          <p:nvPr/>
        </p:nvSpPr>
        <p:spPr>
          <a:xfrm>
            <a:off x="431800" y="1396799"/>
            <a:ext cx="8280400" cy="443398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46304" lvl="1" indent="-146304">
              <a:spcBef>
                <a:spcPts val="600"/>
              </a:spcBef>
              <a:spcAft>
                <a:spcPts val="1200"/>
              </a:spcAft>
              <a:buClr>
                <a:schemeClr val="accent6"/>
              </a:buClr>
              <a:buFont typeface="Arial" panose="020B0604020202020204" pitchFamily="34" charset="0"/>
              <a:buChar char="•"/>
            </a:pPr>
            <a:r>
              <a:rPr lang="en-US" altLang="en-US" dirty="0" smtClean="0"/>
              <a:t>During </a:t>
            </a:r>
            <a:r>
              <a:rPr lang="en-US" altLang="en-US" dirty="0"/>
              <a:t>your younger years </a:t>
            </a:r>
            <a:r>
              <a:rPr lang="en-US" altLang="en-US" dirty="0" smtClean="0"/>
              <a:t>your concerns are focused on wealth protection should something unexpected happen to you;</a:t>
            </a:r>
          </a:p>
          <a:p>
            <a:pPr marL="146304" lvl="1" indent="-146304">
              <a:spcBef>
                <a:spcPts val="600"/>
              </a:spcBef>
              <a:spcAft>
                <a:spcPts val="1200"/>
              </a:spcAft>
              <a:buClr>
                <a:schemeClr val="accent6"/>
              </a:buClr>
              <a:buFont typeface="Arial" panose="020B0604020202020204" pitchFamily="34" charset="0"/>
              <a:buChar char="•"/>
            </a:pPr>
            <a:r>
              <a:rPr lang="en-CA" altLang="en-US" dirty="0" smtClean="0"/>
              <a:t>As </a:t>
            </a:r>
            <a:r>
              <a:rPr lang="en-CA" altLang="en-US" dirty="0"/>
              <a:t>you age, </a:t>
            </a:r>
            <a:r>
              <a:rPr lang="en-CA" altLang="en-US" dirty="0" smtClean="0"/>
              <a:t>people often </a:t>
            </a:r>
            <a:r>
              <a:rPr lang="en-CA" altLang="en-US" dirty="0"/>
              <a:t>become more concerned with preserving </a:t>
            </a:r>
            <a:r>
              <a:rPr lang="en-CA" altLang="en-US" dirty="0" smtClean="0"/>
              <a:t>the wealth they have created.</a:t>
            </a:r>
            <a:endParaRPr lang="en-US" altLang="en-US" dirty="0" smtClean="0"/>
          </a:p>
          <a:p>
            <a:pPr>
              <a:buClr>
                <a:schemeClr val="accent6"/>
              </a:buClr>
            </a:pPr>
            <a:endParaRPr lang="en-CA" altLang="en-US" dirty="0"/>
          </a:p>
        </p:txBody>
      </p:sp>
    </p:spTree>
    <p:extLst>
      <p:ext uri="{BB962C8B-B14F-4D97-AF65-F5344CB8AC3E}">
        <p14:creationId xmlns:p14="http://schemas.microsoft.com/office/powerpoint/2010/main" val="378116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eneral use">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7AFBF"/>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200" dirty="0" smtClean="0"/>
        </a:defPPr>
      </a:lstStyle>
    </a:txDef>
  </a:objectDefaults>
  <a:extraClrSchemeLst/>
  <a:extLst>
    <a:ext uri="{05A4C25C-085E-4340-85A3-A5531E510DB2}">
      <thm15:themeFamily xmlns:thm15="http://schemas.microsoft.com/office/thememl/2012/main" xmlns="" name="PowerPoint_Template_2015d" id="{F6E0DD43-18B0-48DE-B8FB-514BD942DF70}" vid="{8C0DAF11-5D43-4C73-B217-32C093ED8FD1}"/>
    </a:ext>
  </a:extLst>
</a:theme>
</file>

<file path=ppt/theme/theme2.xml><?xml version="1.0" encoding="utf-8"?>
<a:theme xmlns:a="http://schemas.openxmlformats.org/drawingml/2006/main" name="Title+Slide">
  <a:themeElements>
    <a:clrScheme name="Title+Slide 1">
      <a:dk1>
        <a:srgbClr val="7B7A77"/>
      </a:dk1>
      <a:lt1>
        <a:srgbClr val="FFFFFF"/>
      </a:lt1>
      <a:dk2>
        <a:srgbClr val="906646"/>
      </a:dk2>
      <a:lt2>
        <a:srgbClr val="685B4E"/>
      </a:lt2>
      <a:accent1>
        <a:srgbClr val="002144"/>
      </a:accent1>
      <a:accent2>
        <a:srgbClr val="9D8954"/>
      </a:accent2>
      <a:accent3>
        <a:srgbClr val="FFFFFF"/>
      </a:accent3>
      <a:accent4>
        <a:srgbClr val="686765"/>
      </a:accent4>
      <a:accent5>
        <a:srgbClr val="AAABB0"/>
      </a:accent5>
      <a:accent6>
        <a:srgbClr val="8E7C4B"/>
      </a:accent6>
      <a:hlink>
        <a:srgbClr val="8499A6"/>
      </a:hlink>
      <a:folHlink>
        <a:srgbClr val="707A78"/>
      </a:folHlink>
    </a:clrScheme>
    <a:fontScheme name="Title+Slide">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Title+Slide 1">
        <a:dk1>
          <a:srgbClr val="7B7A77"/>
        </a:dk1>
        <a:lt1>
          <a:srgbClr val="FFFFFF"/>
        </a:lt1>
        <a:dk2>
          <a:srgbClr val="906646"/>
        </a:dk2>
        <a:lt2>
          <a:srgbClr val="685B4E"/>
        </a:lt2>
        <a:accent1>
          <a:srgbClr val="002144"/>
        </a:accent1>
        <a:accent2>
          <a:srgbClr val="9D8954"/>
        </a:accent2>
        <a:accent3>
          <a:srgbClr val="FFFFFF"/>
        </a:accent3>
        <a:accent4>
          <a:srgbClr val="686765"/>
        </a:accent4>
        <a:accent5>
          <a:srgbClr val="AAABB0"/>
        </a:accent5>
        <a:accent6>
          <a:srgbClr val="8E7C4B"/>
        </a:accent6>
        <a:hlink>
          <a:srgbClr val="8499A6"/>
        </a:hlink>
        <a:folHlink>
          <a:srgbClr val="707A78"/>
        </a:folHlink>
      </a:clrScheme>
      <a:clrMap bg1="lt1" tx1="dk1" bg2="lt2" tx2="dk2" accent1="accent1" accent2="accent2" accent3="accent3" accent4="accent4" accent5="accent5" accent6="accent6" hlink="hlink" folHlink="folHlink"/>
    </a:extraClrScheme>
    <a:extraClrScheme>
      <a:clrScheme name="Title+Slide 2">
        <a:dk1>
          <a:srgbClr val="685B4E"/>
        </a:dk1>
        <a:lt1>
          <a:srgbClr val="FFFFFF"/>
        </a:lt1>
        <a:dk2>
          <a:srgbClr val="002144"/>
        </a:dk2>
        <a:lt2>
          <a:srgbClr val="906646"/>
        </a:lt2>
        <a:accent1>
          <a:srgbClr val="002144"/>
        </a:accent1>
        <a:accent2>
          <a:srgbClr val="9D8954"/>
        </a:accent2>
        <a:accent3>
          <a:srgbClr val="AAABB0"/>
        </a:accent3>
        <a:accent4>
          <a:srgbClr val="DADADA"/>
        </a:accent4>
        <a:accent5>
          <a:srgbClr val="AAABB0"/>
        </a:accent5>
        <a:accent6>
          <a:srgbClr val="8E7C4B"/>
        </a:accent6>
        <a:hlink>
          <a:srgbClr val="8499A6"/>
        </a:hlink>
        <a:folHlink>
          <a:srgbClr val="707A78"/>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 PPT</Template>
  <TotalTime>17049</TotalTime>
  <Words>3354</Words>
  <Application>Microsoft Office PowerPoint</Application>
  <PresentationFormat>On-screen Show (4:3)</PresentationFormat>
  <Paragraphs>345</Paragraphs>
  <Slides>25</Slides>
  <Notes>22</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General use</vt:lpstr>
      <vt:lpstr>Title+Slide</vt:lpstr>
      <vt:lpstr>PowerPoint Presentation</vt:lpstr>
      <vt:lpstr>TOPICS</vt:lpstr>
      <vt:lpstr>PowerPoint Presentation</vt:lpstr>
      <vt:lpstr>ESTATE PLANNING MYTHS</vt:lpstr>
      <vt:lpstr>EXPOSING THE TRUTH</vt:lpstr>
      <vt:lpstr>POTENTIAL COSTS AND RISKS OF PREMATURE DEATH</vt:lpstr>
      <vt:lpstr>POTENTIAL COSTS AT  PREMATURE DEATH</vt:lpstr>
      <vt:lpstr>WHERE WILL THIS MONEY COME FROM?</vt:lpstr>
      <vt:lpstr>ESTATE CREATION VS. PRESERVATION</vt:lpstr>
      <vt:lpstr>ESTATE FUNDING SOLUTIONS</vt:lpstr>
      <vt:lpstr>WHAT CAN LIFE INSURANCE DO FOR YOU?</vt:lpstr>
      <vt:lpstr>WHAT ARE THE AGE REQUIREMENTS TO PURCHASE LIFE INSURANCE?</vt:lpstr>
      <vt:lpstr>QUALIFYING FOR LIFE INSURANCE</vt:lpstr>
      <vt:lpstr>ARE LIFE INSURANCE PREMIUMS HIGHER FOR SMOKERS?</vt:lpstr>
      <vt:lpstr>DOES LIFE EXPECTANCY IMPACT THE COST OF INSURANCE?</vt:lpstr>
      <vt:lpstr>PowerPoint Presentation</vt:lpstr>
      <vt:lpstr>PowerPoint Presentation</vt:lpstr>
      <vt:lpstr>HOW MUCH DOES LIFE INSURANCE COST?</vt:lpstr>
      <vt:lpstr>PowerPoint Presentation</vt:lpstr>
      <vt:lpstr>PowerPoint Presentation</vt:lpstr>
      <vt:lpstr>PowerPoint Presentation</vt:lpstr>
      <vt:lpstr>ESTATE CREATION VS. PRESERVATION USING LIFE INSURANCE</vt:lpstr>
      <vt:lpstr>APPLICATION PROCESS FOR LIFE INSURANCE</vt:lpstr>
      <vt:lpstr>SUMMARY</vt:lpstr>
      <vt:lpstr>PowerPoint Presentation</vt:lpstr>
    </vt:vector>
  </TitlesOfParts>
  <Company>RBC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 Cuff</dc:creator>
  <cp:lastModifiedBy>Adam Littlejohn</cp:lastModifiedBy>
  <cp:revision>134</cp:revision>
  <cp:lastPrinted>2015-11-06T21:43:11Z</cp:lastPrinted>
  <dcterms:created xsi:type="dcterms:W3CDTF">2015-12-05T16:16:55Z</dcterms:created>
  <dcterms:modified xsi:type="dcterms:W3CDTF">2016-06-06T13:05:47Z</dcterms:modified>
</cp:coreProperties>
</file>