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89" r:id="rId1"/>
  </p:sldMasterIdLst>
  <p:notesMasterIdLst>
    <p:notesMasterId r:id="rId10"/>
  </p:notesMasterIdLst>
  <p:handoutMasterIdLst>
    <p:handoutMasterId r:id="rId11"/>
  </p:handoutMasterIdLst>
  <p:sldIdLst>
    <p:sldId id="281" r:id="rId2"/>
    <p:sldId id="285" r:id="rId3"/>
    <p:sldId id="354" r:id="rId4"/>
    <p:sldId id="355" r:id="rId5"/>
    <p:sldId id="364" r:id="rId6"/>
    <p:sldId id="356" r:id="rId7"/>
    <p:sldId id="357" r:id="rId8"/>
    <p:sldId id="363"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s" id="{A51B0510-7526-4DDD-A422-D1B40747E048}">
          <p14:sldIdLst>
            <p14:sldId id="281"/>
          </p14:sldIdLst>
        </p14:section>
        <p14:section name="Section Titles" id="{12F37DB6-66E8-4A38-BADA-1797561F0CF1}">
          <p14:sldIdLst>
            <p14:sldId id="285"/>
          </p14:sldIdLst>
        </p14:section>
        <p14:section name="Text Slides" id="{57B59094-7117-4099-89EB-D275D32B15B0}">
          <p14:sldIdLst>
            <p14:sldId id="354"/>
            <p14:sldId id="355"/>
            <p14:sldId id="364"/>
            <p14:sldId id="356"/>
            <p14:sldId id="357"/>
            <p14:sldId id="363"/>
          </p14:sldIdLst>
        </p14:section>
        <p14:section name="Tables" id="{4A2FBFB7-885F-4199-BC41-ECD1796C50D4}">
          <p14:sldIdLst/>
        </p14:section>
        <p14:section name="Charts and Graphs" id="{DA825C94-EED8-42C4-A8C9-7119840792E4}">
          <p14:sldIdLst/>
        </p14:section>
        <p14:section name="Statement Slides" id="{E4B4B337-7C34-4B57-87CC-9484765DA7C4}">
          <p14:sldIdLst/>
        </p14:section>
        <p14:section name="Thank you Slide" id="{D902342B-5EEA-40DB-BCEF-8EA600FAA45C}">
          <p14:sldIdLst/>
        </p14:section>
        <p14:section name="Our PowerPoint colour palette" id="{46F5F8C2-2F8E-4D4C-BC2E-7AC868125DC2}">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567"/>
    <a:srgbClr val="293C60"/>
    <a:srgbClr val="4B4F54"/>
    <a:srgbClr val="51B5E0"/>
    <a:srgbClr val="000000"/>
    <a:srgbClr val="C1B5A5"/>
    <a:srgbClr val="87AFBF"/>
    <a:srgbClr val="F93F26"/>
    <a:srgbClr val="AABA0A"/>
    <a:srgbClr val="D6CE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67" autoAdjust="0"/>
    <p:restoredTop sz="89397" autoAdjust="0"/>
  </p:normalViewPr>
  <p:slideViewPr>
    <p:cSldViewPr snapToGrid="0" showGuides="1">
      <p:cViewPr varScale="1">
        <p:scale>
          <a:sx n="104" d="100"/>
          <a:sy n="104" d="100"/>
        </p:scale>
        <p:origin x="2268" y="102"/>
      </p:cViewPr>
      <p:guideLst>
        <p:guide orient="horz" pos="2160"/>
        <p:guide pos="2880"/>
      </p:guideLst>
    </p:cSldViewPr>
  </p:slideViewPr>
  <p:notesTextViewPr>
    <p:cViewPr>
      <p:scale>
        <a:sx n="1" d="1"/>
        <a:sy n="1" d="1"/>
      </p:scale>
      <p:origin x="0" y="0"/>
    </p:cViewPr>
  </p:notesTextViewPr>
  <p:sorterViewPr>
    <p:cViewPr>
      <p:scale>
        <a:sx n="20" d="100"/>
        <a:sy n="20" d="100"/>
      </p:scale>
      <p:origin x="0" y="0"/>
    </p:cViewPr>
  </p:sorterViewPr>
  <p:notesViewPr>
    <p:cSldViewPr snapToGrid="0" showGuides="1">
      <p:cViewPr varScale="1">
        <p:scale>
          <a:sx n="51" d="100"/>
          <a:sy n="51" d="100"/>
        </p:scale>
        <p:origin x="-2318" y="-8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7B4C8B2-A7DB-42C3-9F99-3039C5C94690}" type="datetimeFigureOut">
              <a:rPr lang="en-GB" smtClean="0"/>
              <a:t>10/04/2018</a:t>
            </a:fld>
            <a:endParaRPr lang="en-GB"/>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8CF73439-917E-4819-A304-561D45CA53E6}" type="slidenum">
              <a:rPr lang="en-GB" smtClean="0"/>
              <a:t>‹#›</a:t>
            </a:fld>
            <a:endParaRPr lang="en-GB"/>
          </a:p>
        </p:txBody>
      </p:sp>
    </p:spTree>
    <p:extLst>
      <p:ext uri="{BB962C8B-B14F-4D97-AF65-F5344CB8AC3E}">
        <p14:creationId xmlns:p14="http://schemas.microsoft.com/office/powerpoint/2010/main" val="24033540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5F033A9-7130-4998-8CC8-1B5FE87710ED}" type="datetimeFigureOut">
              <a:rPr lang="en-GB" smtClean="0"/>
              <a:t>10/04/2018</a:t>
            </a:fld>
            <a:endParaRPr lang="en-GB"/>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378AAFC-4B30-4204-9849-0711C279DE3B}" type="slidenum">
              <a:rPr lang="en-GB" smtClean="0"/>
              <a:t>‹#›</a:t>
            </a:fld>
            <a:endParaRPr lang="en-GB"/>
          </a:p>
        </p:txBody>
      </p:sp>
    </p:spTree>
    <p:extLst>
      <p:ext uri="{BB962C8B-B14F-4D97-AF65-F5344CB8AC3E}">
        <p14:creationId xmlns:p14="http://schemas.microsoft.com/office/powerpoint/2010/main" val="7457088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378AAFC-4B30-4204-9849-0711C279DE3B}" type="slidenum">
              <a:rPr lang="en-GB" smtClean="0"/>
              <a:t>3</a:t>
            </a:fld>
            <a:endParaRPr lang="en-GB"/>
          </a:p>
        </p:txBody>
      </p:sp>
    </p:spTree>
    <p:extLst>
      <p:ext uri="{BB962C8B-B14F-4D97-AF65-F5344CB8AC3E}">
        <p14:creationId xmlns:p14="http://schemas.microsoft.com/office/powerpoint/2010/main" val="31897247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creen (2)">
    <p:bg>
      <p:bgPr>
        <a:solidFill>
          <a:srgbClr val="FFFFFF"/>
        </a:solidFill>
        <a:effectLst/>
      </p:bgPr>
    </p:bg>
    <p:spTree>
      <p:nvGrpSpPr>
        <p:cNvPr id="1" name=""/>
        <p:cNvGrpSpPr/>
        <p:nvPr/>
      </p:nvGrpSpPr>
      <p:grpSpPr>
        <a:xfrm>
          <a:off x="0" y="0"/>
          <a:ext cx="0" cy="0"/>
          <a:chOff x="0" y="0"/>
          <a:chExt cx="0" cy="0"/>
        </a:xfrm>
      </p:grpSpPr>
      <p:sp>
        <p:nvSpPr>
          <p:cNvPr id="4" name="Rectangle 3"/>
          <p:cNvSpPr/>
          <p:nvPr userDrawn="1"/>
        </p:nvSpPr>
        <p:spPr bwMode="hidden">
          <a:xfrm>
            <a:off x="0" y="5467149"/>
            <a:ext cx="9144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WM_DS_LogoDes_H_rgb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59272" y="5867708"/>
            <a:ext cx="2852928" cy="638448"/>
          </a:xfrm>
          <a:prstGeom prst="rect">
            <a:avLst/>
          </a:prstGeom>
        </p:spPr>
      </p:pic>
      <p:pic>
        <p:nvPicPr>
          <p:cNvPr id="17" name="Picture 16"/>
          <p:cNvPicPr>
            <a:picLocks noChangeAspect="1"/>
          </p:cNvPicPr>
          <p:nvPr userDrawn="1"/>
        </p:nvPicPr>
        <p:blipFill rotWithShape="1">
          <a:blip r:embed="rId3" cstate="print">
            <a:extLst>
              <a:ext uri="{28A0092B-C50C-407E-A947-70E740481C1C}">
                <a14:useLocalDpi xmlns:a14="http://schemas.microsoft.com/office/drawing/2010/main" val="0"/>
              </a:ext>
            </a:extLst>
          </a:blip>
          <a:srcRect r="1143" b="1143"/>
          <a:stretch/>
        </p:blipFill>
        <p:spPr>
          <a:xfrm>
            <a:off x="0" y="0"/>
            <a:ext cx="9144000" cy="5487000"/>
          </a:xfrm>
          <a:prstGeom prst="rect">
            <a:avLst/>
          </a:prstGeom>
        </p:spPr>
      </p:pic>
      <p:sp>
        <p:nvSpPr>
          <p:cNvPr id="10" name="Text Placeholder 9"/>
          <p:cNvSpPr>
            <a:spLocks noGrp="1"/>
          </p:cNvSpPr>
          <p:nvPr>
            <p:ph type="body" sz="quarter" idx="13" hasCustomPrompt="1"/>
          </p:nvPr>
        </p:nvSpPr>
        <p:spPr>
          <a:xfrm>
            <a:off x="431800" y="1366786"/>
            <a:ext cx="5689600"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smtClean="0"/>
              <a:t>Arial 30pt presentation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ext Placeholder 9"/>
          <p:cNvSpPr>
            <a:spLocks noGrp="1"/>
          </p:cNvSpPr>
          <p:nvPr>
            <p:ph type="body" sz="quarter" idx="14" hasCustomPrompt="1"/>
          </p:nvPr>
        </p:nvSpPr>
        <p:spPr>
          <a:xfrm>
            <a:off x="441700" y="5871325"/>
            <a:ext cx="5689600"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smtClean="0"/>
              <a:t>Arial 16pt presenter name</a:t>
            </a:r>
          </a:p>
        </p:txBody>
      </p:sp>
      <p:sp>
        <p:nvSpPr>
          <p:cNvPr id="12" name="Text Placeholder 9"/>
          <p:cNvSpPr>
            <a:spLocks noGrp="1"/>
          </p:cNvSpPr>
          <p:nvPr>
            <p:ph type="body" sz="quarter" idx="15" hasCustomPrompt="1"/>
          </p:nvPr>
        </p:nvSpPr>
        <p:spPr>
          <a:xfrm>
            <a:off x="441700" y="6210000"/>
            <a:ext cx="5689600"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smtClean="0"/>
              <a:t>Date | RBC Dominion Securities Inc.</a:t>
            </a:r>
            <a:endParaRPr lang="en-GB" dirty="0"/>
          </a:p>
        </p:txBody>
      </p:sp>
      <p:sp>
        <p:nvSpPr>
          <p:cNvPr id="9" name="TextBox 8"/>
          <p:cNvSpPr txBox="1"/>
          <p:nvPr userDrawn="1"/>
        </p:nvSpPr>
        <p:spPr>
          <a:xfrm>
            <a:off x="419100" y="190500"/>
            <a:ext cx="8432800" cy="52322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RBC Dominion Securities Inc. </a:t>
            </a:r>
            <a:endParaRPr lang="en-GB" sz="1600" dirty="0" smtClean="0"/>
          </a:p>
          <a:p>
            <a:endParaRPr lang="en-US" sz="1200" dirty="0" smtClean="0"/>
          </a:p>
        </p:txBody>
      </p:sp>
    </p:spTree>
    <p:extLst>
      <p:ext uri="{BB962C8B-B14F-4D97-AF65-F5344CB8AC3E}">
        <p14:creationId xmlns:p14="http://schemas.microsoft.com/office/powerpoint/2010/main" val="8776850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16786" y="280800"/>
            <a:ext cx="8307939" cy="363600"/>
          </a:xfrm>
        </p:spPr>
        <p:txBody>
          <a:bodyPr/>
          <a:lstStyle/>
          <a:p>
            <a:r>
              <a:rPr lang="en-US" smtClean="0"/>
              <a:t>Click to edit Master title style</a:t>
            </a:r>
            <a:endParaRPr lang="en-US" dirty="0"/>
          </a:p>
        </p:txBody>
      </p:sp>
      <p:sp>
        <p:nvSpPr>
          <p:cNvPr id="7" name="Date Placeholder 6"/>
          <p:cNvSpPr>
            <a:spLocks noGrp="1"/>
          </p:cNvSpPr>
          <p:nvPr>
            <p:ph type="dt" sz="half" idx="10"/>
          </p:nvPr>
        </p:nvSpPr>
        <p:spPr/>
        <p:txBody>
          <a:bodyPr/>
          <a:lstStyle/>
          <a:p>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18925"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4" name="Table Placeholder 3"/>
          <p:cNvSpPr>
            <a:spLocks noGrp="1"/>
          </p:cNvSpPr>
          <p:nvPr>
            <p:ph type="tbl" sz="quarter" idx="14"/>
          </p:nvPr>
        </p:nvSpPr>
        <p:spPr>
          <a:xfrm>
            <a:off x="431800" y="1449388"/>
            <a:ext cx="8289925" cy="4319587"/>
          </a:xfrm>
        </p:spPr>
        <p:txBody>
          <a:bodyPr/>
          <a:lstStyle>
            <a:lvl1pPr>
              <a:defRPr sz="1200"/>
            </a:lvl1pPr>
          </a:lstStyle>
          <a:p>
            <a:r>
              <a:rPr lang="en-US" smtClean="0"/>
              <a:t>Click icon to add table</a:t>
            </a:r>
            <a:endParaRPr lang="en-GB" dirty="0"/>
          </a:p>
        </p:txBody>
      </p:sp>
      <p:sp>
        <p:nvSpPr>
          <p:cNvPr id="3" name="Footer Placeholder 2"/>
          <p:cNvSpPr>
            <a:spLocks noGrp="1"/>
          </p:cNvSpPr>
          <p:nvPr>
            <p:ph type="ftr" sz="quarter" idx="15"/>
          </p:nvPr>
        </p:nvSpPr>
        <p:spPr/>
        <p:txBody>
          <a:bodyPr/>
          <a:lstStyle/>
          <a:p>
            <a:r>
              <a:rPr lang="en-GB" smtClean="0"/>
              <a:t>RBC Dominion Securities Inc.  |  Portfolio Advisory Group</a:t>
            </a:r>
            <a:endParaRPr lang="en-GB" dirty="0"/>
          </a:p>
        </p:txBody>
      </p:sp>
    </p:spTree>
    <p:extLst>
      <p:ext uri="{BB962C8B-B14F-4D97-AF65-F5344CB8AC3E}">
        <p14:creationId xmlns:p14="http://schemas.microsoft.com/office/powerpoint/2010/main" val="427625380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Text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31800" y="1396799"/>
            <a:ext cx="3888000" cy="4372175"/>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06399"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5" name="Table Placeholder 4"/>
          <p:cNvSpPr>
            <a:spLocks noGrp="1"/>
          </p:cNvSpPr>
          <p:nvPr>
            <p:ph type="tbl" sz="quarter" idx="14"/>
          </p:nvPr>
        </p:nvSpPr>
        <p:spPr>
          <a:xfrm>
            <a:off x="4572000" y="1449388"/>
            <a:ext cx="4159250" cy="4319587"/>
          </a:xfrm>
        </p:spPr>
        <p:txBody>
          <a:bodyPr/>
          <a:lstStyle>
            <a:lvl1pPr>
              <a:defRPr sz="1200"/>
            </a:lvl1pPr>
          </a:lstStyle>
          <a:p>
            <a:r>
              <a:rPr lang="en-US" smtClean="0"/>
              <a:t>Click icon to add table</a:t>
            </a:r>
            <a:endParaRPr lang="en-GB" dirty="0"/>
          </a:p>
        </p:txBody>
      </p:sp>
      <p:sp>
        <p:nvSpPr>
          <p:cNvPr id="4" name="Footer Placeholder 3"/>
          <p:cNvSpPr>
            <a:spLocks noGrp="1"/>
          </p:cNvSpPr>
          <p:nvPr>
            <p:ph type="ftr" sz="quarter" idx="15"/>
          </p:nvPr>
        </p:nvSpPr>
        <p:spPr/>
        <p:txBody>
          <a:bodyPr/>
          <a:lstStyle/>
          <a:p>
            <a:r>
              <a:rPr lang="en-GB" smtClean="0"/>
              <a:t>RBC Dominion Securities Inc.  |  Portfolio Advisory Group</a:t>
            </a:r>
            <a:endParaRPr lang="en-GB" dirty="0"/>
          </a:p>
        </p:txBody>
      </p:sp>
    </p:spTree>
    <p:extLst>
      <p:ext uri="{BB962C8B-B14F-4D97-AF65-F5344CB8AC3E}">
        <p14:creationId xmlns:p14="http://schemas.microsoft.com/office/powerpoint/2010/main" val="297633805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6"/>
          <p:cNvSpPr>
            <a:spLocks noGrp="1"/>
          </p:cNvSpPr>
          <p:nvPr>
            <p:ph type="dt" sz="half" idx="10"/>
          </p:nvPr>
        </p:nvSpPr>
        <p:spPr/>
        <p:txBody>
          <a:bodyPr/>
          <a:lstStyle/>
          <a:p>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06399"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5" name="Chart Placeholder 4"/>
          <p:cNvSpPr>
            <a:spLocks noGrp="1"/>
          </p:cNvSpPr>
          <p:nvPr>
            <p:ph type="chart" sz="quarter" idx="14"/>
          </p:nvPr>
        </p:nvSpPr>
        <p:spPr>
          <a:xfrm>
            <a:off x="431800" y="1449388"/>
            <a:ext cx="8280400" cy="4319587"/>
          </a:xfrm>
        </p:spPr>
        <p:txBody>
          <a:bodyPr/>
          <a:lstStyle>
            <a:lvl1pPr>
              <a:defRPr sz="1200"/>
            </a:lvl1pPr>
          </a:lstStyle>
          <a:p>
            <a:r>
              <a:rPr lang="en-US" smtClean="0"/>
              <a:t>Click icon to add chart</a:t>
            </a:r>
            <a:endParaRPr lang="en-GB" dirty="0"/>
          </a:p>
        </p:txBody>
      </p:sp>
      <p:sp>
        <p:nvSpPr>
          <p:cNvPr id="3" name="Footer Placeholder 2"/>
          <p:cNvSpPr>
            <a:spLocks noGrp="1"/>
          </p:cNvSpPr>
          <p:nvPr>
            <p:ph type="ftr" sz="quarter" idx="15"/>
          </p:nvPr>
        </p:nvSpPr>
        <p:spPr/>
        <p:txBody>
          <a:bodyPr/>
          <a:lstStyle/>
          <a:p>
            <a:r>
              <a:rPr lang="en-GB" smtClean="0"/>
              <a:t>RBC Dominion Securities Inc.  |  Portfolio Advisory Group</a:t>
            </a:r>
            <a:endParaRPr lang="en-GB" dirty="0"/>
          </a:p>
        </p:txBody>
      </p:sp>
    </p:spTree>
    <p:extLst>
      <p:ext uri="{BB962C8B-B14F-4D97-AF65-F5344CB8AC3E}">
        <p14:creationId xmlns:p14="http://schemas.microsoft.com/office/powerpoint/2010/main" val="31666191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Charts, Text, 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6"/>
          <p:cNvSpPr>
            <a:spLocks noGrp="1"/>
          </p:cNvSpPr>
          <p:nvPr>
            <p:ph type="dt" sz="half" idx="10"/>
          </p:nvPr>
        </p:nvSpPr>
        <p:spPr/>
        <p:txBody>
          <a:bodyPr/>
          <a:lstStyle/>
          <a:p>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06399"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5" name="Chart Placeholder 4"/>
          <p:cNvSpPr>
            <a:spLocks noGrp="1"/>
          </p:cNvSpPr>
          <p:nvPr>
            <p:ph type="chart" sz="quarter" idx="14"/>
          </p:nvPr>
        </p:nvSpPr>
        <p:spPr>
          <a:xfrm>
            <a:off x="431800" y="3778702"/>
            <a:ext cx="2592388" cy="1979612"/>
          </a:xfrm>
        </p:spPr>
        <p:txBody>
          <a:bodyPr/>
          <a:lstStyle>
            <a:lvl1pPr>
              <a:defRPr sz="1200"/>
            </a:lvl1pPr>
          </a:lstStyle>
          <a:p>
            <a:r>
              <a:rPr lang="en-US" smtClean="0"/>
              <a:t>Click icon to add chart</a:t>
            </a:r>
            <a:endParaRPr lang="en-GB" dirty="0"/>
          </a:p>
        </p:txBody>
      </p:sp>
      <p:sp>
        <p:nvSpPr>
          <p:cNvPr id="10" name="Chart Placeholder 4"/>
          <p:cNvSpPr>
            <a:spLocks noGrp="1"/>
          </p:cNvSpPr>
          <p:nvPr>
            <p:ph type="chart" sz="quarter" idx="15"/>
          </p:nvPr>
        </p:nvSpPr>
        <p:spPr>
          <a:xfrm>
            <a:off x="431800" y="1467507"/>
            <a:ext cx="2592388" cy="1979612"/>
          </a:xfrm>
        </p:spPr>
        <p:txBody>
          <a:bodyPr/>
          <a:lstStyle>
            <a:lvl1pPr>
              <a:defRPr sz="1200"/>
            </a:lvl1pPr>
          </a:lstStyle>
          <a:p>
            <a:r>
              <a:rPr lang="en-US" smtClean="0"/>
              <a:t>Click icon to add chart</a:t>
            </a:r>
            <a:endParaRPr lang="en-GB" dirty="0"/>
          </a:p>
        </p:txBody>
      </p:sp>
      <p:sp>
        <p:nvSpPr>
          <p:cNvPr id="11" name="Content Placeholder 2"/>
          <p:cNvSpPr>
            <a:spLocks noGrp="1"/>
          </p:cNvSpPr>
          <p:nvPr>
            <p:ph idx="1"/>
          </p:nvPr>
        </p:nvSpPr>
        <p:spPr>
          <a:xfrm>
            <a:off x="3240088" y="1396799"/>
            <a:ext cx="5472110" cy="3365859"/>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10"/>
          <p:cNvSpPr>
            <a:spLocks noGrp="1"/>
          </p:cNvSpPr>
          <p:nvPr>
            <p:ph type="body" sz="quarter" idx="16" hasCustomPrompt="1"/>
          </p:nvPr>
        </p:nvSpPr>
        <p:spPr>
          <a:xfrm>
            <a:off x="3262828" y="5061818"/>
            <a:ext cx="2604571" cy="696496"/>
          </a:xfrm>
          <a:solidFill>
            <a:schemeClr val="accent3">
              <a:lumMod val="40000"/>
              <a:lumOff val="60000"/>
            </a:schemeClr>
          </a:solidFill>
        </p:spPr>
        <p:txBody>
          <a:bodyPr wrap="square" lIns="162000" tIns="162000" rIns="162000" bIns="162000" anchor="b" anchorCtr="0">
            <a:spAutoFit/>
          </a:bodyPr>
          <a:lstStyle>
            <a:lvl1pPr>
              <a:spcBef>
                <a:spcPts val="0"/>
              </a:spcBef>
              <a:spcAft>
                <a:spcPts val="600"/>
              </a:spcAft>
              <a:defRPr sz="1200" baseline="0">
                <a:solidFill>
                  <a:srgbClr val="4B4F54"/>
                </a:solidFill>
              </a:defRPr>
            </a:lvl1pPr>
            <a:lvl6pPr marL="2286000" indent="0">
              <a:buNone/>
              <a:defRPr/>
            </a:lvl6pPr>
          </a:lstStyle>
          <a:p>
            <a:pPr lvl="0"/>
            <a:r>
              <a:rPr lang="en-GB" dirty="0" smtClean="0"/>
              <a:t>Notes text Arial 12pt, single </a:t>
            </a:r>
            <a:br>
              <a:rPr lang="en-GB" dirty="0" smtClean="0"/>
            </a:br>
            <a:r>
              <a:rPr lang="en-GB" dirty="0" smtClean="0"/>
              <a:t>line space</a:t>
            </a:r>
          </a:p>
        </p:txBody>
      </p:sp>
      <p:sp>
        <p:nvSpPr>
          <p:cNvPr id="3" name="Footer Placeholder 2"/>
          <p:cNvSpPr>
            <a:spLocks noGrp="1"/>
          </p:cNvSpPr>
          <p:nvPr>
            <p:ph type="ftr" sz="quarter" idx="17"/>
          </p:nvPr>
        </p:nvSpPr>
        <p:spPr/>
        <p:txBody>
          <a:bodyPr/>
          <a:lstStyle/>
          <a:p>
            <a:r>
              <a:rPr lang="en-GB" smtClean="0"/>
              <a:t>RBC Dominion Securities Inc.  |  Portfolio Advisory Group</a:t>
            </a:r>
            <a:endParaRPr lang="en-GB" dirty="0"/>
          </a:p>
        </p:txBody>
      </p:sp>
    </p:spTree>
    <p:extLst>
      <p:ext uri="{BB962C8B-B14F-4D97-AF65-F5344CB8AC3E}">
        <p14:creationId xmlns:p14="http://schemas.microsoft.com/office/powerpoint/2010/main" val="286172501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6"/>
          <p:cNvSpPr>
            <a:spLocks noGrp="1"/>
          </p:cNvSpPr>
          <p:nvPr>
            <p:ph type="dt" sz="half" idx="10"/>
          </p:nvPr>
        </p:nvSpPr>
        <p:spPr/>
        <p:txBody>
          <a:bodyPr/>
          <a:lstStyle/>
          <a:p>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06399"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3" name="Footer Placeholder 2"/>
          <p:cNvSpPr>
            <a:spLocks noGrp="1"/>
          </p:cNvSpPr>
          <p:nvPr>
            <p:ph type="ftr" sz="quarter" idx="14"/>
          </p:nvPr>
        </p:nvSpPr>
        <p:spPr/>
        <p:txBody>
          <a:bodyPr/>
          <a:lstStyle/>
          <a:p>
            <a:r>
              <a:rPr lang="en-GB" smtClean="0"/>
              <a:t>RBC Dominion Securities Inc.  |  Portfolio Advisory Group</a:t>
            </a:r>
            <a:endParaRPr lang="en-GB" dirty="0"/>
          </a:p>
        </p:txBody>
      </p:sp>
    </p:spTree>
    <p:extLst>
      <p:ext uri="{BB962C8B-B14F-4D97-AF65-F5344CB8AC3E}">
        <p14:creationId xmlns:p14="http://schemas.microsoft.com/office/powerpoint/2010/main" val="149448538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RBC Dominion Securities Inc.  |  Portfolio Advisory Group</a:t>
            </a: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D446D245-DBB8-7D4D-B057-672536743DC1}" type="slidenum">
              <a:rPr lang="en-US"/>
              <a:pPr>
                <a:defRPr/>
              </a:pPr>
              <a:t>‹#›</a:t>
            </a:fld>
            <a:endParaRPr lang="en-US"/>
          </a:p>
        </p:txBody>
      </p:sp>
    </p:spTree>
    <p:extLst>
      <p:ext uri="{BB962C8B-B14F-4D97-AF65-F5344CB8AC3E}">
        <p14:creationId xmlns:p14="http://schemas.microsoft.com/office/powerpoint/2010/main" val="3431210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creen (1)">
    <p:bg>
      <p:bgPr>
        <a:solidFill>
          <a:srgbClr val="FFFFFF"/>
        </a:solidFill>
        <a:effectLst/>
      </p:bgPr>
    </p:bg>
    <p:spTree>
      <p:nvGrpSpPr>
        <p:cNvPr id="1" name=""/>
        <p:cNvGrpSpPr/>
        <p:nvPr/>
      </p:nvGrpSpPr>
      <p:grpSpPr>
        <a:xfrm>
          <a:off x="0" y="0"/>
          <a:ext cx="0" cy="0"/>
          <a:chOff x="0" y="0"/>
          <a:chExt cx="0" cy="0"/>
        </a:xfrm>
      </p:grpSpPr>
      <p:sp>
        <p:nvSpPr>
          <p:cNvPr id="4" name="Rectangle 3"/>
          <p:cNvSpPr/>
          <p:nvPr userDrawn="1"/>
        </p:nvSpPr>
        <p:spPr bwMode="hidden">
          <a:xfrm>
            <a:off x="0" y="5467149"/>
            <a:ext cx="9144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WM_DS_LogoDes_H_rgb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59272" y="5867708"/>
            <a:ext cx="2852928" cy="638448"/>
          </a:xfrm>
          <a:prstGeom prst="rect">
            <a:avLst/>
          </a:prstGeom>
        </p:spPr>
      </p:pic>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486400"/>
          </a:xfrm>
          <a:prstGeom prst="rect">
            <a:avLst/>
          </a:prstGeom>
        </p:spPr>
      </p:pic>
      <p:sp>
        <p:nvSpPr>
          <p:cNvPr id="10" name="Text Placeholder 9"/>
          <p:cNvSpPr>
            <a:spLocks noGrp="1"/>
          </p:cNvSpPr>
          <p:nvPr>
            <p:ph type="body" sz="quarter" idx="13" hasCustomPrompt="1"/>
          </p:nvPr>
        </p:nvSpPr>
        <p:spPr>
          <a:xfrm>
            <a:off x="3960000" y="954000"/>
            <a:ext cx="4765175"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smtClean="0"/>
              <a:t>Arial 30pt presentation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ext Placeholder 9"/>
          <p:cNvSpPr>
            <a:spLocks noGrp="1"/>
          </p:cNvSpPr>
          <p:nvPr>
            <p:ph type="body" sz="quarter" idx="14" hasCustomPrompt="1"/>
          </p:nvPr>
        </p:nvSpPr>
        <p:spPr>
          <a:xfrm>
            <a:off x="441700" y="5871325"/>
            <a:ext cx="5689600"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smtClean="0"/>
              <a:t>Arial 16pt presenter name</a:t>
            </a:r>
          </a:p>
        </p:txBody>
      </p:sp>
      <p:sp>
        <p:nvSpPr>
          <p:cNvPr id="12" name="Text Placeholder 9"/>
          <p:cNvSpPr>
            <a:spLocks noGrp="1"/>
          </p:cNvSpPr>
          <p:nvPr>
            <p:ph type="body" sz="quarter" idx="15" hasCustomPrompt="1"/>
          </p:nvPr>
        </p:nvSpPr>
        <p:spPr>
          <a:xfrm>
            <a:off x="441700" y="6210000"/>
            <a:ext cx="5689600"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smtClean="0"/>
              <a:t>Date | RBC Dominion Securities Inc. </a:t>
            </a:r>
            <a:endParaRPr lang="en-GB" dirty="0"/>
          </a:p>
        </p:txBody>
      </p:sp>
      <p:sp>
        <p:nvSpPr>
          <p:cNvPr id="3" name="TextBox 2"/>
          <p:cNvSpPr txBox="1"/>
          <p:nvPr userDrawn="1"/>
        </p:nvSpPr>
        <p:spPr>
          <a:xfrm>
            <a:off x="5905500" y="190500"/>
            <a:ext cx="2895600" cy="52322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RBC Dominion Securities Inc. </a:t>
            </a:r>
            <a:endParaRPr lang="en-GB" sz="1600" dirty="0" smtClean="0"/>
          </a:p>
          <a:p>
            <a:endParaRPr lang="en-US" sz="1200" dirty="0" smtClean="0"/>
          </a:p>
        </p:txBody>
      </p:sp>
    </p:spTree>
    <p:extLst>
      <p:ext uri="{BB962C8B-B14F-4D97-AF65-F5344CB8AC3E}">
        <p14:creationId xmlns:p14="http://schemas.microsoft.com/office/powerpoint/2010/main" val="41847298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creen (3)">
    <p:bg>
      <p:bgPr>
        <a:solidFill>
          <a:srgbClr val="FFFFFF"/>
        </a:solidFill>
        <a:effectLst/>
      </p:bgPr>
    </p:bg>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print">
            <a:extLst>
              <a:ext uri="{28A0092B-C50C-407E-A947-70E740481C1C}">
                <a14:useLocalDpi xmlns:a14="http://schemas.microsoft.com/office/drawing/2010/main" val="0"/>
              </a:ext>
            </a:extLst>
          </a:blip>
          <a:srcRect r="1143" b="1143"/>
          <a:stretch/>
        </p:blipFill>
        <p:spPr>
          <a:xfrm>
            <a:off x="0" y="0"/>
            <a:ext cx="9144000" cy="5487000"/>
          </a:xfrm>
          <a:prstGeom prst="rect">
            <a:avLst/>
          </a:prstGeom>
        </p:spPr>
      </p:pic>
      <p:sp>
        <p:nvSpPr>
          <p:cNvPr id="15" name="Text Placeholder 9"/>
          <p:cNvSpPr>
            <a:spLocks noGrp="1"/>
          </p:cNvSpPr>
          <p:nvPr>
            <p:ph type="body" sz="quarter" idx="16" hasCustomPrompt="1"/>
          </p:nvPr>
        </p:nvSpPr>
        <p:spPr>
          <a:xfrm>
            <a:off x="431800" y="1366786"/>
            <a:ext cx="5689600"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smtClean="0"/>
              <a:t>Arial 30pt presentation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6" name="TextBox 15"/>
          <p:cNvSpPr txBox="1"/>
          <p:nvPr userDrawn="1"/>
        </p:nvSpPr>
        <p:spPr>
          <a:xfrm>
            <a:off x="304800" y="190500"/>
            <a:ext cx="8547100" cy="52322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RBC Dominion Securities Inc. </a:t>
            </a:r>
            <a:endParaRPr lang="en-GB" sz="1600" dirty="0" smtClean="0"/>
          </a:p>
          <a:p>
            <a:endParaRPr lang="en-US" sz="1200" dirty="0" smtClean="0"/>
          </a:p>
        </p:txBody>
      </p:sp>
      <p:sp>
        <p:nvSpPr>
          <p:cNvPr id="4" name="Rectangle 3"/>
          <p:cNvSpPr/>
          <p:nvPr userDrawn="1"/>
        </p:nvSpPr>
        <p:spPr bwMode="hidden">
          <a:xfrm>
            <a:off x="0" y="5467149"/>
            <a:ext cx="9144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WM_DS_LogoDes_H_rgb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59272" y="5867708"/>
            <a:ext cx="2852928" cy="638448"/>
          </a:xfrm>
          <a:prstGeom prst="rect">
            <a:avLst/>
          </a:prstGeom>
        </p:spPr>
      </p:pic>
      <p:sp>
        <p:nvSpPr>
          <p:cNvPr id="11" name="Text Placeholder 9"/>
          <p:cNvSpPr>
            <a:spLocks noGrp="1"/>
          </p:cNvSpPr>
          <p:nvPr>
            <p:ph type="body" sz="quarter" idx="14" hasCustomPrompt="1"/>
          </p:nvPr>
        </p:nvSpPr>
        <p:spPr>
          <a:xfrm>
            <a:off x="441700" y="5871325"/>
            <a:ext cx="5689600"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smtClean="0"/>
              <a:t>Arial 16pt presenter name</a:t>
            </a:r>
          </a:p>
        </p:txBody>
      </p:sp>
      <p:sp>
        <p:nvSpPr>
          <p:cNvPr id="12" name="Text Placeholder 9"/>
          <p:cNvSpPr>
            <a:spLocks noGrp="1"/>
          </p:cNvSpPr>
          <p:nvPr>
            <p:ph type="body" sz="quarter" idx="15" hasCustomPrompt="1"/>
          </p:nvPr>
        </p:nvSpPr>
        <p:spPr>
          <a:xfrm>
            <a:off x="441700" y="6210000"/>
            <a:ext cx="5689600"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smtClean="0"/>
              <a:t>Date | RBC Dominion Securities Inc.</a:t>
            </a:r>
            <a:endParaRPr lang="en-GB" dirty="0"/>
          </a:p>
        </p:txBody>
      </p:sp>
    </p:spTree>
    <p:extLst>
      <p:ext uri="{BB962C8B-B14F-4D97-AF65-F5344CB8AC3E}">
        <p14:creationId xmlns:p14="http://schemas.microsoft.com/office/powerpoint/2010/main" val="336176418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creen (4)">
    <p:bg>
      <p:bgPr>
        <a:solidFill>
          <a:srgbClr val="FFFFFF"/>
        </a:solid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l="23638" t="7563" r="314" b="22716"/>
          <a:stretch/>
        </p:blipFill>
        <p:spPr>
          <a:xfrm flipH="1">
            <a:off x="0" y="0"/>
            <a:ext cx="9144000" cy="5487000"/>
          </a:xfrm>
          <a:prstGeom prst="rect">
            <a:avLst/>
          </a:prstGeom>
        </p:spPr>
      </p:pic>
      <p:sp>
        <p:nvSpPr>
          <p:cNvPr id="4" name="Rectangle 3"/>
          <p:cNvSpPr/>
          <p:nvPr userDrawn="1"/>
        </p:nvSpPr>
        <p:spPr bwMode="hidden">
          <a:xfrm>
            <a:off x="0" y="5467149"/>
            <a:ext cx="9144000" cy="1401882"/>
          </a:xfrm>
          <a:prstGeom prst="rect">
            <a:avLst/>
          </a:prstGeom>
          <a:solidFill>
            <a:srgbClr val="4B4F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WM_DS_LogoDes_H_rgbR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59272" y="5867708"/>
            <a:ext cx="2852928" cy="638448"/>
          </a:xfrm>
          <a:prstGeom prst="rect">
            <a:avLst/>
          </a:prstGeom>
        </p:spPr>
      </p:pic>
      <p:sp>
        <p:nvSpPr>
          <p:cNvPr id="10" name="Text Placeholder 9"/>
          <p:cNvSpPr>
            <a:spLocks noGrp="1"/>
          </p:cNvSpPr>
          <p:nvPr>
            <p:ph type="body" sz="quarter" idx="13" hasCustomPrompt="1"/>
          </p:nvPr>
        </p:nvSpPr>
        <p:spPr>
          <a:xfrm>
            <a:off x="431800" y="1366786"/>
            <a:ext cx="5689600" cy="2062213"/>
          </a:xfrm>
        </p:spPr>
        <p:txBody>
          <a:bodyPr/>
          <a:lstStyle>
            <a:lvl1pPr algn="l">
              <a:defRPr sz="3000" baseline="0"/>
            </a:lvl1pPr>
            <a:lvl2pPr algn="l">
              <a:spcBef>
                <a:spcPts val="1200"/>
              </a:spcBef>
              <a:defRPr sz="2000"/>
            </a:lvl2pPr>
            <a:lvl3pPr algn="l">
              <a:spcBef>
                <a:spcPts val="0"/>
              </a:spcBef>
              <a:defRPr sz="2000"/>
            </a:lvl3pPr>
            <a:lvl4pPr algn="l">
              <a:spcBef>
                <a:spcPts val="0"/>
              </a:spcBef>
              <a:defRPr sz="2000"/>
            </a:lvl4pPr>
            <a:lvl5pPr algn="l">
              <a:spcBef>
                <a:spcPts val="0"/>
              </a:spcBef>
              <a:defRPr sz="2000"/>
            </a:lvl5pPr>
          </a:lstStyle>
          <a:p>
            <a:pPr lvl="0"/>
            <a:r>
              <a:rPr lang="en-US" dirty="0" smtClean="0"/>
              <a:t>Arial 30pt presentation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ext Placeholder 9"/>
          <p:cNvSpPr>
            <a:spLocks noGrp="1"/>
          </p:cNvSpPr>
          <p:nvPr>
            <p:ph type="body" sz="quarter" idx="14" hasCustomPrompt="1"/>
          </p:nvPr>
        </p:nvSpPr>
        <p:spPr>
          <a:xfrm>
            <a:off x="441700" y="5871325"/>
            <a:ext cx="5689600" cy="298469"/>
          </a:xfrm>
        </p:spPr>
        <p:txBody>
          <a:bodyPr/>
          <a:lstStyle>
            <a:lvl1pPr algn="l">
              <a:defRPr sz="16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pPr lvl="0"/>
            <a:r>
              <a:rPr lang="en-US" dirty="0" smtClean="0"/>
              <a:t>Arial 16pt presenter name</a:t>
            </a:r>
          </a:p>
        </p:txBody>
      </p:sp>
      <p:sp>
        <p:nvSpPr>
          <p:cNvPr id="12" name="Text Placeholder 9"/>
          <p:cNvSpPr>
            <a:spLocks noGrp="1"/>
          </p:cNvSpPr>
          <p:nvPr>
            <p:ph type="body" sz="quarter" idx="15" hasCustomPrompt="1"/>
          </p:nvPr>
        </p:nvSpPr>
        <p:spPr>
          <a:xfrm>
            <a:off x="441700" y="6210000"/>
            <a:ext cx="5689600" cy="314625"/>
          </a:xfrm>
        </p:spPr>
        <p:txBody>
          <a:bodyPr/>
          <a:lstStyle>
            <a:lvl1pPr algn="l">
              <a:defRPr sz="1200" baseline="0">
                <a:solidFill>
                  <a:srgbClr val="FFFFFF"/>
                </a:solidFill>
              </a:defRPr>
            </a:lvl1pPr>
            <a:lvl2pPr>
              <a:spcBef>
                <a:spcPts val="1200"/>
              </a:spcBef>
              <a:defRPr sz="1600"/>
            </a:lvl2pPr>
            <a:lvl3pPr>
              <a:spcBef>
                <a:spcPts val="0"/>
              </a:spcBef>
              <a:defRPr sz="1600"/>
            </a:lvl3pPr>
            <a:lvl4pPr>
              <a:spcBef>
                <a:spcPts val="0"/>
              </a:spcBef>
              <a:defRPr sz="1600"/>
            </a:lvl4pPr>
            <a:lvl5pPr>
              <a:spcBef>
                <a:spcPts val="0"/>
              </a:spcBef>
              <a:defRPr sz="1600"/>
            </a:lvl5pPr>
          </a:lstStyle>
          <a:p>
            <a:r>
              <a:rPr lang="en-US" dirty="0" smtClean="0"/>
              <a:t>Date | RBC Dominion Securities Inc.</a:t>
            </a:r>
            <a:endParaRPr lang="en-GB" dirty="0"/>
          </a:p>
        </p:txBody>
      </p:sp>
      <p:sp>
        <p:nvSpPr>
          <p:cNvPr id="9" name="TextBox 8"/>
          <p:cNvSpPr txBox="1"/>
          <p:nvPr userDrawn="1"/>
        </p:nvSpPr>
        <p:spPr>
          <a:xfrm>
            <a:off x="304800" y="190500"/>
            <a:ext cx="2895600" cy="52322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RBC Dominion Securities Inc. </a:t>
            </a:r>
            <a:endParaRPr lang="en-GB" sz="1600" dirty="0" smtClean="0"/>
          </a:p>
          <a:p>
            <a:endParaRPr lang="en-US" sz="1200" dirty="0" smtClean="0"/>
          </a:p>
        </p:txBody>
      </p:sp>
    </p:spTree>
    <p:extLst>
      <p:ext uri="{BB962C8B-B14F-4D97-AF65-F5344CB8AC3E}">
        <p14:creationId xmlns:p14="http://schemas.microsoft.com/office/powerpoint/2010/main" val="75716324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Break Screen">
    <p:bg>
      <p:bgPr>
        <a:solidFill>
          <a:srgbClr val="4B4F54"/>
        </a:solidFill>
        <a:effectLst/>
      </p:bgPr>
    </p:bg>
    <p:spTree>
      <p:nvGrpSpPr>
        <p:cNvPr id="1" name=""/>
        <p:cNvGrpSpPr/>
        <p:nvPr/>
      </p:nvGrpSpPr>
      <p:grpSpPr>
        <a:xfrm>
          <a:off x="0" y="0"/>
          <a:ext cx="0" cy="0"/>
          <a:chOff x="0" y="0"/>
          <a:chExt cx="0" cy="0"/>
        </a:xfrm>
      </p:grpSpPr>
      <p:pic>
        <p:nvPicPr>
          <p:cNvPr id="9" name="Picture 8" descr="WM_DS_LogoDes_H_rgb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07200" y="6223000"/>
            <a:ext cx="1947672" cy="435864"/>
          </a:xfrm>
          <a:prstGeom prst="rect">
            <a:avLst/>
          </a:prstGeom>
        </p:spPr>
      </p:pic>
      <p:cxnSp>
        <p:nvCxnSpPr>
          <p:cNvPr id="11" name="Straight Connector 10"/>
          <p:cNvCxnSpPr/>
          <p:nvPr userDrawn="1"/>
        </p:nvCxnSpPr>
        <p:spPr>
          <a:xfrm>
            <a:off x="431800" y="6067251"/>
            <a:ext cx="8299450"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lvl1pPr>
              <a:defRPr>
                <a:solidFill>
                  <a:srgbClr val="FFFFFF"/>
                </a:solidFill>
              </a:defRPr>
            </a:lvl1pPr>
          </a:lstStyle>
          <a:p>
            <a:endParaRPr lang="en-GB" dirty="0"/>
          </a:p>
        </p:txBody>
      </p:sp>
      <p:sp>
        <p:nvSpPr>
          <p:cNvPr id="8" name="Slide Number Placeholder 7"/>
          <p:cNvSpPr>
            <a:spLocks noGrp="1"/>
          </p:cNvSpPr>
          <p:nvPr>
            <p:ph type="sldNum" sz="quarter" idx="11"/>
          </p:nvPr>
        </p:nvSpPr>
        <p:spPr/>
        <p:txBody>
          <a:bodyPr/>
          <a:lstStyle>
            <a:lvl1pPr>
              <a:defRPr>
                <a:solidFill>
                  <a:srgbClr val="FFFFFF"/>
                </a:solidFill>
              </a:defRPr>
            </a:lvl1pPr>
          </a:lstStyle>
          <a:p>
            <a:fld id="{25B621E3-93B7-4D21-B912-57376FAAC5A7}" type="slidenum">
              <a:rPr lang="en-GB" smtClean="0"/>
              <a:pPr/>
              <a:t>‹#›</a:t>
            </a:fld>
            <a:endParaRPr lang="en-GB" dirty="0"/>
          </a:p>
        </p:txBody>
      </p:sp>
      <p:sp>
        <p:nvSpPr>
          <p:cNvPr id="13" name="Text Placeholder 9"/>
          <p:cNvSpPr>
            <a:spLocks noGrp="1"/>
          </p:cNvSpPr>
          <p:nvPr>
            <p:ph type="body" sz="quarter" idx="13" hasCustomPrompt="1"/>
          </p:nvPr>
        </p:nvSpPr>
        <p:spPr>
          <a:xfrm>
            <a:off x="431800" y="1911600"/>
            <a:ext cx="5689600" cy="3857375"/>
          </a:xfrm>
        </p:spPr>
        <p:txBody>
          <a:bodyPr/>
          <a:lstStyle>
            <a:lvl1pPr algn="l">
              <a:defRPr sz="3000" baseline="0">
                <a:solidFill>
                  <a:srgbClr val="FFFFFF"/>
                </a:solidFill>
              </a:defRPr>
            </a:lvl1pPr>
            <a:lvl2pPr algn="l">
              <a:spcBef>
                <a:spcPts val="1200"/>
              </a:spcBef>
              <a:defRPr sz="2000">
                <a:solidFill>
                  <a:srgbClr val="FFFFFF"/>
                </a:solidFill>
              </a:defRPr>
            </a:lvl2pPr>
            <a:lvl3pPr algn="l">
              <a:spcBef>
                <a:spcPts val="0"/>
              </a:spcBef>
              <a:defRPr sz="2000">
                <a:solidFill>
                  <a:srgbClr val="FFFFFF"/>
                </a:solidFill>
              </a:defRPr>
            </a:lvl3pPr>
            <a:lvl4pPr algn="l">
              <a:spcBef>
                <a:spcPts val="0"/>
              </a:spcBef>
              <a:defRPr sz="2000">
                <a:solidFill>
                  <a:srgbClr val="FFFFFF"/>
                </a:solidFill>
              </a:defRPr>
            </a:lvl4pPr>
            <a:lvl5pPr algn="l">
              <a:spcBef>
                <a:spcPts val="0"/>
              </a:spcBef>
              <a:defRPr sz="2000">
                <a:solidFill>
                  <a:srgbClr val="FFFFFF"/>
                </a:solidFill>
              </a:defRPr>
            </a:lvl5pPr>
          </a:lstStyle>
          <a:p>
            <a:pPr lvl="0"/>
            <a:r>
              <a:rPr lang="en-US" dirty="0" smtClean="0"/>
              <a:t>Arial 30pt section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 name="Footer Placeholder 1"/>
          <p:cNvSpPr>
            <a:spLocks noGrp="1"/>
          </p:cNvSpPr>
          <p:nvPr>
            <p:ph type="ftr" sz="quarter" idx="14"/>
          </p:nvPr>
        </p:nvSpPr>
        <p:spPr/>
        <p:txBody>
          <a:bodyPr/>
          <a:lstStyle>
            <a:lvl1pPr>
              <a:defRPr>
                <a:solidFill>
                  <a:schemeClr val="bg1"/>
                </a:solidFill>
              </a:defRPr>
            </a:lvl1pPr>
          </a:lstStyle>
          <a:p>
            <a:r>
              <a:rPr lang="en-GB" smtClean="0"/>
              <a:t>RBC Dominion Securities Inc.  |  Portfolio Advisory Group</a:t>
            </a:r>
            <a:endParaRPr lang="en-GB" dirty="0"/>
          </a:p>
        </p:txBody>
      </p:sp>
    </p:spTree>
    <p:extLst>
      <p:ext uri="{BB962C8B-B14F-4D97-AF65-F5344CB8AC3E}">
        <p14:creationId xmlns:p14="http://schemas.microsoft.com/office/powerpoint/2010/main" val="284515458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Section Break Screen_Disclaimer">
    <p:bg>
      <p:bgPr>
        <a:solidFill>
          <a:srgbClr val="4B4F54"/>
        </a:solidFill>
        <a:effectLst/>
      </p:bgPr>
    </p:bg>
    <p:spTree>
      <p:nvGrpSpPr>
        <p:cNvPr id="1" name=""/>
        <p:cNvGrpSpPr/>
        <p:nvPr/>
      </p:nvGrpSpPr>
      <p:grpSpPr>
        <a:xfrm>
          <a:off x="0" y="0"/>
          <a:ext cx="0" cy="0"/>
          <a:chOff x="0" y="0"/>
          <a:chExt cx="0" cy="0"/>
        </a:xfrm>
      </p:grpSpPr>
      <p:pic>
        <p:nvPicPr>
          <p:cNvPr id="4" name="Picture 3" descr="WM_DS_LogoDes_H_rgb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07200" y="6223000"/>
            <a:ext cx="1947672" cy="435864"/>
          </a:xfrm>
          <a:prstGeom prst="rect">
            <a:avLst/>
          </a:prstGeom>
        </p:spPr>
      </p:pic>
      <p:cxnSp>
        <p:nvCxnSpPr>
          <p:cNvPr id="11" name="Straight Connector 10"/>
          <p:cNvCxnSpPr/>
          <p:nvPr userDrawn="1"/>
        </p:nvCxnSpPr>
        <p:spPr>
          <a:xfrm>
            <a:off x="431800" y="6067251"/>
            <a:ext cx="8299450" cy="0"/>
          </a:xfrm>
          <a:prstGeom prst="line">
            <a:avLst/>
          </a:prstGeom>
          <a:ln w="6350">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lvl1pPr>
              <a:defRPr>
                <a:solidFill>
                  <a:srgbClr val="FFFFFF"/>
                </a:solidFill>
              </a:defRPr>
            </a:lvl1pPr>
          </a:lstStyle>
          <a:p>
            <a:endParaRPr lang="en-GB" dirty="0"/>
          </a:p>
        </p:txBody>
      </p:sp>
      <p:sp>
        <p:nvSpPr>
          <p:cNvPr id="8" name="Slide Number Placeholder 7"/>
          <p:cNvSpPr>
            <a:spLocks noGrp="1"/>
          </p:cNvSpPr>
          <p:nvPr>
            <p:ph type="sldNum" sz="quarter" idx="11"/>
          </p:nvPr>
        </p:nvSpPr>
        <p:spPr/>
        <p:txBody>
          <a:bodyPr/>
          <a:lstStyle>
            <a:lvl1pPr>
              <a:defRPr>
                <a:solidFill>
                  <a:srgbClr val="FFFFFF"/>
                </a:solidFill>
              </a:defRPr>
            </a:lvl1pPr>
          </a:lstStyle>
          <a:p>
            <a:fld id="{25B621E3-93B7-4D21-B912-57376FAAC5A7}" type="slidenum">
              <a:rPr lang="en-GB" smtClean="0"/>
              <a:pPr/>
              <a:t>‹#›</a:t>
            </a:fld>
            <a:endParaRPr lang="en-GB" dirty="0"/>
          </a:p>
        </p:txBody>
      </p:sp>
      <p:sp>
        <p:nvSpPr>
          <p:cNvPr id="13" name="Text Placeholder 9"/>
          <p:cNvSpPr>
            <a:spLocks noGrp="1"/>
          </p:cNvSpPr>
          <p:nvPr>
            <p:ph type="body" sz="quarter" idx="13" hasCustomPrompt="1"/>
          </p:nvPr>
        </p:nvSpPr>
        <p:spPr>
          <a:xfrm>
            <a:off x="431800" y="1911600"/>
            <a:ext cx="5689600" cy="2845751"/>
          </a:xfrm>
        </p:spPr>
        <p:txBody>
          <a:bodyPr/>
          <a:lstStyle>
            <a:lvl1pPr algn="l">
              <a:defRPr sz="3000" baseline="0">
                <a:solidFill>
                  <a:srgbClr val="FFFFFF"/>
                </a:solidFill>
              </a:defRPr>
            </a:lvl1pPr>
            <a:lvl2pPr algn="l">
              <a:spcBef>
                <a:spcPts val="1200"/>
              </a:spcBef>
              <a:defRPr sz="2000">
                <a:solidFill>
                  <a:srgbClr val="FFFFFF"/>
                </a:solidFill>
              </a:defRPr>
            </a:lvl2pPr>
            <a:lvl3pPr algn="l">
              <a:spcBef>
                <a:spcPts val="0"/>
              </a:spcBef>
              <a:defRPr sz="2000">
                <a:solidFill>
                  <a:srgbClr val="FFFFFF"/>
                </a:solidFill>
              </a:defRPr>
            </a:lvl3pPr>
            <a:lvl4pPr algn="l">
              <a:spcBef>
                <a:spcPts val="0"/>
              </a:spcBef>
              <a:defRPr sz="2000">
                <a:solidFill>
                  <a:srgbClr val="FFFFFF"/>
                </a:solidFill>
              </a:defRPr>
            </a:lvl4pPr>
            <a:lvl5pPr algn="l">
              <a:spcBef>
                <a:spcPts val="0"/>
              </a:spcBef>
              <a:defRPr sz="2000">
                <a:solidFill>
                  <a:srgbClr val="FFFFFF"/>
                </a:solidFill>
              </a:defRPr>
            </a:lvl5pPr>
          </a:lstStyle>
          <a:p>
            <a:pPr lvl="0"/>
            <a:r>
              <a:rPr lang="en-US" dirty="0" smtClean="0"/>
              <a:t>Arial 30pt section title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 name="Footer Placeholder 2"/>
          <p:cNvSpPr>
            <a:spLocks noGrp="1"/>
          </p:cNvSpPr>
          <p:nvPr>
            <p:ph type="ftr" sz="quarter" idx="14"/>
          </p:nvPr>
        </p:nvSpPr>
        <p:spPr/>
        <p:txBody>
          <a:bodyPr/>
          <a:lstStyle>
            <a:lvl1pPr>
              <a:defRPr>
                <a:solidFill>
                  <a:schemeClr val="bg1"/>
                </a:solidFill>
              </a:defRPr>
            </a:lvl1pPr>
          </a:lstStyle>
          <a:p>
            <a:r>
              <a:rPr lang="en-GB" smtClean="0"/>
              <a:t>RBC Dominion Securities Inc.  |  Portfolio Advisory Group</a:t>
            </a:r>
            <a:endParaRPr lang="en-GB" dirty="0"/>
          </a:p>
        </p:txBody>
      </p:sp>
      <p:sp>
        <p:nvSpPr>
          <p:cNvPr id="5" name="TextBox 4"/>
          <p:cNvSpPr txBox="1"/>
          <p:nvPr userDrawn="1"/>
        </p:nvSpPr>
        <p:spPr>
          <a:xfrm>
            <a:off x="431799" y="5029200"/>
            <a:ext cx="8297333" cy="1114229"/>
          </a:xfrm>
          <a:prstGeom prst="rect">
            <a:avLst/>
          </a:prstGeom>
          <a:noFill/>
        </p:spPr>
        <p:txBody>
          <a:bodyPr wrap="square" lIns="0" tIns="0" rIns="0" bIns="0" rtlCol="0" anchor="t" anchorCtr="0">
            <a:noAutofit/>
          </a:bodyPr>
          <a:lstStyle/>
          <a:p>
            <a:pPr marL="0" marR="0" indent="0" algn="l" defTabSz="914400" rtl="0" eaLnBrk="1" fontAlgn="auto" latinLnBrk="0" hangingPunct="1">
              <a:lnSpc>
                <a:spcPts val="840"/>
              </a:lnSpc>
              <a:spcBef>
                <a:spcPts val="0"/>
              </a:spcBef>
              <a:spcAft>
                <a:spcPts val="0"/>
              </a:spcAft>
              <a:buClrTx/>
              <a:buSzTx/>
              <a:buFontTx/>
              <a:buNone/>
              <a:tabLst/>
              <a:defRPr/>
            </a:pPr>
            <a:endParaRPr lang="en-US" sz="900" kern="1200" baseline="30000" dirty="0" smtClean="0">
              <a:solidFill>
                <a:schemeClr val="bg1"/>
              </a:solidFill>
              <a:effectLst/>
              <a:latin typeface="+mn-lt"/>
              <a:ea typeface="+mn-ea"/>
              <a:cs typeface="+mn-cs"/>
            </a:endParaRPr>
          </a:p>
        </p:txBody>
      </p:sp>
    </p:spTree>
    <p:extLst>
      <p:ext uri="{BB962C8B-B14F-4D97-AF65-F5344CB8AC3E}">
        <p14:creationId xmlns:p14="http://schemas.microsoft.com/office/powerpoint/2010/main" val="267526515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Content and Sub-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31800" y="1396799"/>
            <a:ext cx="5435600" cy="4372175"/>
          </a:xfrm>
        </p:spPr>
        <p:txBody>
          <a:bodyPr/>
          <a:lstStyle>
            <a:lvl1pPr>
              <a:spcBef>
                <a:spcPts val="600"/>
              </a:spcBef>
              <a:spcAft>
                <a:spcPts val="1200"/>
              </a:spcAft>
              <a:defRPr/>
            </a:lvl1pPr>
            <a:lvl2pPr marL="144000" indent="-144000">
              <a:spcBef>
                <a:spcPts val="0"/>
              </a:spcBef>
              <a:spcAft>
                <a:spcPts val="1200"/>
              </a:spcAft>
              <a:buClr>
                <a:srgbClr val="002567"/>
              </a:buClr>
              <a:buFont typeface="Arial" panose="020B0604020202020204" pitchFamily="34" charset="0"/>
              <a:buChar char="•"/>
              <a:defRPr/>
            </a:lvl2pPr>
            <a:lvl3pPr marL="288000" indent="-144000">
              <a:spcBef>
                <a:spcPts val="0"/>
              </a:spcBef>
              <a:spcAft>
                <a:spcPts val="1200"/>
              </a:spcAft>
              <a:buClr>
                <a:srgbClr val="4B4F54"/>
              </a:buClr>
              <a:buFont typeface="Arial" panose="020B0604020202020204" pitchFamily="34" charset="0"/>
              <a:buChar char="-"/>
              <a:defRPr/>
            </a:lvl3pPr>
            <a:lvl4pPr>
              <a:spcBef>
                <a:spcPts val="0"/>
              </a:spcBef>
              <a:spcAft>
                <a:spcPts val="1200"/>
              </a:spcAft>
              <a:defRPr/>
            </a:lvl4pPr>
            <a:lvl5pPr>
              <a:spcBef>
                <a:spcPts val="0"/>
              </a:spcBef>
              <a:spcAft>
                <a:spcPts val="12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9" name="Text Placeholder 2"/>
          <p:cNvSpPr>
            <a:spLocks noGrp="1"/>
          </p:cNvSpPr>
          <p:nvPr>
            <p:ph type="body" idx="13" hasCustomPrompt="1"/>
          </p:nvPr>
        </p:nvSpPr>
        <p:spPr>
          <a:xfrm>
            <a:off x="406399" y="685800"/>
            <a:ext cx="8305799" cy="375974"/>
          </a:xfrm>
        </p:spPr>
        <p:txBody>
          <a:bodyPr>
            <a:noAutofit/>
          </a:bodyPr>
          <a:lstStyle>
            <a:lvl1pPr marL="0" indent="0">
              <a:buNone/>
              <a:defRPr sz="20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smtClean="0"/>
              <a:t>Page sub-title Arial 20pt, single line space</a:t>
            </a:r>
          </a:p>
        </p:txBody>
      </p:sp>
      <p:sp>
        <p:nvSpPr>
          <p:cNvPr id="11" name="Text Placeholder 10"/>
          <p:cNvSpPr>
            <a:spLocks noGrp="1"/>
          </p:cNvSpPr>
          <p:nvPr>
            <p:ph type="body" sz="quarter" idx="14" hasCustomPrompt="1"/>
          </p:nvPr>
        </p:nvSpPr>
        <p:spPr>
          <a:xfrm>
            <a:off x="6121400" y="1396800"/>
            <a:ext cx="2590800" cy="4374000"/>
          </a:xfrm>
        </p:spPr>
        <p:txBody>
          <a:bodyPr/>
          <a:lstStyle>
            <a:lvl1pPr>
              <a:spcBef>
                <a:spcPts val="0"/>
              </a:spcBef>
              <a:defRPr sz="2000" baseline="0">
                <a:solidFill>
                  <a:srgbClr val="002567"/>
                </a:solidFill>
              </a:defRPr>
            </a:lvl1pPr>
          </a:lstStyle>
          <a:p>
            <a:pPr lvl="0"/>
            <a:r>
              <a:rPr lang="en-GB" dirty="0" smtClean="0"/>
              <a:t>Notes text Arial 20pt,</a:t>
            </a:r>
            <a:br>
              <a:rPr lang="en-GB" dirty="0" smtClean="0"/>
            </a:br>
            <a:r>
              <a:rPr lang="en-GB" dirty="0" smtClean="0"/>
              <a:t>single line space</a:t>
            </a:r>
          </a:p>
        </p:txBody>
      </p:sp>
      <p:sp>
        <p:nvSpPr>
          <p:cNvPr id="4" name="Footer Placeholder 3"/>
          <p:cNvSpPr>
            <a:spLocks noGrp="1"/>
          </p:cNvSpPr>
          <p:nvPr>
            <p:ph type="ftr" sz="quarter" idx="15"/>
          </p:nvPr>
        </p:nvSpPr>
        <p:spPr/>
        <p:txBody>
          <a:bodyPr/>
          <a:lstStyle/>
          <a:p>
            <a:r>
              <a:rPr lang="en-GB" smtClean="0"/>
              <a:t>RBC Dominion Securities Inc.  |  Portfolio Advisory Group</a:t>
            </a:r>
            <a:endParaRPr lang="en-GB" dirty="0"/>
          </a:p>
        </p:txBody>
      </p:sp>
    </p:spTree>
    <p:extLst>
      <p:ext uri="{BB962C8B-B14F-4D97-AF65-F5344CB8AC3E}">
        <p14:creationId xmlns:p14="http://schemas.microsoft.com/office/powerpoint/2010/main" val="341410864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tement - Image and 60pt Text">
    <p:spTree>
      <p:nvGrpSpPr>
        <p:cNvPr id="1" name=""/>
        <p:cNvGrpSpPr/>
        <p:nvPr/>
      </p:nvGrpSpPr>
      <p:grpSpPr>
        <a:xfrm>
          <a:off x="0" y="0"/>
          <a:ext cx="0" cy="0"/>
          <a:chOff x="0" y="0"/>
          <a:chExt cx="0" cy="0"/>
        </a:xfrm>
      </p:grpSpPr>
      <p:pic>
        <p:nvPicPr>
          <p:cNvPr id="10" name="Picture 9" descr="WM_DS_LogoDes_H_rgbPE.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07200" y="6223000"/>
            <a:ext cx="1941576" cy="426720"/>
          </a:xfrm>
          <a:prstGeom prst="rect">
            <a:avLst/>
          </a:prstGeom>
        </p:spPr>
      </p:pic>
      <p:sp>
        <p:nvSpPr>
          <p:cNvPr id="5" name="Text Placeholder 4"/>
          <p:cNvSpPr>
            <a:spLocks noGrp="1"/>
          </p:cNvSpPr>
          <p:nvPr>
            <p:ph type="body" sz="quarter" idx="14" hasCustomPrompt="1"/>
          </p:nvPr>
        </p:nvSpPr>
        <p:spPr>
          <a:xfrm>
            <a:off x="431799" y="1270535"/>
            <a:ext cx="7298475" cy="3003082"/>
          </a:xfrm>
        </p:spPr>
        <p:txBody>
          <a:bodyPr/>
          <a:lstStyle>
            <a:lvl1pPr marL="0" indent="0">
              <a:spcBef>
                <a:spcPts val="0"/>
              </a:spcBef>
              <a:defRPr sz="6000">
                <a:solidFill>
                  <a:srgbClr val="4B4F54"/>
                </a:solidFill>
              </a:defRPr>
            </a:lvl1pPr>
            <a:lvl2pPr marL="0" indent="0">
              <a:spcBef>
                <a:spcPts val="2400"/>
              </a:spcBef>
              <a:spcAft>
                <a:spcPts val="0"/>
              </a:spcAft>
              <a:defRPr sz="1200">
                <a:solidFill>
                  <a:srgbClr val="4B4F54"/>
                </a:solidFill>
              </a:defRPr>
            </a:lvl2pPr>
            <a:lvl3pPr marL="0" indent="0">
              <a:spcBef>
                <a:spcPts val="1200"/>
              </a:spcBef>
              <a:spcAft>
                <a:spcPts val="0"/>
              </a:spcAft>
              <a:defRPr sz="1200">
                <a:solidFill>
                  <a:srgbClr val="4B4F54"/>
                </a:solidFill>
              </a:defRPr>
            </a:lvl3pPr>
            <a:lvl4pPr marL="0" indent="0">
              <a:spcBef>
                <a:spcPts val="1200"/>
              </a:spcBef>
              <a:spcAft>
                <a:spcPts val="0"/>
              </a:spcAft>
              <a:defRPr sz="1200">
                <a:solidFill>
                  <a:srgbClr val="4B4F54"/>
                </a:solidFill>
              </a:defRPr>
            </a:lvl4pPr>
            <a:lvl5pPr marL="0" indent="0">
              <a:spcBef>
                <a:spcPts val="1200"/>
              </a:spcBef>
              <a:spcAft>
                <a:spcPts val="0"/>
              </a:spcAft>
              <a:defRPr sz="1200">
                <a:solidFill>
                  <a:srgbClr val="4B4F54"/>
                </a:solidFill>
              </a:defRPr>
            </a:lvl5pPr>
          </a:lstStyle>
          <a:p>
            <a:pPr lvl="0"/>
            <a:r>
              <a:rPr lang="en-US" dirty="0" smtClean="0"/>
              <a:t>Arial 60pt, single line space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endParaRPr lang="en-GB" dirty="0"/>
          </a:p>
        </p:txBody>
      </p:sp>
      <p:sp>
        <p:nvSpPr>
          <p:cNvPr id="8" name="Slide Number Placeholder 7"/>
          <p:cNvSpPr>
            <a:spLocks noGrp="1"/>
          </p:cNvSpPr>
          <p:nvPr>
            <p:ph type="sldNum" sz="quarter" idx="11"/>
          </p:nvPr>
        </p:nvSpPr>
        <p:spPr/>
        <p:txBody>
          <a:bodyPr/>
          <a:lstStyle/>
          <a:p>
            <a:fld id="{25B621E3-93B7-4D21-B912-57376FAAC5A7}" type="slidenum">
              <a:rPr lang="en-GB" smtClean="0"/>
              <a:pPr/>
              <a:t>‹#›</a:t>
            </a:fld>
            <a:endParaRPr lang="en-GB" dirty="0"/>
          </a:p>
        </p:txBody>
      </p:sp>
      <p:sp>
        <p:nvSpPr>
          <p:cNvPr id="2" name="Footer Placeholder 1"/>
          <p:cNvSpPr>
            <a:spLocks noGrp="1"/>
          </p:cNvSpPr>
          <p:nvPr>
            <p:ph type="ftr" sz="quarter" idx="15"/>
          </p:nvPr>
        </p:nvSpPr>
        <p:spPr/>
        <p:txBody>
          <a:bodyPr/>
          <a:lstStyle/>
          <a:p>
            <a:r>
              <a:rPr lang="en-GB" smtClean="0"/>
              <a:t>RBC Dominion Securities Inc.  |  Portfolio Advisory Group</a:t>
            </a:r>
            <a:endParaRPr lang="en-GB" dirty="0"/>
          </a:p>
        </p:txBody>
      </p:sp>
    </p:spTree>
    <p:extLst>
      <p:ext uri="{BB962C8B-B14F-4D97-AF65-F5344CB8AC3E}">
        <p14:creationId xmlns:p14="http://schemas.microsoft.com/office/powerpoint/2010/main" val="23860395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tement - 60pt Text">
    <p:bg>
      <p:bgPr>
        <a:solidFill>
          <a:srgbClr val="4B4F54"/>
        </a:solidFill>
        <a:effectLst/>
      </p:bgPr>
    </p:bg>
    <p:spTree>
      <p:nvGrpSpPr>
        <p:cNvPr id="1" name=""/>
        <p:cNvGrpSpPr/>
        <p:nvPr/>
      </p:nvGrpSpPr>
      <p:grpSpPr>
        <a:xfrm>
          <a:off x="0" y="0"/>
          <a:ext cx="0" cy="0"/>
          <a:chOff x="0" y="0"/>
          <a:chExt cx="0" cy="0"/>
        </a:xfrm>
      </p:grpSpPr>
      <p:pic>
        <p:nvPicPr>
          <p:cNvPr id="9" name="Picture 8" descr="WM_DS_LogoDes_H_rgb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07200" y="6223000"/>
            <a:ext cx="1947672" cy="435864"/>
          </a:xfrm>
          <a:prstGeom prst="rect">
            <a:avLst/>
          </a:prstGeom>
        </p:spPr>
      </p:pic>
      <p:sp>
        <p:nvSpPr>
          <p:cNvPr id="5" name="Text Placeholder 4"/>
          <p:cNvSpPr>
            <a:spLocks noGrp="1"/>
          </p:cNvSpPr>
          <p:nvPr>
            <p:ph type="body" sz="quarter" idx="14" hasCustomPrompt="1"/>
          </p:nvPr>
        </p:nvSpPr>
        <p:spPr>
          <a:xfrm>
            <a:off x="431799" y="1270535"/>
            <a:ext cx="7298475" cy="3003082"/>
          </a:xfrm>
        </p:spPr>
        <p:txBody>
          <a:bodyPr/>
          <a:lstStyle>
            <a:lvl1pPr marL="0" indent="0">
              <a:spcBef>
                <a:spcPts val="0"/>
              </a:spcBef>
              <a:defRPr sz="6000">
                <a:solidFill>
                  <a:srgbClr val="87AFBF"/>
                </a:solidFill>
              </a:defRPr>
            </a:lvl1pPr>
            <a:lvl2pPr marL="0" indent="0">
              <a:spcBef>
                <a:spcPts val="2400"/>
              </a:spcBef>
              <a:spcAft>
                <a:spcPts val="0"/>
              </a:spcAft>
              <a:defRPr sz="1200">
                <a:solidFill>
                  <a:srgbClr val="87AFBF"/>
                </a:solidFill>
              </a:defRPr>
            </a:lvl2pPr>
            <a:lvl3pPr marL="0" indent="0">
              <a:spcBef>
                <a:spcPts val="1200"/>
              </a:spcBef>
              <a:spcAft>
                <a:spcPts val="0"/>
              </a:spcAft>
              <a:defRPr sz="1200">
                <a:solidFill>
                  <a:srgbClr val="87AFBF"/>
                </a:solidFill>
              </a:defRPr>
            </a:lvl3pPr>
            <a:lvl4pPr marL="0" indent="0">
              <a:spcBef>
                <a:spcPts val="1200"/>
              </a:spcBef>
              <a:spcAft>
                <a:spcPts val="0"/>
              </a:spcAft>
              <a:defRPr sz="1200">
                <a:solidFill>
                  <a:srgbClr val="87AFBF"/>
                </a:solidFill>
              </a:defRPr>
            </a:lvl4pPr>
            <a:lvl5pPr marL="0" indent="0">
              <a:spcBef>
                <a:spcPts val="1200"/>
              </a:spcBef>
              <a:spcAft>
                <a:spcPts val="0"/>
              </a:spcAft>
              <a:defRPr sz="1200">
                <a:solidFill>
                  <a:srgbClr val="87AFBF"/>
                </a:solidFill>
              </a:defRPr>
            </a:lvl5pPr>
          </a:lstStyle>
          <a:p>
            <a:pPr lvl="0"/>
            <a:r>
              <a:rPr lang="en-US" dirty="0" smtClean="0"/>
              <a:t>Arial 60pt, single line space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lvl1pPr>
              <a:defRPr>
                <a:solidFill>
                  <a:srgbClr val="FFFFFF"/>
                </a:solidFill>
              </a:defRPr>
            </a:lvl1pPr>
          </a:lstStyle>
          <a:p>
            <a:endParaRPr lang="en-GB" dirty="0"/>
          </a:p>
        </p:txBody>
      </p:sp>
      <p:sp>
        <p:nvSpPr>
          <p:cNvPr id="8" name="Slide Number Placeholder 7"/>
          <p:cNvSpPr>
            <a:spLocks noGrp="1"/>
          </p:cNvSpPr>
          <p:nvPr>
            <p:ph type="sldNum" sz="quarter" idx="11"/>
          </p:nvPr>
        </p:nvSpPr>
        <p:spPr/>
        <p:txBody>
          <a:bodyPr/>
          <a:lstStyle>
            <a:lvl1pPr>
              <a:defRPr>
                <a:solidFill>
                  <a:srgbClr val="FFFFFF"/>
                </a:solidFill>
              </a:defRPr>
            </a:lvl1pPr>
          </a:lstStyle>
          <a:p>
            <a:fld id="{25B621E3-93B7-4D21-B912-57376FAAC5A7}" type="slidenum">
              <a:rPr lang="en-GB" smtClean="0"/>
              <a:pPr/>
              <a:t>‹#›</a:t>
            </a:fld>
            <a:endParaRPr lang="en-GB" dirty="0"/>
          </a:p>
        </p:txBody>
      </p:sp>
      <p:sp>
        <p:nvSpPr>
          <p:cNvPr id="2" name="Footer Placeholder 1"/>
          <p:cNvSpPr>
            <a:spLocks noGrp="1"/>
          </p:cNvSpPr>
          <p:nvPr>
            <p:ph type="ftr" sz="quarter" idx="15"/>
          </p:nvPr>
        </p:nvSpPr>
        <p:spPr/>
        <p:txBody>
          <a:bodyPr/>
          <a:lstStyle>
            <a:lvl1pPr>
              <a:defRPr>
                <a:solidFill>
                  <a:schemeClr val="bg1"/>
                </a:solidFill>
              </a:defRPr>
            </a:lvl1pPr>
          </a:lstStyle>
          <a:p>
            <a:r>
              <a:rPr lang="en-GB" smtClean="0"/>
              <a:t>RBC Dominion Securities Inc.  |  Portfolio Advisory Group</a:t>
            </a:r>
            <a:endParaRPr lang="en-GB" dirty="0"/>
          </a:p>
        </p:txBody>
      </p:sp>
    </p:spTree>
    <p:extLst>
      <p:ext uri="{BB962C8B-B14F-4D97-AF65-F5344CB8AC3E}">
        <p14:creationId xmlns:p14="http://schemas.microsoft.com/office/powerpoint/2010/main" val="301990180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extLst mod="1">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descr="WM_DS_LogoDes_H_rgbPE.jp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6807200" y="6223000"/>
            <a:ext cx="1941576" cy="426720"/>
          </a:xfrm>
          <a:prstGeom prst="rect">
            <a:avLst/>
          </a:prstGeom>
        </p:spPr>
      </p:pic>
      <p:sp>
        <p:nvSpPr>
          <p:cNvPr id="2" name="Title Placeholder 1"/>
          <p:cNvSpPr>
            <a:spLocks noGrp="1"/>
          </p:cNvSpPr>
          <p:nvPr>
            <p:ph type="title"/>
          </p:nvPr>
        </p:nvSpPr>
        <p:spPr>
          <a:xfrm>
            <a:off x="404260" y="280800"/>
            <a:ext cx="8307939" cy="363600"/>
          </a:xfrm>
          <a:prstGeom prst="rect">
            <a:avLst/>
          </a:prstGeom>
        </p:spPr>
        <p:txBody>
          <a:bodyPr vert="horz" lIns="0" tIns="0" rIns="0" bIns="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31800" y="1396799"/>
            <a:ext cx="8280400" cy="4372175"/>
          </a:xfrm>
          <a:prstGeom prst="rect">
            <a:avLst/>
          </a:prstGeom>
        </p:spPr>
        <p:txBody>
          <a:bodyPr vert="horz" lIns="0" tIns="0" rIns="0" bIns="0" rtlCol="0" anchor="t" anchorCtr="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5200" y="6354000"/>
            <a:ext cx="1080000" cy="198000"/>
          </a:xfrm>
          <a:prstGeom prst="rect">
            <a:avLst/>
          </a:prstGeom>
        </p:spPr>
        <p:txBody>
          <a:bodyPr vert="horz" lIns="0" tIns="0" rIns="0" bIns="0" rtlCol="0" anchor="b" anchorCtr="0"/>
          <a:lstStyle>
            <a:lvl1pPr algn="r">
              <a:defRPr sz="900">
                <a:solidFill>
                  <a:srgbClr val="4B4F54"/>
                </a:solidFill>
              </a:defRPr>
            </a:lvl1pPr>
          </a:lstStyle>
          <a:p>
            <a:endParaRPr lang="en-GB" dirty="0"/>
          </a:p>
        </p:txBody>
      </p:sp>
      <p:sp>
        <p:nvSpPr>
          <p:cNvPr id="6" name="Slide Number Placeholder 5"/>
          <p:cNvSpPr>
            <a:spLocks noGrp="1"/>
          </p:cNvSpPr>
          <p:nvPr>
            <p:ph type="sldNum" sz="quarter" idx="4"/>
          </p:nvPr>
        </p:nvSpPr>
        <p:spPr>
          <a:xfrm>
            <a:off x="441700" y="6354000"/>
            <a:ext cx="327600" cy="198000"/>
          </a:xfrm>
          <a:prstGeom prst="rect">
            <a:avLst/>
          </a:prstGeom>
        </p:spPr>
        <p:txBody>
          <a:bodyPr vert="horz" lIns="0" tIns="0" rIns="0" bIns="0" rtlCol="0" anchor="b" anchorCtr="0"/>
          <a:lstStyle>
            <a:lvl1pPr algn="l">
              <a:defRPr sz="900">
                <a:solidFill>
                  <a:srgbClr val="4B4F54"/>
                </a:solidFill>
              </a:defRPr>
            </a:lvl1pPr>
          </a:lstStyle>
          <a:p>
            <a:fld id="{25B621E3-93B7-4D21-B912-57376FAAC5A7}" type="slidenum">
              <a:rPr lang="en-GB" smtClean="0"/>
              <a:pPr/>
              <a:t>‹#›</a:t>
            </a:fld>
            <a:endParaRPr lang="en-GB" dirty="0"/>
          </a:p>
        </p:txBody>
      </p:sp>
      <p:cxnSp>
        <p:nvCxnSpPr>
          <p:cNvPr id="7" name="Straight Connector 6"/>
          <p:cNvCxnSpPr/>
          <p:nvPr/>
        </p:nvCxnSpPr>
        <p:spPr>
          <a:xfrm>
            <a:off x="422275" y="6057474"/>
            <a:ext cx="8299450" cy="0"/>
          </a:xfrm>
          <a:prstGeom prst="line">
            <a:avLst/>
          </a:prstGeom>
          <a:ln w="6350">
            <a:solidFill>
              <a:srgbClr val="4B4F54"/>
            </a:solidFill>
          </a:ln>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3"/>
          </p:nvPr>
        </p:nvSpPr>
        <p:spPr>
          <a:xfrm>
            <a:off x="1981100" y="6353998"/>
            <a:ext cx="4635600" cy="199201"/>
          </a:xfrm>
          <a:prstGeom prst="rect">
            <a:avLst/>
          </a:prstGeom>
        </p:spPr>
        <p:txBody>
          <a:bodyPr vert="horz" lIns="0" tIns="0" rIns="0" bIns="0" rtlCol="0" anchor="b" anchorCtr="0"/>
          <a:lstStyle>
            <a:lvl1pPr algn="l">
              <a:defRPr sz="900">
                <a:solidFill>
                  <a:srgbClr val="4B4F54"/>
                </a:solidFill>
              </a:defRPr>
            </a:lvl1pPr>
          </a:lstStyle>
          <a:p>
            <a:r>
              <a:rPr lang="en-GB" smtClean="0"/>
              <a:t>RBC Dominion Securities Inc.  |  Portfolio Advisory Group</a:t>
            </a:r>
            <a:endParaRPr lang="en-GB" dirty="0"/>
          </a:p>
        </p:txBody>
      </p:sp>
    </p:spTree>
    <p:extLst>
      <p:ext uri="{BB962C8B-B14F-4D97-AF65-F5344CB8AC3E}">
        <p14:creationId xmlns:p14="http://schemas.microsoft.com/office/powerpoint/2010/main" val="2391244742"/>
      </p:ext>
    </p:extLst>
  </p:cSld>
  <p:clrMap bg1="lt1" tx1="dk1" bg2="lt2" tx2="dk2" accent1="accent1" accent2="accent2" accent3="accent3" accent4="accent4" accent5="accent5" accent6="accent6" hlink="hlink" folHlink="folHlink"/>
  <p:sldLayoutIdLst>
    <p:sldLayoutId id="2147483791" r:id="rId1"/>
    <p:sldLayoutId id="2147483790" r:id="rId2"/>
    <p:sldLayoutId id="2147483792" r:id="rId3"/>
    <p:sldLayoutId id="2147483793" r:id="rId4"/>
    <p:sldLayoutId id="2147483798" r:id="rId5"/>
    <p:sldLayoutId id="2147483799" r:id="rId6"/>
    <p:sldLayoutId id="2147483801" r:id="rId7"/>
    <p:sldLayoutId id="2147483812" r:id="rId8"/>
    <p:sldLayoutId id="2147483813" r:id="rId9"/>
    <p:sldLayoutId id="2147483818" r:id="rId10"/>
    <p:sldLayoutId id="2147483819" r:id="rId11"/>
    <p:sldLayoutId id="2147483820" r:id="rId12"/>
    <p:sldLayoutId id="2147483822" r:id="rId13"/>
    <p:sldLayoutId id="2147483823" r:id="rId14"/>
    <p:sldLayoutId id="2147483826" r:id="rId15"/>
  </p:sldLayoutIdLst>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hf hdr="0" dt="0"/>
  <p:txStyles>
    <p:titleStyle>
      <a:lvl1pPr algn="l" defTabSz="914400" rtl="0" eaLnBrk="1" latinLnBrk="0" hangingPunct="1">
        <a:lnSpc>
          <a:spcPct val="100000"/>
        </a:lnSpc>
        <a:spcBef>
          <a:spcPct val="0"/>
        </a:spcBef>
        <a:buNone/>
        <a:defRPr sz="2400" kern="1200">
          <a:solidFill>
            <a:srgbClr val="002567"/>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1800" kern="1200">
          <a:solidFill>
            <a:srgbClr val="4B4F54"/>
          </a:solidFill>
          <a:latin typeface="+mn-lt"/>
          <a:ea typeface="+mn-ea"/>
          <a:cs typeface="+mn-cs"/>
        </a:defRPr>
      </a:lvl1pPr>
      <a:lvl2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2pPr>
      <a:lvl3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3pPr>
      <a:lvl4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4pPr>
      <a:lvl5pPr marL="0" indent="0" algn="l" defTabSz="914400" rtl="0" eaLnBrk="1" latinLnBrk="0" hangingPunct="1">
        <a:lnSpc>
          <a:spcPct val="100000"/>
        </a:lnSpc>
        <a:spcBef>
          <a:spcPts val="500"/>
        </a:spcBef>
        <a:buFont typeface="Arial" panose="020B0604020202020204" pitchFamily="34" charset="0"/>
        <a:buNone/>
        <a:defRPr sz="1800" kern="1200">
          <a:solidFill>
            <a:srgbClr val="4B4F5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80">
          <p15:clr>
            <a:srgbClr val="F26B43"/>
          </p15:clr>
        </p15:guide>
        <p15:guide id="2" orient="horz" pos="2160">
          <p15:clr>
            <a:srgbClr val="F26B43"/>
          </p15:clr>
        </p15:guide>
        <p15:guide id="3" pos="3856">
          <p15:clr>
            <a:srgbClr val="F26B43"/>
          </p15:clr>
        </p15:guide>
        <p15:guide id="4" pos="272">
          <p15:clr>
            <a:srgbClr val="F26B43"/>
          </p15:clr>
        </p15:guide>
        <p15:guide id="5" pos="5488">
          <p15:clr>
            <a:srgbClr val="F26B43"/>
          </p15:clr>
        </p15:guide>
        <p15:guide id="6" pos="1905">
          <p15:clr>
            <a:srgbClr val="F26B43"/>
          </p15:clr>
        </p15:guide>
        <p15:guide id="7" pos="2041">
          <p15:clr>
            <a:srgbClr val="F26B43"/>
          </p15:clr>
        </p15:guide>
        <p15:guide id="8" pos="3696">
          <p15:clr>
            <a:srgbClr val="F26B43"/>
          </p15:clr>
        </p15:guide>
        <p15:guide id="9" orient="horz" pos="913">
          <p15:clr>
            <a:srgbClr val="F26B43"/>
          </p15:clr>
        </p15:guide>
        <p15:guide id="10" orient="horz" pos="232">
          <p15:clr>
            <a:srgbClr val="F26B43"/>
          </p15:clr>
        </p15:guide>
        <p15:guide id="11" orient="horz" pos="3634">
          <p15:clr>
            <a:srgbClr val="F26B43"/>
          </p15:clr>
        </p15:guide>
        <p15:guide id="12" orient="horz" pos="4110">
          <p15:clr>
            <a:srgbClr val="F26B43"/>
          </p15:clr>
        </p15:guide>
        <p15:guide id="13" orient="horz" pos="381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hyperlink" Target="http://www.geoffreybelisle.com/" TargetMode="Externa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431800" y="1354086"/>
            <a:ext cx="8597900" cy="2062213"/>
          </a:xfrm>
        </p:spPr>
        <p:txBody>
          <a:bodyPr/>
          <a:lstStyle/>
          <a:p>
            <a:r>
              <a:rPr lang="en-GB" sz="3000" dirty="0" smtClean="0"/>
              <a:t>Portfolio Advisory Group</a:t>
            </a:r>
            <a:endParaRPr lang="en-GB" sz="3000" dirty="0"/>
          </a:p>
        </p:txBody>
      </p:sp>
      <p:sp>
        <p:nvSpPr>
          <p:cNvPr id="3" name="Text Placeholder 2"/>
          <p:cNvSpPr>
            <a:spLocks noGrp="1"/>
          </p:cNvSpPr>
          <p:nvPr>
            <p:ph type="body" sz="quarter" idx="14"/>
          </p:nvPr>
        </p:nvSpPr>
        <p:spPr/>
        <p:txBody>
          <a:bodyPr/>
          <a:lstStyle/>
          <a:p>
            <a:r>
              <a:rPr lang="en-GB" dirty="0" smtClean="0"/>
              <a:t>Geoffrey J. Belisle</a:t>
            </a:r>
            <a:endParaRPr lang="en-GB" dirty="0"/>
          </a:p>
        </p:txBody>
      </p:sp>
      <p:sp>
        <p:nvSpPr>
          <p:cNvPr id="4" name="Text Placeholder 3"/>
          <p:cNvSpPr>
            <a:spLocks noGrp="1"/>
          </p:cNvSpPr>
          <p:nvPr>
            <p:ph type="body" sz="quarter" idx="15"/>
          </p:nvPr>
        </p:nvSpPr>
        <p:spPr/>
        <p:txBody>
          <a:bodyPr/>
          <a:lstStyle/>
          <a:p>
            <a:r>
              <a:rPr lang="en-US" dirty="0" smtClean="0"/>
              <a:t>Vice President, Investment &amp; Wealth Advisor</a:t>
            </a:r>
          </a:p>
          <a:p>
            <a:r>
              <a:rPr lang="en-US" dirty="0" smtClean="0"/>
              <a:t>RBC Wealth Management </a:t>
            </a:r>
            <a:r>
              <a:rPr lang="en-US" dirty="0"/>
              <a:t>| RBC Dominion Securities Inc. </a:t>
            </a:r>
            <a:endParaRPr lang="en-GB" dirty="0"/>
          </a:p>
        </p:txBody>
      </p:sp>
    </p:spTree>
    <p:extLst>
      <p:ext uri="{BB962C8B-B14F-4D97-AF65-F5344CB8AC3E}">
        <p14:creationId xmlns:p14="http://schemas.microsoft.com/office/powerpoint/2010/main" val="258336718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25B621E3-93B7-4D21-B912-57376FAAC5A7}" type="slidenum">
              <a:rPr lang="en-GB" smtClean="0"/>
              <a:pPr/>
              <a:t>2</a:t>
            </a:fld>
            <a:endParaRPr lang="en-GB" dirty="0"/>
          </a:p>
        </p:txBody>
      </p:sp>
      <p:sp>
        <p:nvSpPr>
          <p:cNvPr id="4" name="Text Placeholder 3"/>
          <p:cNvSpPr>
            <a:spLocks noGrp="1"/>
          </p:cNvSpPr>
          <p:nvPr>
            <p:ph type="body" sz="quarter" idx="13"/>
          </p:nvPr>
        </p:nvSpPr>
        <p:spPr>
          <a:xfrm>
            <a:off x="441700" y="968015"/>
            <a:ext cx="5689600" cy="4839397"/>
          </a:xfrm>
        </p:spPr>
        <p:txBody>
          <a:bodyPr/>
          <a:lstStyle/>
          <a:p>
            <a:r>
              <a:rPr lang="en-GB" sz="2400" dirty="0" smtClean="0"/>
              <a:t>Welcome.</a:t>
            </a:r>
          </a:p>
          <a:p>
            <a:r>
              <a:rPr lang="en-GB" sz="2400" dirty="0" smtClean="0"/>
              <a:t>This document provides an overview of the industry-leading Advisor support I utilize each and every day here at RBC Dominion Securities. Our time-tested approach to Equity and Fixed Income product selection is a key component of the ongoing Wealth Management advice I provide for my valued clients, to preserve and growth their wealth at all stages of their lives.</a:t>
            </a:r>
          </a:p>
          <a:p>
            <a:r>
              <a:rPr lang="en-GB" sz="3200" dirty="0" smtClean="0">
                <a:latin typeface="Vladimir Script" panose="03050402040407070305" pitchFamily="66" charset="0"/>
              </a:rPr>
              <a:t>Geoffrey</a:t>
            </a:r>
          </a:p>
          <a:p>
            <a:pPr lvl="1"/>
            <a:endParaRPr lang="en-GB" sz="2400" dirty="0"/>
          </a:p>
        </p:txBody>
      </p:sp>
      <p:sp>
        <p:nvSpPr>
          <p:cNvPr id="2" name="Footer Placeholder 1"/>
          <p:cNvSpPr>
            <a:spLocks noGrp="1"/>
          </p:cNvSpPr>
          <p:nvPr>
            <p:ph type="ftr" sz="quarter" idx="14"/>
          </p:nvPr>
        </p:nvSpPr>
        <p:spPr/>
        <p:txBody>
          <a:bodyPr/>
          <a:lstStyle/>
          <a:p>
            <a:r>
              <a:rPr lang="en-GB" smtClean="0"/>
              <a:t>RBC Dominion Securities Inc.  |  Portfolio Advisory Group</a:t>
            </a:r>
            <a:endParaRPr lang="en-GB" dirty="0"/>
          </a:p>
        </p:txBody>
      </p:sp>
    </p:spTree>
    <p:extLst>
      <p:ext uri="{BB962C8B-B14F-4D97-AF65-F5344CB8AC3E}">
        <p14:creationId xmlns:p14="http://schemas.microsoft.com/office/powerpoint/2010/main" val="165463870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 Advisory Group</a:t>
            </a:r>
            <a:endParaRPr lang="en-US" dirty="0"/>
          </a:p>
        </p:txBody>
      </p:sp>
      <p:sp>
        <p:nvSpPr>
          <p:cNvPr id="3" name="Content Placeholder 2"/>
          <p:cNvSpPr>
            <a:spLocks noGrp="1"/>
          </p:cNvSpPr>
          <p:nvPr>
            <p:ph idx="1"/>
          </p:nvPr>
        </p:nvSpPr>
        <p:spPr>
          <a:xfrm>
            <a:off x="431800" y="1269999"/>
            <a:ext cx="8280400" cy="4575175"/>
          </a:xfrm>
        </p:spPr>
        <p:txBody>
          <a:bodyPr/>
          <a:lstStyle/>
          <a:p>
            <a:pPr marL="285750" indent="-285750">
              <a:buFont typeface="Arial"/>
              <a:buChar char="•"/>
            </a:pPr>
            <a:r>
              <a:rPr lang="en-US" dirty="0" smtClean="0"/>
              <a:t>RBC </a:t>
            </a:r>
            <a:r>
              <a:rPr lang="en-US" dirty="0"/>
              <a:t>Dominion Securities has its own in-house team of investment specialists to support Investment Advisors and their clients with the management of equity and fixed-income portfolios</a:t>
            </a:r>
          </a:p>
          <a:p>
            <a:pPr marL="285750" indent="-285750">
              <a:buFont typeface="Arial"/>
              <a:buChar char="•"/>
            </a:pPr>
            <a:r>
              <a:rPr lang="en-US" dirty="0"/>
              <a:t>Our Portfolio Advisory Group is comprised of nine Equity Portfolio Advisors and </a:t>
            </a:r>
            <a:r>
              <a:rPr lang="en-US" dirty="0" smtClean="0"/>
              <a:t>three Fixed </a:t>
            </a:r>
            <a:r>
              <a:rPr lang="en-US" dirty="0"/>
              <a:t>Income Portfolio Advisors with backgrounds in:</a:t>
            </a:r>
          </a:p>
          <a:p>
            <a:pPr marL="723900" indent="-368300">
              <a:buFont typeface="Lucida Grande"/>
              <a:buChar char="-"/>
            </a:pPr>
            <a:r>
              <a:rPr lang="en-US" dirty="0"/>
              <a:t>Corporate and investment banking</a:t>
            </a:r>
          </a:p>
          <a:p>
            <a:pPr marL="723900" indent="-368300">
              <a:buFont typeface="Lucida Grande"/>
              <a:buChar char="-"/>
            </a:pPr>
            <a:r>
              <a:rPr lang="en-US" dirty="0"/>
              <a:t>Credit analysis with major ratings agencies</a:t>
            </a:r>
          </a:p>
          <a:p>
            <a:pPr marL="723900" indent="-368300">
              <a:buFont typeface="Lucida Grande"/>
              <a:buChar char="-"/>
            </a:pPr>
            <a:r>
              <a:rPr lang="en-US" dirty="0"/>
              <a:t>Private industry</a:t>
            </a:r>
          </a:p>
          <a:p>
            <a:pPr marL="723900" indent="-368300">
              <a:buFont typeface="Lucida Grande"/>
              <a:buChar char="-"/>
            </a:pPr>
            <a:r>
              <a:rPr lang="en-US" dirty="0"/>
              <a:t>Institutional equity and bond sales</a:t>
            </a:r>
          </a:p>
          <a:p>
            <a:pPr marL="723900" indent="-368300">
              <a:buFont typeface="Lucida Grande"/>
              <a:buChar char="-"/>
            </a:pPr>
            <a:r>
              <a:rPr lang="en-US" dirty="0"/>
              <a:t>Institutional equity research</a:t>
            </a:r>
          </a:p>
          <a:p>
            <a:pPr marL="285750" indent="-285750">
              <a:buFont typeface="Arial"/>
              <a:buChar char="•"/>
            </a:pPr>
            <a:r>
              <a:rPr lang="en-US" dirty="0"/>
              <a:t>Portfolio Advisors provide Investment Advisors with objective and informed advice, and are </a:t>
            </a:r>
            <a:r>
              <a:rPr lang="en-US" dirty="0" smtClean="0"/>
              <a:t>directly </a:t>
            </a:r>
            <a:r>
              <a:rPr lang="en-US" dirty="0"/>
              <a:t>accountable to the firm’s Investment Advisors, independent of RBC Capital Markets</a:t>
            </a:r>
          </a:p>
          <a:p>
            <a:pPr marL="285750" indent="-285750">
              <a:buFont typeface="Arial"/>
              <a:buChar char="•"/>
            </a:pPr>
            <a:endParaRPr lang="en-US" dirty="0"/>
          </a:p>
        </p:txBody>
      </p:sp>
      <p:sp>
        <p:nvSpPr>
          <p:cNvPr id="5" name="Footer Placeholder 4"/>
          <p:cNvSpPr>
            <a:spLocks noGrp="1"/>
          </p:cNvSpPr>
          <p:nvPr>
            <p:ph type="ftr" sz="quarter" idx="11"/>
          </p:nvPr>
        </p:nvSpPr>
        <p:spPr/>
        <p:txBody>
          <a:bodyPr/>
          <a:lstStyle/>
          <a:p>
            <a:pPr>
              <a:defRPr/>
            </a:pPr>
            <a:r>
              <a:rPr lang="en-US" smtClean="0"/>
              <a:t>RBC Dominion Securities Inc.  |  Portfolio Advisory Group</a:t>
            </a:r>
            <a:endParaRPr lang="en-US"/>
          </a:p>
        </p:txBody>
      </p:sp>
      <p:sp>
        <p:nvSpPr>
          <p:cNvPr id="6" name="Slide Number Placeholder 5"/>
          <p:cNvSpPr>
            <a:spLocks noGrp="1"/>
          </p:cNvSpPr>
          <p:nvPr>
            <p:ph type="sldNum" sz="quarter" idx="12"/>
          </p:nvPr>
        </p:nvSpPr>
        <p:spPr/>
        <p:txBody>
          <a:bodyPr/>
          <a:lstStyle/>
          <a:p>
            <a:pPr>
              <a:defRPr/>
            </a:pPr>
            <a:fld id="{D446D245-DBB8-7D4D-B057-672536743DC1}" type="slidenum">
              <a:rPr lang="en-US" smtClean="0"/>
              <a:pPr>
                <a:defRPr/>
              </a:pPr>
              <a:t>3</a:t>
            </a:fld>
            <a:endParaRPr lang="en-US"/>
          </a:p>
        </p:txBody>
      </p:sp>
      <p:sp>
        <p:nvSpPr>
          <p:cNvPr id="7" name="TextBox 6"/>
          <p:cNvSpPr txBox="1"/>
          <p:nvPr/>
        </p:nvSpPr>
        <p:spPr>
          <a:xfrm>
            <a:off x="304800" y="635000"/>
            <a:ext cx="7150100" cy="584776"/>
          </a:xfrm>
          <a:prstGeom prst="rect">
            <a:avLst/>
          </a:prstGeom>
          <a:noFill/>
        </p:spPr>
        <p:txBody>
          <a:bodyPr wrap="square" rtlCol="0">
            <a:spAutoFit/>
          </a:bodyPr>
          <a:lstStyle/>
          <a:p>
            <a:r>
              <a:rPr lang="en-US" sz="2000" dirty="0"/>
              <a:t>Equity and fixed-income portfolio advice</a:t>
            </a:r>
          </a:p>
          <a:p>
            <a:endParaRPr lang="en-US" sz="1200" dirty="0" smtClean="0"/>
          </a:p>
        </p:txBody>
      </p:sp>
    </p:spTree>
    <p:extLst>
      <p:ext uri="{BB962C8B-B14F-4D97-AF65-F5344CB8AC3E}">
        <p14:creationId xmlns:p14="http://schemas.microsoft.com/office/powerpoint/2010/main" val="125980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Equity Portfolio Advisory </a:t>
            </a:r>
            <a:r>
              <a:rPr lang="en-US" dirty="0"/>
              <a:t>Group</a:t>
            </a:r>
          </a:p>
        </p:txBody>
      </p:sp>
      <p:sp>
        <p:nvSpPr>
          <p:cNvPr id="3" name="Content Placeholder 2"/>
          <p:cNvSpPr>
            <a:spLocks noGrp="1"/>
          </p:cNvSpPr>
          <p:nvPr>
            <p:ph idx="1"/>
          </p:nvPr>
        </p:nvSpPr>
        <p:spPr>
          <a:xfrm>
            <a:off x="431800" y="1308099"/>
            <a:ext cx="4851400" cy="4460875"/>
          </a:xfrm>
        </p:spPr>
        <p:txBody>
          <a:bodyPr/>
          <a:lstStyle/>
          <a:p>
            <a:pPr marL="285750" indent="-285750">
              <a:buFont typeface="Arial"/>
              <a:buChar char="•"/>
            </a:pPr>
            <a:r>
              <a:rPr lang="en-US" dirty="0"/>
              <a:t>The Equity Portfolio Advisory Group is comprised of specialized teams covering Canadian equities, U.S. equities, ETFs and CEFs, structured products and the firm’s guided portfolio processes, with additional competencies in technical analysis and options strategies</a:t>
            </a:r>
          </a:p>
          <a:p>
            <a:pPr marL="285750" indent="-285750">
              <a:buFont typeface="Arial"/>
              <a:buChar char="•"/>
            </a:pPr>
            <a:r>
              <a:rPr lang="en-US" dirty="0"/>
              <a:t>Equity Portfolio Advisors provide </a:t>
            </a:r>
            <a:r>
              <a:rPr lang="en-US" dirty="0" smtClean="0"/>
              <a:t/>
            </a:r>
            <a:br>
              <a:rPr lang="en-US" dirty="0" smtClean="0"/>
            </a:br>
            <a:r>
              <a:rPr lang="en-US" dirty="0" smtClean="0"/>
              <a:t>RBC </a:t>
            </a:r>
            <a:r>
              <a:rPr lang="en-US" dirty="0"/>
              <a:t>Dominion Securities Investment Advisors with an overview of a company’s prospects, the opinions of the various research providers, and their own additional insight and ideas regarding a company and how it may fit into your </a:t>
            </a:r>
            <a:r>
              <a:rPr lang="en-US" dirty="0" smtClean="0"/>
              <a:t>portfolio</a:t>
            </a:r>
            <a:endParaRPr lang="en-US" dirty="0"/>
          </a:p>
        </p:txBody>
      </p:sp>
      <p:sp>
        <p:nvSpPr>
          <p:cNvPr id="5" name="Footer Placeholder 4"/>
          <p:cNvSpPr>
            <a:spLocks noGrp="1"/>
          </p:cNvSpPr>
          <p:nvPr>
            <p:ph type="ftr" sz="quarter" idx="11"/>
          </p:nvPr>
        </p:nvSpPr>
        <p:spPr/>
        <p:txBody>
          <a:bodyPr/>
          <a:lstStyle/>
          <a:p>
            <a:pPr>
              <a:defRPr/>
            </a:pPr>
            <a:r>
              <a:rPr lang="en-US" smtClean="0"/>
              <a:t>RBC Dominion Securities Inc.  |  Portfolio Advisory Group</a:t>
            </a:r>
            <a:endParaRPr lang="en-US"/>
          </a:p>
        </p:txBody>
      </p:sp>
      <p:sp>
        <p:nvSpPr>
          <p:cNvPr id="6" name="Slide Number Placeholder 5"/>
          <p:cNvSpPr>
            <a:spLocks noGrp="1"/>
          </p:cNvSpPr>
          <p:nvPr>
            <p:ph type="sldNum" sz="quarter" idx="12"/>
          </p:nvPr>
        </p:nvSpPr>
        <p:spPr/>
        <p:txBody>
          <a:bodyPr/>
          <a:lstStyle/>
          <a:p>
            <a:pPr>
              <a:defRPr/>
            </a:pPr>
            <a:fld id="{D446D245-DBB8-7D4D-B057-672536743DC1}" type="slidenum">
              <a:rPr lang="en-US" smtClean="0"/>
              <a:pPr>
                <a:defRPr/>
              </a:pPr>
              <a:t>4</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5150" y="1397102"/>
            <a:ext cx="3143250" cy="2095295"/>
          </a:xfrm>
          <a:prstGeom prst="rect">
            <a:avLst/>
          </a:prstGeom>
        </p:spPr>
      </p:pic>
    </p:spTree>
    <p:extLst>
      <p:ext uri="{BB962C8B-B14F-4D97-AF65-F5344CB8AC3E}">
        <p14:creationId xmlns:p14="http://schemas.microsoft.com/office/powerpoint/2010/main" val="4174686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Equity Portfolio Advisory </a:t>
            </a:r>
            <a:r>
              <a:rPr lang="en-US" dirty="0"/>
              <a:t>Group</a:t>
            </a:r>
          </a:p>
        </p:txBody>
      </p:sp>
      <p:sp>
        <p:nvSpPr>
          <p:cNvPr id="3" name="Content Placeholder 2"/>
          <p:cNvSpPr>
            <a:spLocks noGrp="1"/>
          </p:cNvSpPr>
          <p:nvPr>
            <p:ph idx="1"/>
          </p:nvPr>
        </p:nvSpPr>
        <p:spPr>
          <a:xfrm>
            <a:off x="431800" y="1206499"/>
            <a:ext cx="8280400" cy="4562475"/>
          </a:xfrm>
        </p:spPr>
        <p:txBody>
          <a:bodyPr/>
          <a:lstStyle/>
          <a:p>
            <a:pPr marL="285750" indent="-285750">
              <a:buFont typeface="Arial"/>
              <a:buChar char="•"/>
            </a:pPr>
            <a:r>
              <a:rPr lang="en-US" dirty="0"/>
              <a:t>They help RBC Dominion Securities Investment Advisors by providing:</a:t>
            </a:r>
          </a:p>
          <a:p>
            <a:pPr marL="622300" indent="-355600">
              <a:buFont typeface="Lucida Grande"/>
              <a:buChar char="-"/>
            </a:pPr>
            <a:r>
              <a:rPr lang="en-US" dirty="0"/>
              <a:t>Macro market and economic viewpoints</a:t>
            </a:r>
          </a:p>
          <a:p>
            <a:pPr marL="622300" indent="-355600">
              <a:buFont typeface="Lucida Grande"/>
              <a:buChar char="-"/>
            </a:pPr>
            <a:r>
              <a:rPr lang="en-US" dirty="0"/>
              <a:t>The proper context and understanding of market moving events</a:t>
            </a:r>
          </a:p>
          <a:p>
            <a:pPr marL="622300" indent="-355600">
              <a:buFont typeface="Lucida Grande"/>
              <a:buChar char="-"/>
            </a:pPr>
            <a:r>
              <a:rPr lang="en-US" dirty="0"/>
              <a:t>Recommendations on asset and sector allocation</a:t>
            </a:r>
          </a:p>
          <a:p>
            <a:pPr marL="622300" indent="-355600">
              <a:buFont typeface="Lucida Grande"/>
              <a:buChar char="-"/>
            </a:pPr>
            <a:r>
              <a:rPr lang="en-US" dirty="0"/>
              <a:t>Unbiased views on equities</a:t>
            </a:r>
          </a:p>
          <a:p>
            <a:pPr marL="622300" indent="-355600">
              <a:buFont typeface="Lucida Grande"/>
              <a:buChar char="-"/>
            </a:pPr>
            <a:r>
              <a:rPr lang="en-US" dirty="0" smtClean="0"/>
              <a:t>Client-friendly </a:t>
            </a:r>
            <a:r>
              <a:rPr lang="en-US" dirty="0"/>
              <a:t>written communications on a daily, weekly and monthly basis</a:t>
            </a:r>
          </a:p>
          <a:p>
            <a:pPr marL="622300" indent="-355600">
              <a:buFont typeface="Lucida Grande"/>
              <a:buChar char="-"/>
            </a:pPr>
            <a:r>
              <a:rPr lang="en-US" dirty="0"/>
              <a:t>Assistance with portfolio reviews and proposals</a:t>
            </a:r>
          </a:p>
          <a:p>
            <a:pPr marL="622300" indent="-355600">
              <a:buFont typeface="Lucida Grande"/>
              <a:buChar char="-"/>
            </a:pPr>
            <a:r>
              <a:rPr lang="en-US" dirty="0"/>
              <a:t>Risk-reduction strategies</a:t>
            </a:r>
          </a:p>
          <a:p>
            <a:pPr marL="285750" indent="-285750">
              <a:buFont typeface="Arial"/>
              <a:buChar char="•"/>
            </a:pPr>
            <a:r>
              <a:rPr lang="en-US" dirty="0"/>
              <a:t>Collectively, the group has more than five decades of experience covering the Canadian and U.S. markets with most members either already Certified Financial Analysts (CFA) or pursuing the designation</a:t>
            </a:r>
          </a:p>
          <a:p>
            <a:pPr marL="285750" indent="-285750">
              <a:buFont typeface="Arial"/>
              <a:buChar char="•"/>
            </a:pPr>
            <a:endParaRPr lang="en-US" dirty="0"/>
          </a:p>
          <a:p>
            <a:endParaRPr lang="en-US" dirty="0"/>
          </a:p>
        </p:txBody>
      </p:sp>
      <p:sp>
        <p:nvSpPr>
          <p:cNvPr id="5" name="Footer Placeholder 4"/>
          <p:cNvSpPr>
            <a:spLocks noGrp="1"/>
          </p:cNvSpPr>
          <p:nvPr>
            <p:ph type="ftr" sz="quarter" idx="11"/>
          </p:nvPr>
        </p:nvSpPr>
        <p:spPr/>
        <p:txBody>
          <a:bodyPr/>
          <a:lstStyle/>
          <a:p>
            <a:pPr>
              <a:defRPr/>
            </a:pPr>
            <a:r>
              <a:rPr lang="en-US" smtClean="0"/>
              <a:t>RBC Dominion Securities Inc.  |  Portfolio Advisory Group</a:t>
            </a:r>
            <a:endParaRPr lang="en-US"/>
          </a:p>
        </p:txBody>
      </p:sp>
      <p:sp>
        <p:nvSpPr>
          <p:cNvPr id="6" name="Slide Number Placeholder 5"/>
          <p:cNvSpPr>
            <a:spLocks noGrp="1"/>
          </p:cNvSpPr>
          <p:nvPr>
            <p:ph type="sldNum" sz="quarter" idx="12"/>
          </p:nvPr>
        </p:nvSpPr>
        <p:spPr/>
        <p:txBody>
          <a:bodyPr/>
          <a:lstStyle/>
          <a:p>
            <a:pPr>
              <a:defRPr/>
            </a:pPr>
            <a:fld id="{D446D245-DBB8-7D4D-B057-672536743DC1}" type="slidenum">
              <a:rPr lang="en-US" smtClean="0"/>
              <a:pPr>
                <a:defRPr/>
              </a:pPr>
              <a:t>5</a:t>
            </a:fld>
            <a:endParaRPr lang="en-US"/>
          </a:p>
        </p:txBody>
      </p:sp>
    </p:spTree>
    <p:extLst>
      <p:ext uri="{BB962C8B-B14F-4D97-AF65-F5344CB8AC3E}">
        <p14:creationId xmlns:p14="http://schemas.microsoft.com/office/powerpoint/2010/main" val="3605021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Equity </a:t>
            </a:r>
            <a:r>
              <a:rPr lang="en-US" dirty="0"/>
              <a:t>R</a:t>
            </a:r>
            <a:r>
              <a:rPr lang="en-US" dirty="0" smtClean="0"/>
              <a:t>esearch Resources</a:t>
            </a:r>
            <a:endParaRPr lang="en-US" dirty="0"/>
          </a:p>
        </p:txBody>
      </p:sp>
      <p:sp>
        <p:nvSpPr>
          <p:cNvPr id="3" name="Content Placeholder 2"/>
          <p:cNvSpPr>
            <a:spLocks noGrp="1"/>
          </p:cNvSpPr>
          <p:nvPr>
            <p:ph idx="1"/>
          </p:nvPr>
        </p:nvSpPr>
        <p:spPr/>
        <p:txBody>
          <a:bodyPr/>
          <a:lstStyle/>
          <a:p>
            <a:pPr marL="285750" indent="-285750">
              <a:buFont typeface="Arial"/>
              <a:buChar char="•"/>
            </a:pPr>
            <a:r>
              <a:rPr lang="en-US" dirty="0"/>
              <a:t>The Equity Portfolio Advisory Group evaluates a wide range of investment research, including RBC Capital Markets research, which covers over </a:t>
            </a:r>
            <a:r>
              <a:rPr lang="en-US" dirty="0" smtClean="0"/>
              <a:t/>
            </a:r>
            <a:br>
              <a:rPr lang="en-US" dirty="0" smtClean="0"/>
            </a:br>
            <a:r>
              <a:rPr lang="en-US" dirty="0" smtClean="0"/>
              <a:t>300 </a:t>
            </a:r>
            <a:r>
              <a:rPr lang="en-US" dirty="0"/>
              <a:t>Canadian equities and over </a:t>
            </a:r>
            <a:r>
              <a:rPr lang="en-US" dirty="0" smtClean="0"/>
              <a:t>1,000 </a:t>
            </a:r>
            <a:r>
              <a:rPr lang="en-US" dirty="0"/>
              <a:t>U.S. equities</a:t>
            </a:r>
          </a:p>
          <a:p>
            <a:pPr marL="285750" indent="-285750">
              <a:buFont typeface="Arial"/>
              <a:buChar char="•"/>
            </a:pPr>
            <a:r>
              <a:rPr lang="en-US" dirty="0"/>
              <a:t>In addition, the group offers research from JP Morgan, S&amp;P, </a:t>
            </a:r>
            <a:r>
              <a:rPr lang="en-US" dirty="0" err="1"/>
              <a:t>ValueLine</a:t>
            </a:r>
            <a:r>
              <a:rPr lang="en-US" dirty="0"/>
              <a:t> and </a:t>
            </a:r>
            <a:r>
              <a:rPr lang="en-US" dirty="0" err="1" smtClean="0"/>
              <a:t>Veritas</a:t>
            </a:r>
            <a:endParaRPr lang="en-US" dirty="0"/>
          </a:p>
          <a:p>
            <a:pPr marL="285750" indent="-285750">
              <a:buFont typeface="Arial"/>
              <a:buChar char="•"/>
            </a:pPr>
            <a:r>
              <a:rPr lang="en-US" dirty="0"/>
              <a:t>Exclusive to RBC Dominion Securities, </a:t>
            </a:r>
            <a:r>
              <a:rPr lang="en-US" dirty="0" err="1"/>
              <a:t>Veritas</a:t>
            </a:r>
            <a:r>
              <a:rPr lang="en-US" dirty="0"/>
              <a:t> is a unique offering in Canada, providing opinions on a wide range of Canadian equities and income trusts </a:t>
            </a:r>
            <a:r>
              <a:rPr lang="en-US" dirty="0" smtClean="0"/>
              <a:t>–from </a:t>
            </a:r>
            <a:r>
              <a:rPr lang="en-US" dirty="0"/>
              <a:t>the perspective of an independent firm with no investment banking or trading business</a:t>
            </a:r>
          </a:p>
          <a:p>
            <a:pPr marL="285750" indent="-285750">
              <a:buFont typeface="Arial"/>
              <a:buChar char="•"/>
            </a:pPr>
            <a:r>
              <a:rPr lang="en-US" dirty="0"/>
              <a:t>The group also works closely with RBC Global Asset Management, one of Canada’s largest asset management firms with over </a:t>
            </a:r>
            <a:r>
              <a:rPr lang="en-US" dirty="0" smtClean="0"/>
              <a:t>$350 billion </a:t>
            </a:r>
            <a:r>
              <a:rPr lang="en-US" dirty="0"/>
              <a:t>under management,</a:t>
            </a:r>
            <a:r>
              <a:rPr lang="en-US" baseline="30000" dirty="0"/>
              <a:t>*</a:t>
            </a:r>
            <a:r>
              <a:rPr lang="en-US" dirty="0"/>
              <a:t> to develop recommendations on portfolio structure, including asset mix, sector allocation, and insight on individual companies</a:t>
            </a:r>
          </a:p>
          <a:p>
            <a:endParaRPr lang="en-US" dirty="0"/>
          </a:p>
        </p:txBody>
      </p:sp>
      <p:sp>
        <p:nvSpPr>
          <p:cNvPr id="5" name="Footer Placeholder 4"/>
          <p:cNvSpPr>
            <a:spLocks noGrp="1"/>
          </p:cNvSpPr>
          <p:nvPr>
            <p:ph type="ftr" sz="quarter" idx="11"/>
          </p:nvPr>
        </p:nvSpPr>
        <p:spPr/>
        <p:txBody>
          <a:bodyPr/>
          <a:lstStyle/>
          <a:p>
            <a:pPr>
              <a:defRPr/>
            </a:pPr>
            <a:r>
              <a:rPr lang="en-US" smtClean="0"/>
              <a:t>RBC Dominion Securities Inc.  |  Portfolio Advisory Group</a:t>
            </a:r>
            <a:endParaRPr lang="en-US"/>
          </a:p>
        </p:txBody>
      </p:sp>
      <p:sp>
        <p:nvSpPr>
          <p:cNvPr id="6" name="Slide Number Placeholder 5"/>
          <p:cNvSpPr>
            <a:spLocks noGrp="1"/>
          </p:cNvSpPr>
          <p:nvPr>
            <p:ph type="sldNum" sz="quarter" idx="12"/>
          </p:nvPr>
        </p:nvSpPr>
        <p:spPr/>
        <p:txBody>
          <a:bodyPr/>
          <a:lstStyle/>
          <a:p>
            <a:pPr>
              <a:defRPr/>
            </a:pPr>
            <a:fld id="{D446D245-DBB8-7D4D-B057-672536743DC1}" type="slidenum">
              <a:rPr lang="en-US" smtClean="0"/>
              <a:pPr>
                <a:defRPr/>
              </a:pPr>
              <a:t>6</a:t>
            </a:fld>
            <a:endParaRPr lang="en-US"/>
          </a:p>
        </p:txBody>
      </p:sp>
      <p:sp>
        <p:nvSpPr>
          <p:cNvPr id="7" name="Rectangle 6"/>
          <p:cNvSpPr/>
          <p:nvPr/>
        </p:nvSpPr>
        <p:spPr>
          <a:xfrm>
            <a:off x="448397" y="5644634"/>
            <a:ext cx="3964127" cy="261610"/>
          </a:xfrm>
          <a:prstGeom prst="rect">
            <a:avLst/>
          </a:prstGeom>
        </p:spPr>
        <p:txBody>
          <a:bodyPr wrap="none">
            <a:spAutoFit/>
          </a:bodyPr>
          <a:lstStyle/>
          <a:p>
            <a:r>
              <a:rPr lang="en-US" sz="1100" dirty="0"/>
              <a:t>* As of </a:t>
            </a:r>
            <a:r>
              <a:rPr lang="en-US" sz="1100" dirty="0" smtClean="0"/>
              <a:t>March 2016. </a:t>
            </a:r>
            <a:r>
              <a:rPr lang="en-US" sz="1100" dirty="0"/>
              <a:t>Please speak to us for the latest figures. </a:t>
            </a:r>
          </a:p>
        </p:txBody>
      </p:sp>
    </p:spTree>
    <p:extLst>
      <p:ext uri="{BB962C8B-B14F-4D97-AF65-F5344CB8AC3E}">
        <p14:creationId xmlns:p14="http://schemas.microsoft.com/office/powerpoint/2010/main" val="583274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Fixed Income Advisory Group</a:t>
            </a:r>
            <a:endParaRPr lang="en-US" dirty="0"/>
          </a:p>
        </p:txBody>
      </p:sp>
      <p:sp>
        <p:nvSpPr>
          <p:cNvPr id="3" name="Content Placeholder 2"/>
          <p:cNvSpPr>
            <a:spLocks noGrp="1"/>
          </p:cNvSpPr>
          <p:nvPr>
            <p:ph idx="1"/>
          </p:nvPr>
        </p:nvSpPr>
        <p:spPr>
          <a:xfrm>
            <a:off x="431800" y="1104899"/>
            <a:ext cx="8280400" cy="4664075"/>
          </a:xfrm>
        </p:spPr>
        <p:txBody>
          <a:bodyPr/>
          <a:lstStyle/>
          <a:p>
            <a:pPr marL="285750" indent="-285750">
              <a:buFont typeface="Arial"/>
              <a:buChar char="•"/>
            </a:pPr>
            <a:r>
              <a:rPr lang="en-US" dirty="0"/>
              <a:t>Fixed-Income Portfolio Advisors provide insight and ideas </a:t>
            </a:r>
            <a:r>
              <a:rPr lang="en-US" dirty="0" smtClean="0"/>
              <a:t>on fixed</a:t>
            </a:r>
            <a:r>
              <a:rPr lang="en-US" dirty="0"/>
              <a:t>-income portfolio management including:</a:t>
            </a:r>
          </a:p>
          <a:p>
            <a:pPr marL="622300" indent="-355600">
              <a:lnSpc>
                <a:spcPts val="1520"/>
              </a:lnSpc>
              <a:buFont typeface="Lucida Grande"/>
              <a:buChar char="-"/>
            </a:pPr>
            <a:r>
              <a:rPr lang="en-US" dirty="0"/>
              <a:t>Interest rate strategy</a:t>
            </a:r>
          </a:p>
          <a:p>
            <a:pPr marL="622300" indent="-355600">
              <a:lnSpc>
                <a:spcPts val="1520"/>
              </a:lnSpc>
              <a:buFont typeface="Lucida Grande"/>
              <a:buChar char="-"/>
            </a:pPr>
            <a:r>
              <a:rPr lang="en-US" dirty="0"/>
              <a:t>Credit analysis</a:t>
            </a:r>
          </a:p>
          <a:p>
            <a:pPr marL="622300" indent="-355600">
              <a:lnSpc>
                <a:spcPts val="1520"/>
              </a:lnSpc>
              <a:buFont typeface="Lucida Grande"/>
              <a:buChar char="-"/>
            </a:pPr>
            <a:r>
              <a:rPr lang="en-US" dirty="0"/>
              <a:t>Specific security selection and evaluation</a:t>
            </a:r>
          </a:p>
          <a:p>
            <a:pPr marL="622300" indent="-355600">
              <a:lnSpc>
                <a:spcPts val="1520"/>
              </a:lnSpc>
              <a:buFont typeface="Lucida Grande"/>
              <a:buChar char="-"/>
            </a:pPr>
            <a:r>
              <a:rPr lang="en-US" dirty="0"/>
              <a:t>Preferred share coverage</a:t>
            </a:r>
          </a:p>
          <a:p>
            <a:pPr marL="622300" indent="-355600">
              <a:lnSpc>
                <a:spcPts val="1520"/>
              </a:lnSpc>
              <a:buFont typeface="Lucida Grande"/>
              <a:buChar char="-"/>
            </a:pPr>
            <a:r>
              <a:rPr lang="en-US" dirty="0"/>
              <a:t>Asset allocation and portfolio construction</a:t>
            </a:r>
          </a:p>
          <a:p>
            <a:pPr marL="622300" indent="-355600">
              <a:lnSpc>
                <a:spcPts val="1520"/>
              </a:lnSpc>
              <a:buFont typeface="Lucida Grande"/>
              <a:buChar char="-"/>
            </a:pPr>
            <a:r>
              <a:rPr lang="en-US" dirty="0"/>
              <a:t>Portfolio reviews and development of portfolio proposals</a:t>
            </a:r>
          </a:p>
          <a:p>
            <a:pPr marL="285750" indent="-285750">
              <a:buFont typeface="Arial"/>
              <a:buChar char="•"/>
            </a:pPr>
            <a:r>
              <a:rPr lang="en-US" dirty="0"/>
              <a:t>Coverage includes a wide range of securities including:</a:t>
            </a:r>
          </a:p>
          <a:p>
            <a:pPr marL="552450" indent="-285750">
              <a:lnSpc>
                <a:spcPts val="1520"/>
              </a:lnSpc>
              <a:buFont typeface="Lucida Grande"/>
              <a:buChar char="-"/>
            </a:pPr>
            <a:r>
              <a:rPr lang="en-US" dirty="0"/>
              <a:t>Government and corporate bonds</a:t>
            </a:r>
          </a:p>
          <a:p>
            <a:pPr marL="552450" indent="-285750">
              <a:lnSpc>
                <a:spcPts val="2020"/>
              </a:lnSpc>
              <a:buFont typeface="Lucida Grande"/>
              <a:buChar char="-"/>
            </a:pPr>
            <a:r>
              <a:rPr lang="en-US" kern="1600" dirty="0"/>
              <a:t>International bonds in currencies including US$, EUR, GBP, A$, NZ$ and others</a:t>
            </a:r>
          </a:p>
          <a:p>
            <a:pPr marL="552450" indent="-285750">
              <a:lnSpc>
                <a:spcPts val="1520"/>
              </a:lnSpc>
              <a:buFont typeface="Lucida Grande"/>
              <a:buChar char="-"/>
            </a:pPr>
            <a:r>
              <a:rPr lang="en-US" dirty="0"/>
              <a:t>Structured notes and floating rate notes</a:t>
            </a:r>
          </a:p>
          <a:p>
            <a:pPr marL="552450" indent="-285750">
              <a:lnSpc>
                <a:spcPts val="1520"/>
              </a:lnSpc>
              <a:buFont typeface="Lucida Grande"/>
              <a:buChar char="-"/>
            </a:pPr>
            <a:r>
              <a:rPr lang="en-US" dirty="0"/>
              <a:t>Inflation-protected securities</a:t>
            </a:r>
          </a:p>
          <a:p>
            <a:pPr marL="552450" indent="-285750">
              <a:lnSpc>
                <a:spcPts val="1520"/>
              </a:lnSpc>
              <a:buFont typeface="Lucida Grande"/>
              <a:buChar char="-"/>
            </a:pPr>
            <a:r>
              <a:rPr lang="en-US" dirty="0"/>
              <a:t>Money market securities</a:t>
            </a:r>
          </a:p>
          <a:p>
            <a:endParaRPr lang="en-US" dirty="0"/>
          </a:p>
        </p:txBody>
      </p:sp>
      <p:sp>
        <p:nvSpPr>
          <p:cNvPr id="5" name="Footer Placeholder 4"/>
          <p:cNvSpPr>
            <a:spLocks noGrp="1"/>
          </p:cNvSpPr>
          <p:nvPr>
            <p:ph type="ftr" sz="quarter" idx="11"/>
          </p:nvPr>
        </p:nvSpPr>
        <p:spPr/>
        <p:txBody>
          <a:bodyPr/>
          <a:lstStyle/>
          <a:p>
            <a:pPr>
              <a:defRPr/>
            </a:pPr>
            <a:r>
              <a:rPr lang="en-US" smtClean="0"/>
              <a:t>RBC Dominion Securities Inc.  |  Portfolio Advisory Group</a:t>
            </a:r>
            <a:endParaRPr lang="en-US"/>
          </a:p>
        </p:txBody>
      </p:sp>
      <p:sp>
        <p:nvSpPr>
          <p:cNvPr id="6" name="Slide Number Placeholder 5"/>
          <p:cNvSpPr>
            <a:spLocks noGrp="1"/>
          </p:cNvSpPr>
          <p:nvPr>
            <p:ph type="sldNum" sz="quarter" idx="12"/>
          </p:nvPr>
        </p:nvSpPr>
        <p:spPr/>
        <p:txBody>
          <a:bodyPr/>
          <a:lstStyle/>
          <a:p>
            <a:pPr>
              <a:defRPr/>
            </a:pPr>
            <a:fld id="{D446D245-DBB8-7D4D-B057-672536743DC1}" type="slidenum">
              <a:rPr lang="en-US" smtClean="0"/>
              <a:pPr>
                <a:defRPr/>
              </a:pPr>
              <a:t>7</a:t>
            </a:fld>
            <a:endParaRPr lang="en-US"/>
          </a:p>
        </p:txBody>
      </p:sp>
    </p:spTree>
    <p:extLst>
      <p:ext uri="{BB962C8B-B14F-4D97-AF65-F5344CB8AC3E}">
        <p14:creationId xmlns:p14="http://schemas.microsoft.com/office/powerpoint/2010/main" val="2398060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5" name="Footer Placeholder 4"/>
          <p:cNvSpPr>
            <a:spLocks noGrp="1"/>
          </p:cNvSpPr>
          <p:nvPr>
            <p:ph type="ftr" sz="quarter" idx="11"/>
          </p:nvPr>
        </p:nvSpPr>
        <p:spPr/>
        <p:txBody>
          <a:bodyPr/>
          <a:lstStyle/>
          <a:p>
            <a:pPr>
              <a:defRPr/>
            </a:pPr>
            <a:r>
              <a:rPr lang="en-US" smtClean="0"/>
              <a:t>RBC Dominion Securities Inc.  |  Portfolio Advisory Group</a:t>
            </a:r>
            <a:endParaRPr lang="en-US"/>
          </a:p>
        </p:txBody>
      </p:sp>
      <p:sp>
        <p:nvSpPr>
          <p:cNvPr id="6" name="Slide Number Placeholder 5"/>
          <p:cNvSpPr>
            <a:spLocks noGrp="1"/>
          </p:cNvSpPr>
          <p:nvPr>
            <p:ph type="sldNum" sz="quarter" idx="12"/>
          </p:nvPr>
        </p:nvSpPr>
        <p:spPr/>
        <p:txBody>
          <a:bodyPr/>
          <a:lstStyle/>
          <a:p>
            <a:pPr>
              <a:defRPr/>
            </a:pPr>
            <a:fld id="{D446D245-DBB8-7D4D-B057-672536743DC1}" type="slidenum">
              <a:rPr lang="en-US" smtClean="0"/>
              <a:pPr>
                <a:defRPr/>
              </a:pPr>
              <a:t>8</a:t>
            </a:fld>
            <a:endParaRPr lang="en-US"/>
          </a:p>
        </p:txBody>
      </p:sp>
      <p:sp>
        <p:nvSpPr>
          <p:cNvPr id="7" name="Text Box 3"/>
          <p:cNvSpPr txBox="1">
            <a:spLocks noChangeArrowheads="1"/>
          </p:cNvSpPr>
          <p:nvPr/>
        </p:nvSpPr>
        <p:spPr bwMode="auto">
          <a:xfrm>
            <a:off x="506413" y="1377950"/>
            <a:ext cx="2513012" cy="13422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a:defRPr sz="1200" i="1">
                <a:solidFill>
                  <a:schemeClr val="accent1"/>
                </a:solidFill>
                <a:latin typeface="Arial" charset="0"/>
                <a:ea typeface="ＭＳ Ｐゴシック" charset="0"/>
                <a:cs typeface="ＭＳ Ｐゴシック" charset="0"/>
              </a:defRPr>
            </a:lvl1pPr>
            <a:lvl2pPr marL="742950" indent="-285750">
              <a:defRPr sz="1200" i="1">
                <a:solidFill>
                  <a:schemeClr val="accent1"/>
                </a:solidFill>
                <a:latin typeface="Arial" charset="0"/>
                <a:ea typeface="ＭＳ Ｐゴシック" charset="0"/>
              </a:defRPr>
            </a:lvl2pPr>
            <a:lvl3pPr marL="1143000" indent="-228600">
              <a:defRPr sz="1200" i="1">
                <a:solidFill>
                  <a:schemeClr val="accent1"/>
                </a:solidFill>
                <a:latin typeface="Arial" charset="0"/>
                <a:ea typeface="ＭＳ Ｐゴシック" charset="0"/>
              </a:defRPr>
            </a:lvl3pPr>
            <a:lvl4pPr marL="1600200" indent="-228600">
              <a:defRPr sz="1200" i="1">
                <a:solidFill>
                  <a:schemeClr val="accent1"/>
                </a:solidFill>
                <a:latin typeface="Arial" charset="0"/>
                <a:ea typeface="ＭＳ Ｐゴシック" charset="0"/>
              </a:defRPr>
            </a:lvl4pPr>
            <a:lvl5pPr marL="2057400" indent="-228600">
              <a:defRPr sz="1200" i="1">
                <a:solidFill>
                  <a:schemeClr val="accent1"/>
                </a:solidFill>
                <a:latin typeface="Arial" charset="0"/>
                <a:ea typeface="ＭＳ Ｐゴシック" charset="0"/>
              </a:defRPr>
            </a:lvl5pPr>
            <a:lvl6pPr marL="2514600" indent="-228600" eaLnBrk="0" fontAlgn="base" hangingPunct="0">
              <a:spcBef>
                <a:spcPct val="0"/>
              </a:spcBef>
              <a:spcAft>
                <a:spcPct val="0"/>
              </a:spcAft>
              <a:defRPr sz="1200" i="1">
                <a:solidFill>
                  <a:schemeClr val="accent1"/>
                </a:solidFill>
                <a:latin typeface="Arial" charset="0"/>
                <a:ea typeface="ＭＳ Ｐゴシック" charset="0"/>
              </a:defRPr>
            </a:lvl6pPr>
            <a:lvl7pPr marL="2971800" indent="-228600" eaLnBrk="0" fontAlgn="base" hangingPunct="0">
              <a:spcBef>
                <a:spcPct val="0"/>
              </a:spcBef>
              <a:spcAft>
                <a:spcPct val="0"/>
              </a:spcAft>
              <a:defRPr sz="1200" i="1">
                <a:solidFill>
                  <a:schemeClr val="accent1"/>
                </a:solidFill>
                <a:latin typeface="Arial" charset="0"/>
                <a:ea typeface="ＭＳ Ｐゴシック" charset="0"/>
              </a:defRPr>
            </a:lvl7pPr>
            <a:lvl8pPr marL="3429000" indent="-228600" eaLnBrk="0" fontAlgn="base" hangingPunct="0">
              <a:spcBef>
                <a:spcPct val="0"/>
              </a:spcBef>
              <a:spcAft>
                <a:spcPct val="0"/>
              </a:spcAft>
              <a:defRPr sz="1200" i="1">
                <a:solidFill>
                  <a:schemeClr val="accent1"/>
                </a:solidFill>
                <a:latin typeface="Arial" charset="0"/>
                <a:ea typeface="ＭＳ Ｐゴシック" charset="0"/>
              </a:defRPr>
            </a:lvl8pPr>
            <a:lvl9pPr marL="3886200" indent="-228600" eaLnBrk="0" fontAlgn="base" hangingPunct="0">
              <a:spcBef>
                <a:spcPct val="0"/>
              </a:spcBef>
              <a:spcAft>
                <a:spcPct val="0"/>
              </a:spcAft>
              <a:defRPr sz="1200" i="1">
                <a:solidFill>
                  <a:schemeClr val="accent1"/>
                </a:solidFill>
                <a:latin typeface="Arial" charset="0"/>
                <a:ea typeface="ＭＳ Ｐゴシック" charset="0"/>
              </a:defRPr>
            </a:lvl9pPr>
          </a:lstStyle>
          <a:p>
            <a:pPr>
              <a:spcBef>
                <a:spcPct val="41000"/>
              </a:spcBef>
              <a:buClr>
                <a:srgbClr val="9D8954"/>
              </a:buClr>
              <a:buFont typeface="Wingdings" charset="0"/>
              <a:buNone/>
            </a:pPr>
            <a:r>
              <a:rPr lang="en-US" sz="1400" b="1" i="0" dirty="0" smtClean="0">
                <a:solidFill>
                  <a:srgbClr val="000000"/>
                </a:solidFill>
                <a:latin typeface="+mn-lt"/>
              </a:rPr>
              <a:t>Geoffrey J. Belisle</a:t>
            </a:r>
            <a:endParaRPr lang="en-US" sz="1400" b="1" i="0" dirty="0">
              <a:solidFill>
                <a:srgbClr val="000000"/>
              </a:solidFill>
              <a:latin typeface="+mn-lt"/>
            </a:endParaRPr>
          </a:p>
          <a:p>
            <a:pPr>
              <a:spcBef>
                <a:spcPct val="41000"/>
              </a:spcBef>
              <a:buClr>
                <a:srgbClr val="9D8954"/>
              </a:buClr>
              <a:buFont typeface="Wingdings" charset="0"/>
              <a:buNone/>
            </a:pPr>
            <a:r>
              <a:rPr lang="en-US" sz="1400" i="0" dirty="0" smtClean="0">
                <a:solidFill>
                  <a:srgbClr val="000000"/>
                </a:solidFill>
                <a:latin typeface="+mn-lt"/>
              </a:rPr>
              <a:t>Vice President, Investment &amp; Wealth Advisor</a:t>
            </a:r>
            <a:endParaRPr lang="en-US" sz="1400" i="0" dirty="0">
              <a:solidFill>
                <a:srgbClr val="000000"/>
              </a:solidFill>
              <a:latin typeface="+mn-lt"/>
            </a:endParaRPr>
          </a:p>
          <a:p>
            <a:pPr>
              <a:spcBef>
                <a:spcPct val="41000"/>
              </a:spcBef>
              <a:buClr>
                <a:srgbClr val="9D8954"/>
              </a:buClr>
              <a:buFont typeface="Wingdings" charset="0"/>
              <a:buNone/>
            </a:pPr>
            <a:r>
              <a:rPr lang="en-US" sz="1400" i="0" dirty="0">
                <a:solidFill>
                  <a:srgbClr val="000000"/>
                </a:solidFill>
                <a:latin typeface="+mn-lt"/>
              </a:rPr>
              <a:t>Phone: </a:t>
            </a:r>
            <a:r>
              <a:rPr lang="en-US" sz="1400" i="0" dirty="0" smtClean="0">
                <a:solidFill>
                  <a:srgbClr val="000000"/>
                </a:solidFill>
                <a:latin typeface="+mn-lt"/>
              </a:rPr>
              <a:t>705.444.5235</a:t>
            </a:r>
            <a:endParaRPr lang="en-US" sz="1400" i="0" dirty="0">
              <a:solidFill>
                <a:srgbClr val="000000"/>
              </a:solidFill>
              <a:latin typeface="+mn-lt"/>
            </a:endParaRPr>
          </a:p>
          <a:p>
            <a:pPr>
              <a:spcBef>
                <a:spcPct val="41000"/>
              </a:spcBef>
              <a:buClr>
                <a:srgbClr val="9D8954"/>
              </a:buClr>
              <a:buFont typeface="Wingdings" charset="0"/>
              <a:buNone/>
            </a:pPr>
            <a:r>
              <a:rPr lang="en-US" sz="1400" i="0" dirty="0">
                <a:solidFill>
                  <a:srgbClr val="000000"/>
                </a:solidFill>
                <a:latin typeface="+mn-lt"/>
              </a:rPr>
              <a:t>Email: </a:t>
            </a:r>
            <a:r>
              <a:rPr lang="en-US" i="0" u="sng" dirty="0">
                <a:solidFill>
                  <a:srgbClr val="0000FF"/>
                </a:solidFill>
                <a:latin typeface="+mn-lt"/>
              </a:rPr>
              <a:t>g</a:t>
            </a:r>
            <a:r>
              <a:rPr lang="en-US" i="0" u="sng" dirty="0" smtClean="0">
                <a:solidFill>
                  <a:srgbClr val="0000FF"/>
                </a:solidFill>
                <a:latin typeface="+mn-lt"/>
              </a:rPr>
              <a:t>eoffrey.belisle@rbc.com</a:t>
            </a:r>
            <a:endParaRPr lang="en-US" i="0" u="sng" dirty="0">
              <a:solidFill>
                <a:srgbClr val="0000FF"/>
              </a:solidFill>
              <a:latin typeface="+mn-lt"/>
            </a:endParaRPr>
          </a:p>
        </p:txBody>
      </p:sp>
      <p:sp>
        <p:nvSpPr>
          <p:cNvPr id="8" name="Text Box 4"/>
          <p:cNvSpPr txBox="1">
            <a:spLocks noChangeArrowheads="1"/>
          </p:cNvSpPr>
          <p:nvPr/>
        </p:nvSpPr>
        <p:spPr bwMode="auto">
          <a:xfrm>
            <a:off x="3415228" y="1387475"/>
            <a:ext cx="2566471" cy="11268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defRPr sz="1200" i="1">
                <a:solidFill>
                  <a:schemeClr val="accent1"/>
                </a:solidFill>
                <a:latin typeface="Arial" charset="0"/>
                <a:ea typeface="ＭＳ Ｐゴシック" charset="0"/>
                <a:cs typeface="ＭＳ Ｐゴシック" charset="0"/>
              </a:defRPr>
            </a:lvl1pPr>
            <a:lvl2pPr marL="742950" indent="-285750">
              <a:defRPr sz="1200" i="1">
                <a:solidFill>
                  <a:schemeClr val="accent1"/>
                </a:solidFill>
                <a:latin typeface="Arial" charset="0"/>
                <a:ea typeface="ＭＳ Ｐゴシック" charset="0"/>
              </a:defRPr>
            </a:lvl2pPr>
            <a:lvl3pPr marL="1143000" indent="-228600">
              <a:defRPr sz="1200" i="1">
                <a:solidFill>
                  <a:schemeClr val="accent1"/>
                </a:solidFill>
                <a:latin typeface="Arial" charset="0"/>
                <a:ea typeface="ＭＳ Ｐゴシック" charset="0"/>
              </a:defRPr>
            </a:lvl3pPr>
            <a:lvl4pPr marL="1600200" indent="-228600">
              <a:defRPr sz="1200" i="1">
                <a:solidFill>
                  <a:schemeClr val="accent1"/>
                </a:solidFill>
                <a:latin typeface="Arial" charset="0"/>
                <a:ea typeface="ＭＳ Ｐゴシック" charset="0"/>
              </a:defRPr>
            </a:lvl4pPr>
            <a:lvl5pPr marL="2057400" indent="-228600">
              <a:defRPr sz="1200" i="1">
                <a:solidFill>
                  <a:schemeClr val="accent1"/>
                </a:solidFill>
                <a:latin typeface="Arial" charset="0"/>
                <a:ea typeface="ＭＳ Ｐゴシック" charset="0"/>
              </a:defRPr>
            </a:lvl5pPr>
            <a:lvl6pPr marL="2514600" indent="-228600" eaLnBrk="0" fontAlgn="base" hangingPunct="0">
              <a:spcBef>
                <a:spcPct val="0"/>
              </a:spcBef>
              <a:spcAft>
                <a:spcPct val="0"/>
              </a:spcAft>
              <a:defRPr sz="1200" i="1">
                <a:solidFill>
                  <a:schemeClr val="accent1"/>
                </a:solidFill>
                <a:latin typeface="Arial" charset="0"/>
                <a:ea typeface="ＭＳ Ｐゴシック" charset="0"/>
              </a:defRPr>
            </a:lvl6pPr>
            <a:lvl7pPr marL="2971800" indent="-228600" eaLnBrk="0" fontAlgn="base" hangingPunct="0">
              <a:spcBef>
                <a:spcPct val="0"/>
              </a:spcBef>
              <a:spcAft>
                <a:spcPct val="0"/>
              </a:spcAft>
              <a:defRPr sz="1200" i="1">
                <a:solidFill>
                  <a:schemeClr val="accent1"/>
                </a:solidFill>
                <a:latin typeface="Arial" charset="0"/>
                <a:ea typeface="ＭＳ Ｐゴシック" charset="0"/>
              </a:defRPr>
            </a:lvl7pPr>
            <a:lvl8pPr marL="3429000" indent="-228600" eaLnBrk="0" fontAlgn="base" hangingPunct="0">
              <a:spcBef>
                <a:spcPct val="0"/>
              </a:spcBef>
              <a:spcAft>
                <a:spcPct val="0"/>
              </a:spcAft>
              <a:defRPr sz="1200" i="1">
                <a:solidFill>
                  <a:schemeClr val="accent1"/>
                </a:solidFill>
                <a:latin typeface="Arial" charset="0"/>
                <a:ea typeface="ＭＳ Ｐゴシック" charset="0"/>
              </a:defRPr>
            </a:lvl8pPr>
            <a:lvl9pPr marL="3886200" indent="-228600" eaLnBrk="0" fontAlgn="base" hangingPunct="0">
              <a:spcBef>
                <a:spcPct val="0"/>
              </a:spcBef>
              <a:spcAft>
                <a:spcPct val="0"/>
              </a:spcAft>
              <a:defRPr sz="1200" i="1">
                <a:solidFill>
                  <a:schemeClr val="accent1"/>
                </a:solidFill>
                <a:latin typeface="Arial" charset="0"/>
                <a:ea typeface="ＭＳ Ｐゴシック" charset="0"/>
              </a:defRPr>
            </a:lvl9pPr>
          </a:lstStyle>
          <a:p>
            <a:pPr>
              <a:spcBef>
                <a:spcPct val="41000"/>
              </a:spcBef>
              <a:buClr>
                <a:srgbClr val="9D8954"/>
              </a:buClr>
              <a:buFont typeface="Wingdings" charset="0"/>
              <a:buNone/>
            </a:pPr>
            <a:r>
              <a:rPr lang="en-US" sz="1400" b="1" i="0" dirty="0" smtClean="0">
                <a:solidFill>
                  <a:srgbClr val="000000"/>
                </a:solidFill>
                <a:latin typeface="+mn-lt"/>
              </a:rPr>
              <a:t>Kathleen Kennedy</a:t>
            </a:r>
            <a:endParaRPr lang="en-US" sz="1400" b="1" i="0" dirty="0">
              <a:solidFill>
                <a:srgbClr val="000000"/>
              </a:solidFill>
              <a:latin typeface="+mn-lt"/>
            </a:endParaRPr>
          </a:p>
          <a:p>
            <a:pPr>
              <a:spcBef>
                <a:spcPct val="41000"/>
              </a:spcBef>
              <a:buClr>
                <a:srgbClr val="9D8954"/>
              </a:buClr>
              <a:buFont typeface="Wingdings" charset="0"/>
              <a:buNone/>
            </a:pPr>
            <a:r>
              <a:rPr lang="en-US" sz="1400" i="0" dirty="0" smtClean="0">
                <a:solidFill>
                  <a:srgbClr val="000000"/>
                </a:solidFill>
                <a:latin typeface="+mn-lt"/>
              </a:rPr>
              <a:t>Associate</a:t>
            </a:r>
            <a:endParaRPr lang="en-US" sz="1400" i="0" dirty="0">
              <a:solidFill>
                <a:srgbClr val="000000"/>
              </a:solidFill>
              <a:latin typeface="+mn-lt"/>
            </a:endParaRPr>
          </a:p>
          <a:p>
            <a:pPr>
              <a:spcBef>
                <a:spcPct val="41000"/>
              </a:spcBef>
              <a:buClr>
                <a:srgbClr val="9D8954"/>
              </a:buClr>
              <a:buFont typeface="Wingdings" charset="0"/>
              <a:buNone/>
            </a:pPr>
            <a:r>
              <a:rPr lang="en-US" sz="1400" i="0" dirty="0">
                <a:solidFill>
                  <a:srgbClr val="000000"/>
                </a:solidFill>
                <a:latin typeface="+mn-lt"/>
              </a:rPr>
              <a:t>Phone: </a:t>
            </a:r>
            <a:r>
              <a:rPr lang="en-US" sz="1400" i="0" dirty="0" smtClean="0">
                <a:solidFill>
                  <a:srgbClr val="000000"/>
                </a:solidFill>
                <a:latin typeface="+mn-lt"/>
              </a:rPr>
              <a:t>705.444.7354</a:t>
            </a:r>
            <a:endParaRPr lang="en-US" sz="1400" i="0" dirty="0">
              <a:solidFill>
                <a:srgbClr val="000000"/>
              </a:solidFill>
              <a:latin typeface="+mn-lt"/>
            </a:endParaRPr>
          </a:p>
          <a:p>
            <a:pPr>
              <a:spcBef>
                <a:spcPct val="41000"/>
              </a:spcBef>
              <a:buClr>
                <a:srgbClr val="9D8954"/>
              </a:buClr>
              <a:buFont typeface="Wingdings" charset="0"/>
              <a:buNone/>
            </a:pPr>
            <a:r>
              <a:rPr lang="en-US" sz="1400" i="0" dirty="0">
                <a:solidFill>
                  <a:srgbClr val="000000"/>
                </a:solidFill>
                <a:latin typeface="+mn-lt"/>
              </a:rPr>
              <a:t>Email: </a:t>
            </a:r>
            <a:r>
              <a:rPr lang="en-US" i="0" u="sng" dirty="0" smtClean="0">
                <a:solidFill>
                  <a:srgbClr val="0000FF"/>
                </a:solidFill>
                <a:latin typeface="+mn-lt"/>
              </a:rPr>
              <a:t>kathleen.kennedy@rbc.com</a:t>
            </a:r>
            <a:endParaRPr lang="en-US" i="0" u="sng" dirty="0">
              <a:solidFill>
                <a:srgbClr val="0000FF"/>
              </a:solidFill>
              <a:latin typeface="+mn-lt"/>
            </a:endParaRPr>
          </a:p>
        </p:txBody>
      </p:sp>
      <p:sp>
        <p:nvSpPr>
          <p:cNvPr id="9" name="Text Box 5"/>
          <p:cNvSpPr txBox="1">
            <a:spLocks noChangeArrowheads="1"/>
          </p:cNvSpPr>
          <p:nvPr/>
        </p:nvSpPr>
        <p:spPr bwMode="auto">
          <a:xfrm>
            <a:off x="6069249" y="1387475"/>
            <a:ext cx="2520950" cy="1127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a:defRPr sz="1200" i="1">
                <a:solidFill>
                  <a:schemeClr val="accent1"/>
                </a:solidFill>
                <a:latin typeface="Arial" charset="0"/>
                <a:ea typeface="ＭＳ Ｐゴシック" charset="0"/>
                <a:cs typeface="ＭＳ Ｐゴシック" charset="0"/>
              </a:defRPr>
            </a:lvl1pPr>
            <a:lvl2pPr marL="742950" indent="-285750">
              <a:defRPr sz="1200" i="1">
                <a:solidFill>
                  <a:schemeClr val="accent1"/>
                </a:solidFill>
                <a:latin typeface="Arial" charset="0"/>
                <a:ea typeface="ＭＳ Ｐゴシック" charset="0"/>
              </a:defRPr>
            </a:lvl2pPr>
            <a:lvl3pPr marL="1143000" indent="-228600">
              <a:defRPr sz="1200" i="1">
                <a:solidFill>
                  <a:schemeClr val="accent1"/>
                </a:solidFill>
                <a:latin typeface="Arial" charset="0"/>
                <a:ea typeface="ＭＳ Ｐゴシック" charset="0"/>
              </a:defRPr>
            </a:lvl3pPr>
            <a:lvl4pPr marL="1600200" indent="-228600">
              <a:defRPr sz="1200" i="1">
                <a:solidFill>
                  <a:schemeClr val="accent1"/>
                </a:solidFill>
                <a:latin typeface="Arial" charset="0"/>
                <a:ea typeface="ＭＳ Ｐゴシック" charset="0"/>
              </a:defRPr>
            </a:lvl4pPr>
            <a:lvl5pPr marL="2057400" indent="-228600">
              <a:defRPr sz="1200" i="1">
                <a:solidFill>
                  <a:schemeClr val="accent1"/>
                </a:solidFill>
                <a:latin typeface="Arial" charset="0"/>
                <a:ea typeface="ＭＳ Ｐゴシック" charset="0"/>
              </a:defRPr>
            </a:lvl5pPr>
            <a:lvl6pPr marL="2514600" indent="-228600" eaLnBrk="0" fontAlgn="base" hangingPunct="0">
              <a:spcBef>
                <a:spcPct val="0"/>
              </a:spcBef>
              <a:spcAft>
                <a:spcPct val="0"/>
              </a:spcAft>
              <a:defRPr sz="1200" i="1">
                <a:solidFill>
                  <a:schemeClr val="accent1"/>
                </a:solidFill>
                <a:latin typeface="Arial" charset="0"/>
                <a:ea typeface="ＭＳ Ｐゴシック" charset="0"/>
              </a:defRPr>
            </a:lvl6pPr>
            <a:lvl7pPr marL="2971800" indent="-228600" eaLnBrk="0" fontAlgn="base" hangingPunct="0">
              <a:spcBef>
                <a:spcPct val="0"/>
              </a:spcBef>
              <a:spcAft>
                <a:spcPct val="0"/>
              </a:spcAft>
              <a:defRPr sz="1200" i="1">
                <a:solidFill>
                  <a:schemeClr val="accent1"/>
                </a:solidFill>
                <a:latin typeface="Arial" charset="0"/>
                <a:ea typeface="ＭＳ Ｐゴシック" charset="0"/>
              </a:defRPr>
            </a:lvl7pPr>
            <a:lvl8pPr marL="3429000" indent="-228600" eaLnBrk="0" fontAlgn="base" hangingPunct="0">
              <a:spcBef>
                <a:spcPct val="0"/>
              </a:spcBef>
              <a:spcAft>
                <a:spcPct val="0"/>
              </a:spcAft>
              <a:defRPr sz="1200" i="1">
                <a:solidFill>
                  <a:schemeClr val="accent1"/>
                </a:solidFill>
                <a:latin typeface="Arial" charset="0"/>
                <a:ea typeface="ＭＳ Ｐゴシック" charset="0"/>
              </a:defRPr>
            </a:lvl8pPr>
            <a:lvl9pPr marL="3886200" indent="-228600" eaLnBrk="0" fontAlgn="base" hangingPunct="0">
              <a:spcBef>
                <a:spcPct val="0"/>
              </a:spcBef>
              <a:spcAft>
                <a:spcPct val="0"/>
              </a:spcAft>
              <a:defRPr sz="1200" i="1">
                <a:solidFill>
                  <a:schemeClr val="accent1"/>
                </a:solidFill>
                <a:latin typeface="Arial" charset="0"/>
                <a:ea typeface="ＭＳ Ｐゴシック" charset="0"/>
              </a:defRPr>
            </a:lvl9pPr>
          </a:lstStyle>
          <a:p>
            <a:pPr>
              <a:spcBef>
                <a:spcPct val="41000"/>
              </a:spcBef>
              <a:buClr>
                <a:srgbClr val="9D8954"/>
              </a:buClr>
              <a:buFont typeface="Wingdings" charset="0"/>
              <a:buNone/>
            </a:pPr>
            <a:r>
              <a:rPr lang="en-US" sz="1400" b="1" i="0" dirty="0" smtClean="0">
                <a:solidFill>
                  <a:srgbClr val="000000"/>
                </a:solidFill>
                <a:latin typeface="+mn-lt"/>
              </a:rPr>
              <a:t>Janine Wait</a:t>
            </a:r>
            <a:endParaRPr lang="en-US" sz="1400" b="1" i="0" dirty="0">
              <a:solidFill>
                <a:srgbClr val="000000"/>
              </a:solidFill>
              <a:latin typeface="+mn-lt"/>
            </a:endParaRPr>
          </a:p>
          <a:p>
            <a:pPr>
              <a:spcBef>
                <a:spcPct val="41000"/>
              </a:spcBef>
              <a:buClr>
                <a:srgbClr val="9D8954"/>
              </a:buClr>
              <a:buFont typeface="Wingdings" charset="0"/>
              <a:buNone/>
            </a:pPr>
            <a:r>
              <a:rPr lang="en-US" sz="1400" i="0" dirty="0" smtClean="0">
                <a:solidFill>
                  <a:srgbClr val="000000"/>
                </a:solidFill>
                <a:latin typeface="+mn-lt"/>
              </a:rPr>
              <a:t>Associate</a:t>
            </a:r>
            <a:endParaRPr lang="en-US" sz="1400" i="0" dirty="0">
              <a:solidFill>
                <a:srgbClr val="000000"/>
              </a:solidFill>
              <a:latin typeface="+mn-lt"/>
            </a:endParaRPr>
          </a:p>
          <a:p>
            <a:pPr>
              <a:spcBef>
                <a:spcPct val="41000"/>
              </a:spcBef>
              <a:buClr>
                <a:srgbClr val="9D8954"/>
              </a:buClr>
              <a:buFont typeface="Wingdings" charset="0"/>
              <a:buNone/>
            </a:pPr>
            <a:r>
              <a:rPr lang="en-US" sz="1400" i="0" dirty="0">
                <a:solidFill>
                  <a:srgbClr val="000000"/>
                </a:solidFill>
                <a:latin typeface="+mn-lt"/>
              </a:rPr>
              <a:t>Phone: </a:t>
            </a:r>
            <a:r>
              <a:rPr lang="en-US" sz="1400" i="0" dirty="0" smtClean="0">
                <a:solidFill>
                  <a:srgbClr val="000000"/>
                </a:solidFill>
                <a:latin typeface="+mn-lt"/>
              </a:rPr>
              <a:t>705.444.5706</a:t>
            </a:r>
            <a:endParaRPr lang="en-US" sz="1400" i="0" dirty="0">
              <a:solidFill>
                <a:srgbClr val="000000"/>
              </a:solidFill>
              <a:latin typeface="+mn-lt"/>
            </a:endParaRPr>
          </a:p>
          <a:p>
            <a:pPr>
              <a:spcBef>
                <a:spcPct val="41000"/>
              </a:spcBef>
              <a:buClr>
                <a:srgbClr val="9D8954"/>
              </a:buClr>
              <a:buFont typeface="Wingdings" charset="0"/>
              <a:buNone/>
            </a:pPr>
            <a:r>
              <a:rPr lang="en-US" sz="1400" i="0" dirty="0">
                <a:solidFill>
                  <a:srgbClr val="000000"/>
                </a:solidFill>
                <a:latin typeface="+mn-lt"/>
              </a:rPr>
              <a:t>Email: </a:t>
            </a:r>
            <a:r>
              <a:rPr lang="en-US" i="0" u="sng" dirty="0">
                <a:solidFill>
                  <a:srgbClr val="0000FF"/>
                </a:solidFill>
                <a:latin typeface="+mn-lt"/>
              </a:rPr>
              <a:t>j</a:t>
            </a:r>
            <a:r>
              <a:rPr lang="en-US" i="0" u="sng" dirty="0" smtClean="0">
                <a:solidFill>
                  <a:srgbClr val="0000FF"/>
                </a:solidFill>
                <a:latin typeface="+mn-lt"/>
              </a:rPr>
              <a:t>anine.wait@rbc.com</a:t>
            </a:r>
            <a:endParaRPr lang="en-US" i="0" u="sng" dirty="0">
              <a:solidFill>
                <a:srgbClr val="0000FF"/>
              </a:solidFill>
              <a:latin typeface="+mn-lt"/>
            </a:endParaRPr>
          </a:p>
        </p:txBody>
      </p:sp>
      <p:sp>
        <p:nvSpPr>
          <p:cNvPr id="10" name="Text Box 6"/>
          <p:cNvSpPr txBox="1">
            <a:spLocks noChangeArrowheads="1"/>
          </p:cNvSpPr>
          <p:nvPr/>
        </p:nvSpPr>
        <p:spPr bwMode="auto">
          <a:xfrm>
            <a:off x="452438" y="3962400"/>
            <a:ext cx="2990850" cy="17344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a:defRPr sz="1200" i="1">
                <a:solidFill>
                  <a:schemeClr val="accent1"/>
                </a:solidFill>
                <a:latin typeface="Arial" charset="0"/>
                <a:ea typeface="ＭＳ Ｐゴシック" charset="0"/>
                <a:cs typeface="ＭＳ Ｐゴシック" charset="0"/>
              </a:defRPr>
            </a:lvl1pPr>
            <a:lvl2pPr marL="742950" indent="-285750">
              <a:defRPr sz="1200" i="1">
                <a:solidFill>
                  <a:schemeClr val="accent1"/>
                </a:solidFill>
                <a:latin typeface="Arial" charset="0"/>
                <a:ea typeface="ＭＳ Ｐゴシック" charset="0"/>
              </a:defRPr>
            </a:lvl2pPr>
            <a:lvl3pPr marL="1143000" indent="-228600">
              <a:defRPr sz="1200" i="1">
                <a:solidFill>
                  <a:schemeClr val="accent1"/>
                </a:solidFill>
                <a:latin typeface="Arial" charset="0"/>
                <a:ea typeface="ＭＳ Ｐゴシック" charset="0"/>
              </a:defRPr>
            </a:lvl3pPr>
            <a:lvl4pPr marL="1600200" indent="-228600">
              <a:defRPr sz="1200" i="1">
                <a:solidFill>
                  <a:schemeClr val="accent1"/>
                </a:solidFill>
                <a:latin typeface="Arial" charset="0"/>
                <a:ea typeface="ＭＳ Ｐゴシック" charset="0"/>
              </a:defRPr>
            </a:lvl4pPr>
            <a:lvl5pPr marL="2057400" indent="-228600">
              <a:defRPr sz="1200" i="1">
                <a:solidFill>
                  <a:schemeClr val="accent1"/>
                </a:solidFill>
                <a:latin typeface="Arial" charset="0"/>
                <a:ea typeface="ＭＳ Ｐゴシック" charset="0"/>
              </a:defRPr>
            </a:lvl5pPr>
            <a:lvl6pPr marL="2514600" indent="-228600" eaLnBrk="0" fontAlgn="base" hangingPunct="0">
              <a:spcBef>
                <a:spcPct val="0"/>
              </a:spcBef>
              <a:spcAft>
                <a:spcPct val="0"/>
              </a:spcAft>
              <a:defRPr sz="1200" i="1">
                <a:solidFill>
                  <a:schemeClr val="accent1"/>
                </a:solidFill>
                <a:latin typeface="Arial" charset="0"/>
                <a:ea typeface="ＭＳ Ｐゴシック" charset="0"/>
              </a:defRPr>
            </a:lvl6pPr>
            <a:lvl7pPr marL="2971800" indent="-228600" eaLnBrk="0" fontAlgn="base" hangingPunct="0">
              <a:spcBef>
                <a:spcPct val="0"/>
              </a:spcBef>
              <a:spcAft>
                <a:spcPct val="0"/>
              </a:spcAft>
              <a:defRPr sz="1200" i="1">
                <a:solidFill>
                  <a:schemeClr val="accent1"/>
                </a:solidFill>
                <a:latin typeface="Arial" charset="0"/>
                <a:ea typeface="ＭＳ Ｐゴシック" charset="0"/>
              </a:defRPr>
            </a:lvl7pPr>
            <a:lvl8pPr marL="3429000" indent="-228600" eaLnBrk="0" fontAlgn="base" hangingPunct="0">
              <a:spcBef>
                <a:spcPct val="0"/>
              </a:spcBef>
              <a:spcAft>
                <a:spcPct val="0"/>
              </a:spcAft>
              <a:defRPr sz="1200" i="1">
                <a:solidFill>
                  <a:schemeClr val="accent1"/>
                </a:solidFill>
                <a:latin typeface="Arial" charset="0"/>
                <a:ea typeface="ＭＳ Ｐゴシック" charset="0"/>
              </a:defRPr>
            </a:lvl8pPr>
            <a:lvl9pPr marL="3886200" indent="-228600" eaLnBrk="0" fontAlgn="base" hangingPunct="0">
              <a:spcBef>
                <a:spcPct val="0"/>
              </a:spcBef>
              <a:spcAft>
                <a:spcPct val="0"/>
              </a:spcAft>
              <a:defRPr sz="1200" i="1">
                <a:solidFill>
                  <a:schemeClr val="accent1"/>
                </a:solidFill>
                <a:latin typeface="Arial" charset="0"/>
                <a:ea typeface="ＭＳ Ｐゴシック" charset="0"/>
              </a:defRPr>
            </a:lvl9pPr>
          </a:lstStyle>
          <a:p>
            <a:pPr>
              <a:spcBef>
                <a:spcPct val="41000"/>
              </a:spcBef>
              <a:buClr>
                <a:srgbClr val="9D8954"/>
              </a:buClr>
              <a:buFont typeface="Wingdings" charset="0"/>
              <a:buNone/>
            </a:pPr>
            <a:r>
              <a:rPr lang="en-US" sz="1400" i="0" dirty="0" smtClean="0">
                <a:solidFill>
                  <a:srgbClr val="000000"/>
                </a:solidFill>
                <a:latin typeface="+mn-lt"/>
              </a:rPr>
              <a:t>1 First Street</a:t>
            </a:r>
            <a:endParaRPr lang="en-US" sz="1400" i="0" dirty="0">
              <a:solidFill>
                <a:srgbClr val="000000"/>
              </a:solidFill>
              <a:latin typeface="+mn-lt"/>
            </a:endParaRPr>
          </a:p>
          <a:p>
            <a:pPr>
              <a:spcBef>
                <a:spcPct val="41000"/>
              </a:spcBef>
              <a:buClr>
                <a:srgbClr val="9D8954"/>
              </a:buClr>
              <a:buFont typeface="Wingdings" charset="0"/>
              <a:buNone/>
            </a:pPr>
            <a:r>
              <a:rPr lang="en-US" sz="1400" i="0" dirty="0" smtClean="0">
                <a:solidFill>
                  <a:srgbClr val="000000"/>
                </a:solidFill>
                <a:latin typeface="+mn-lt"/>
              </a:rPr>
              <a:t>Suite 230</a:t>
            </a:r>
          </a:p>
          <a:p>
            <a:pPr>
              <a:spcBef>
                <a:spcPct val="41000"/>
              </a:spcBef>
              <a:buClr>
                <a:srgbClr val="9D8954"/>
              </a:buClr>
              <a:buFont typeface="Wingdings" charset="0"/>
              <a:buNone/>
            </a:pPr>
            <a:r>
              <a:rPr lang="en-US" sz="1400" i="0" dirty="0" smtClean="0">
                <a:solidFill>
                  <a:srgbClr val="000000"/>
                </a:solidFill>
                <a:latin typeface="+mn-lt"/>
              </a:rPr>
              <a:t>Collingwood, ON  L9Y1A1</a:t>
            </a:r>
          </a:p>
          <a:p>
            <a:pPr>
              <a:spcBef>
                <a:spcPct val="41000"/>
              </a:spcBef>
              <a:buClr>
                <a:srgbClr val="9D8954"/>
              </a:buClr>
              <a:buFont typeface="Wingdings" charset="0"/>
              <a:buNone/>
            </a:pPr>
            <a:r>
              <a:rPr lang="en-US" sz="1400" i="0" dirty="0" smtClean="0">
                <a:solidFill>
                  <a:srgbClr val="000000"/>
                </a:solidFill>
                <a:latin typeface="+mn-lt"/>
              </a:rPr>
              <a:t>Toll-free: 1.800.461.9180</a:t>
            </a:r>
          </a:p>
          <a:p>
            <a:pPr>
              <a:spcBef>
                <a:spcPct val="41000"/>
              </a:spcBef>
              <a:buClr>
                <a:srgbClr val="9D8954"/>
              </a:buClr>
              <a:buFont typeface="Wingdings" charset="0"/>
              <a:buNone/>
            </a:pPr>
            <a:r>
              <a:rPr lang="en-US" sz="1400" i="0" dirty="0" smtClean="0">
                <a:solidFill>
                  <a:srgbClr val="000000"/>
                </a:solidFill>
                <a:latin typeface="+mn-lt"/>
              </a:rPr>
              <a:t>Website: </a:t>
            </a:r>
            <a:r>
              <a:rPr lang="en-US" sz="1400" i="0" dirty="0" smtClean="0">
                <a:solidFill>
                  <a:srgbClr val="000000"/>
                </a:solidFill>
                <a:latin typeface="+mn-lt"/>
                <a:hlinkClick r:id="rId2"/>
              </a:rPr>
              <a:t>www.geoffreybelisle.com</a:t>
            </a:r>
            <a:endParaRPr lang="en-US" sz="1400" i="0" dirty="0" smtClean="0">
              <a:solidFill>
                <a:srgbClr val="000000"/>
              </a:solidFill>
              <a:latin typeface="+mn-lt"/>
            </a:endParaRPr>
          </a:p>
          <a:p>
            <a:pPr>
              <a:spcBef>
                <a:spcPct val="41000"/>
              </a:spcBef>
              <a:buClr>
                <a:srgbClr val="9D8954"/>
              </a:buClr>
              <a:buFont typeface="Wingdings" charset="0"/>
              <a:buNone/>
            </a:pPr>
            <a:endParaRPr lang="en-US" sz="1400" i="0" dirty="0">
              <a:solidFill>
                <a:srgbClr val="000000"/>
              </a:solidFill>
              <a:latin typeface="+mn-lt"/>
            </a:endParaRPr>
          </a:p>
        </p:txBody>
      </p:sp>
      <p:sp>
        <p:nvSpPr>
          <p:cNvPr id="11" name="Rectangle 9"/>
          <p:cNvSpPr>
            <a:spLocks noChangeArrowheads="1"/>
          </p:cNvSpPr>
          <p:nvPr/>
        </p:nvSpPr>
        <p:spPr bwMode="auto">
          <a:xfrm>
            <a:off x="360363" y="3276600"/>
            <a:ext cx="307821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spcBef>
                <a:spcPct val="41000"/>
              </a:spcBef>
              <a:buClr>
                <a:srgbClr val="9D8954"/>
              </a:buClr>
              <a:buFont typeface="Wingdings" charset="0"/>
              <a:buNone/>
            </a:pPr>
            <a:r>
              <a:rPr lang="en-US" sz="2000" i="0">
                <a:solidFill>
                  <a:srgbClr val="002144"/>
                </a:solidFill>
              </a:rPr>
              <a:t>RBC Dominion Securities</a:t>
            </a:r>
          </a:p>
        </p:txBody>
      </p:sp>
    </p:spTree>
    <p:extLst>
      <p:ext uri="{BB962C8B-B14F-4D97-AF65-F5344CB8AC3E}">
        <p14:creationId xmlns:p14="http://schemas.microsoft.com/office/powerpoint/2010/main" val="3070674809"/>
      </p:ext>
    </p:extLst>
  </p:cSld>
  <p:clrMapOvr>
    <a:masterClrMapping/>
  </p:clrMapOvr>
</p:sld>
</file>

<file path=ppt/theme/theme1.xml><?xml version="1.0" encoding="utf-8"?>
<a:theme xmlns:a="http://schemas.openxmlformats.org/drawingml/2006/main" name="General use">
  <a:themeElements>
    <a:clrScheme name="RBC">
      <a:dk1>
        <a:srgbClr val="4B4F54"/>
      </a:dk1>
      <a:lt1>
        <a:srgbClr val="FFFFFF"/>
      </a:lt1>
      <a:dk2>
        <a:srgbClr val="4B4F54"/>
      </a:dk2>
      <a:lt2>
        <a:srgbClr val="B7B9BB"/>
      </a:lt2>
      <a:accent1>
        <a:srgbClr val="87AFBF"/>
      </a:accent1>
      <a:accent2>
        <a:srgbClr val="4B4F54"/>
      </a:accent2>
      <a:accent3>
        <a:srgbClr val="C1B5A5"/>
      </a:accent3>
      <a:accent4>
        <a:srgbClr val="588886"/>
      </a:accent4>
      <a:accent5>
        <a:srgbClr val="B8A970"/>
      </a:accent5>
      <a:accent6>
        <a:srgbClr val="00256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87AFBF"/>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rgbClr val="87AFBF"/>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200" dirty="0" smtClean="0"/>
        </a:defPPr>
      </a:lstStyle>
    </a:txDef>
  </a:objectDefaults>
  <a:extraClrSchemeLst/>
  <a:extLst>
    <a:ext uri="{05A4C25C-085E-4340-85A3-A5531E510DB2}">
      <thm15:themeFamily xmlns:thm15="http://schemas.microsoft.com/office/thememl/2012/main" name="PowerPoint_Template_2015d" id="{F6E0DD43-18B0-48DE-B8FB-514BD942DF70}" vid="{8C0DAF11-5D43-4C73-B217-32C093ED8FD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 PPT</Template>
  <TotalTime>708</TotalTime>
  <Words>576</Words>
  <Application>Microsoft Office PowerPoint</Application>
  <PresentationFormat>On-screen Show (4:3)</PresentationFormat>
  <Paragraphs>84</Paragraphs>
  <Slides>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ＭＳ Ｐゴシック</vt:lpstr>
      <vt:lpstr>Arial</vt:lpstr>
      <vt:lpstr>Calibri</vt:lpstr>
      <vt:lpstr>Lucida Grande</vt:lpstr>
      <vt:lpstr>Vladimir Script</vt:lpstr>
      <vt:lpstr>Wingdings</vt:lpstr>
      <vt:lpstr>General use</vt:lpstr>
      <vt:lpstr>PowerPoint Presentation</vt:lpstr>
      <vt:lpstr>PowerPoint Presentation</vt:lpstr>
      <vt:lpstr>Portfolio Advisory Group</vt:lpstr>
      <vt:lpstr>Equity Portfolio Advisory Group</vt:lpstr>
      <vt:lpstr>Equity Portfolio Advisory Group</vt:lpstr>
      <vt:lpstr>Equity Research Resources</vt:lpstr>
      <vt:lpstr>Fixed Income Advisory Group</vt:lpstr>
      <vt:lpstr>Contact information</vt:lpstr>
    </vt:vector>
  </TitlesOfParts>
  <Company>RBC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Katy Cuff</dc:creator>
  <cp:keywords>Unclassified</cp:keywords>
  <cp:lastModifiedBy>Wait, Janine</cp:lastModifiedBy>
  <cp:revision>95</cp:revision>
  <cp:lastPrinted>2018-04-09T18:33:48Z</cp:lastPrinted>
  <dcterms:created xsi:type="dcterms:W3CDTF">2015-12-05T16:16:55Z</dcterms:created>
  <dcterms:modified xsi:type="dcterms:W3CDTF">2018-04-10T14:51:06Z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80fe001f-4989-47bb-aa32-ff3de22174f8</vt:lpwstr>
  </property>
  <property fmtid="{D5CDD505-2E9C-101B-9397-08002B2CF9AE}" pid="3" name="Classification">
    <vt:lpwstr>Null</vt:lpwstr>
  </property>
</Properties>
</file>